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4" r:id="rId8"/>
    <p:sldId id="266" r:id="rId9"/>
    <p:sldId id="267" r:id="rId10"/>
    <p:sldId id="269"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74479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12/16/2024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12/16/2024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blog.hubspot.com/" TargetMode="External"/><Relationship Id="rId3" Type="http://schemas.openxmlformats.org/officeDocument/2006/relationships/hyperlink" Target="https://www.theknot.com/" TargetMode="External"/><Relationship Id="rId7" Type="http://schemas.openxmlformats.org/officeDocument/2006/relationships/hyperlink" Target="https://www.lucidchar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nngroup.com/" TargetMode="External"/><Relationship Id="rId5" Type="http://schemas.openxmlformats.org/officeDocument/2006/relationships/hyperlink" Target="https://www.weddingwire.com/" TargetMode="External"/><Relationship Id="rId4" Type="http://schemas.openxmlformats.org/officeDocument/2006/relationships/hyperlink" Target="https://www.zola.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2739365" y="3605552"/>
            <a:ext cx="6825838" cy="384415"/>
          </a:xfrm>
        </p:spPr>
        <p:txBody>
          <a:bodyPr>
            <a:noAutofit/>
          </a:bodyPr>
          <a:lstStyle/>
          <a:p>
            <a:r>
              <a:rPr lang="en-US" sz="3600" b="1" dirty="0"/>
              <a:t>Wedding Planner</a:t>
            </a:r>
            <a:endParaRPr sz="3600" b="1" dirty="0"/>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337001" y="4021668"/>
            <a:ext cx="9517997" cy="4921936"/>
          </a:xfrm>
        </p:spPr>
        <p:txBody>
          <a:bodyPr>
            <a:normAutofit/>
          </a:bodyPr>
          <a:lstStyle/>
          <a:p>
            <a:r>
              <a:rPr sz="2000" dirty="0"/>
              <a:t>Team Leader:</a:t>
            </a:r>
            <a:r>
              <a:rPr lang="en-US" sz="2000" dirty="0"/>
              <a:t> Gargi Gupta</a:t>
            </a:r>
            <a:r>
              <a:rPr sz="2000" dirty="0"/>
              <a:t> - 2426MCA</a:t>
            </a:r>
            <a:r>
              <a:rPr lang="en-US" sz="2000" dirty="0"/>
              <a:t>329</a:t>
            </a:r>
            <a:endParaRPr sz="2000" dirty="0"/>
          </a:p>
          <a:p>
            <a:r>
              <a:rPr sz="2000" dirty="0"/>
              <a:t>Members:</a:t>
            </a:r>
            <a:endParaRPr lang="en-US" sz="2000" dirty="0"/>
          </a:p>
          <a:p>
            <a:r>
              <a:rPr lang="en-US" sz="2000" dirty="0"/>
              <a:t>Mansi Garg</a:t>
            </a:r>
            <a:r>
              <a:rPr sz="2000" dirty="0"/>
              <a:t>- 2426MCA</a:t>
            </a:r>
            <a:r>
              <a:rPr lang="en-US" sz="2000" dirty="0"/>
              <a:t>216</a:t>
            </a:r>
          </a:p>
          <a:p>
            <a:r>
              <a:rPr lang="en-US" sz="2000" dirty="0"/>
              <a:t>Harshita Chauhan- 2426MCA315</a:t>
            </a:r>
            <a:endParaRPr sz="2000" dirty="0"/>
          </a:p>
          <a:p>
            <a:endParaRPr sz="2000" dirty="0"/>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143421" y="5473227"/>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t>Mr. Arpit Dogra </a:t>
            </a:r>
          </a:p>
          <a:p>
            <a:pPr algn="just"/>
            <a: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
        <p:nvSpPr>
          <p:cNvPr id="7" name="TextBox 6">
            <a:extLst>
              <a:ext uri="{FF2B5EF4-FFF2-40B4-BE49-F238E27FC236}">
                <a16:creationId xmlns:a16="http://schemas.microsoft.com/office/drawing/2014/main" id="{B438AEDB-D3E0-C4B3-2F6C-9CA8E147D8DA}"/>
              </a:ext>
            </a:extLst>
          </p:cNvPr>
          <p:cNvSpPr txBox="1"/>
          <p:nvPr/>
        </p:nvSpPr>
        <p:spPr>
          <a:xfrm>
            <a:off x="3263858" y="2331824"/>
            <a:ext cx="6681726" cy="101566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                Mini Project-I (K24MCA18P)</a:t>
            </a:r>
            <a:br>
              <a:rPr lang="en-IN"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Odd Semester</a:t>
            </a:r>
            <a:br>
              <a:rPr lang="en-IN"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Session 2024-25</a:t>
            </a:r>
            <a:endParaRPr lang="en-US"/>
          </a:p>
        </p:txBody>
      </p:sp>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Reports</a:t>
            </a: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702128" y="1720479"/>
            <a:ext cx="10515600" cy="4351338"/>
          </a:xfrm>
        </p:spPr>
        <p:txBody>
          <a:bodyPr>
            <a:normAutofit/>
          </a:bodyPr>
          <a:lstStyle/>
          <a:p>
            <a:r>
              <a:rPr lang="en-US" b="1" dirty="0"/>
              <a:t>1. User Reports</a:t>
            </a:r>
          </a:p>
          <a:p>
            <a:pPr>
              <a:buFont typeface="Arial" panose="020B0604020202020204" pitchFamily="34" charset="0"/>
              <a:buChar char="•"/>
            </a:pPr>
            <a:r>
              <a:rPr lang="en-US" b="1" dirty="0"/>
              <a:t>New Users:</a:t>
            </a:r>
            <a:endParaRPr lang="en-US" dirty="0"/>
          </a:p>
          <a:p>
            <a:pPr marL="742950" lvl="1" indent="-285750">
              <a:buFont typeface="Arial" panose="020B0604020202020204" pitchFamily="34" charset="0"/>
              <a:buChar char="•"/>
            </a:pPr>
            <a:r>
              <a:rPr lang="en-US" dirty="0"/>
              <a:t>Number of new users registered in a specific timeframe.</a:t>
            </a:r>
          </a:p>
          <a:p>
            <a:pPr marL="742950" lvl="1" indent="-285750">
              <a:buFont typeface="Arial" panose="020B0604020202020204" pitchFamily="34" charset="0"/>
              <a:buChar char="•"/>
            </a:pPr>
            <a:r>
              <a:rPr lang="en-US" dirty="0"/>
              <a:t>User demographics (age, location, wedding date, budget).</a:t>
            </a:r>
          </a:p>
          <a:p>
            <a:pPr>
              <a:buFont typeface="Arial" panose="020B0604020202020204" pitchFamily="34" charset="0"/>
              <a:buChar char="•"/>
            </a:pPr>
            <a:r>
              <a:rPr lang="en-US" b="1" dirty="0"/>
              <a:t>Active Users:</a:t>
            </a:r>
            <a:endParaRPr lang="en-US" dirty="0"/>
          </a:p>
          <a:p>
            <a:pPr marL="742950" lvl="1" indent="-285750">
              <a:buFont typeface="Arial" panose="020B0604020202020204" pitchFamily="34" charset="0"/>
              <a:buChar char="•"/>
            </a:pPr>
            <a:r>
              <a:rPr lang="en-US" dirty="0"/>
              <a:t>Number of users actively planning their wedding.</a:t>
            </a:r>
          </a:p>
          <a:p>
            <a:pPr marL="742950" lvl="1" indent="-285750">
              <a:buFont typeface="Arial" panose="020B0604020202020204" pitchFamily="34" charset="0"/>
              <a:buChar char="•"/>
            </a:pPr>
            <a:r>
              <a:rPr lang="en-US" dirty="0"/>
              <a:t>Percentage of users completing the full planning workflow.</a:t>
            </a:r>
          </a:p>
          <a:p>
            <a:pPr>
              <a:buFont typeface="Arial" panose="020B0604020202020204" pitchFamily="34" charset="0"/>
              <a:buChar char="•"/>
            </a:pPr>
            <a:r>
              <a:rPr lang="en-US" b="1" dirty="0"/>
              <a:t>Abandoned Plans:</a:t>
            </a:r>
            <a:endParaRPr lang="en-US" dirty="0"/>
          </a:p>
          <a:p>
            <a:pPr marL="742950" lvl="1" indent="-285750">
              <a:buFont typeface="Arial" panose="020B0604020202020204" pitchFamily="34" charset="0"/>
              <a:buChar char="•"/>
            </a:pPr>
            <a:r>
              <a:rPr lang="en-US" dirty="0"/>
              <a:t>Users who started planning but didn’t complete (drop-off points).</a:t>
            </a:r>
          </a:p>
        </p:txBody>
      </p:sp>
    </p:spTree>
    <p:extLst>
      <p:ext uri="{BB962C8B-B14F-4D97-AF65-F5344CB8AC3E}">
        <p14:creationId xmlns:p14="http://schemas.microsoft.com/office/powerpoint/2010/main" val="132974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References</a:t>
            </a:r>
          </a:p>
        </p:txBody>
      </p:sp>
      <p:sp>
        <p:nvSpPr>
          <p:cNvPr id="3" name="Rectangle 1">
            <a:extLst>
              <a:ext uri="{FF2B5EF4-FFF2-40B4-BE49-F238E27FC236}">
                <a16:creationId xmlns:a16="http://schemas.microsoft.com/office/drawing/2014/main" id="{9903F6B0-F401-48E9-988D-22D605D71F21}"/>
              </a:ext>
            </a:extLst>
          </p:cNvPr>
          <p:cNvSpPr>
            <a:spLocks noGrp="1" noChangeArrowheads="1"/>
          </p:cNvSpPr>
          <p:nvPr>
            <p:ph idx="1"/>
          </p:nvPr>
        </p:nvSpPr>
        <p:spPr bwMode="auto">
          <a:xfrm>
            <a:off x="328612" y="1563097"/>
            <a:ext cx="11647077" cy="424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t>Industry-Specific References</a:t>
            </a:r>
          </a:p>
          <a:p>
            <a:pPr>
              <a:buFont typeface="Arial" panose="020B0604020202020204" pitchFamily="34" charset="0"/>
              <a:buChar char="•"/>
            </a:pPr>
            <a:r>
              <a:rPr lang="en-US" sz="1400" b="1" dirty="0"/>
              <a:t>The Knot</a:t>
            </a:r>
            <a:r>
              <a:rPr lang="en-US" sz="1400" dirty="0"/>
              <a:t> (</a:t>
            </a:r>
            <a:r>
              <a:rPr lang="en-US" sz="1400" dirty="0">
                <a:hlinkClick r:id="rId3"/>
              </a:rPr>
              <a:t>theknot.com</a:t>
            </a:r>
            <a:r>
              <a:rPr lang="en-US" sz="1400" dirty="0"/>
              <a:t>):</a:t>
            </a:r>
            <a:br>
              <a:rPr lang="en-US" sz="1400" dirty="0"/>
            </a:br>
            <a:r>
              <a:rPr lang="en-US" sz="1400" dirty="0"/>
              <a:t>A popular wedding planning website with features like personalized dashboards, vendor directories, and planning tools. Their user journey can inspire your workflow and reports.</a:t>
            </a:r>
          </a:p>
          <a:p>
            <a:pPr>
              <a:buFont typeface="Arial" panose="020B0604020202020204" pitchFamily="34" charset="0"/>
              <a:buChar char="•"/>
            </a:pPr>
            <a:r>
              <a:rPr lang="en-US" sz="1400" b="1" dirty="0"/>
              <a:t>Zola</a:t>
            </a:r>
            <a:r>
              <a:rPr lang="en-US" sz="1400" dirty="0"/>
              <a:t> (</a:t>
            </a:r>
            <a:r>
              <a:rPr lang="en-US" sz="1400" dirty="0">
                <a:hlinkClick r:id="rId4"/>
              </a:rPr>
              <a:t>zola.com</a:t>
            </a:r>
            <a:r>
              <a:rPr lang="en-US" sz="1400" dirty="0"/>
              <a:t>):</a:t>
            </a:r>
            <a:br>
              <a:rPr lang="en-US" sz="1400" dirty="0"/>
            </a:br>
            <a:r>
              <a:rPr lang="en-US" sz="1400" dirty="0"/>
              <a:t>A modern wedding platform offering services like wedding planning, registry management, and vendor bookings. Study their user-friendly dashboard and reporting features.</a:t>
            </a:r>
          </a:p>
          <a:p>
            <a:pPr>
              <a:buFont typeface="Arial" panose="020B0604020202020204" pitchFamily="34" charset="0"/>
              <a:buChar char="•"/>
            </a:pPr>
            <a:r>
              <a:rPr lang="en-US" sz="1400" b="1" dirty="0"/>
              <a:t>WeddingWire</a:t>
            </a:r>
            <a:r>
              <a:rPr lang="en-US" sz="1400" dirty="0"/>
              <a:t> (</a:t>
            </a:r>
            <a:r>
              <a:rPr lang="en-US" sz="1400" dirty="0">
                <a:hlinkClick r:id="rId5"/>
              </a:rPr>
              <a:t>weddingwire.com</a:t>
            </a:r>
            <a:r>
              <a:rPr lang="en-US" sz="1400" dirty="0"/>
              <a:t>):</a:t>
            </a:r>
            <a:br>
              <a:rPr lang="en-US" sz="1400" dirty="0"/>
            </a:br>
            <a:r>
              <a:rPr lang="en-US" sz="1400" dirty="0"/>
              <a:t>This platform focuses on vendor reviews, planning checklists, and budgeting tools. Their structure for user/vendor interactions can be helpful.</a:t>
            </a:r>
          </a:p>
          <a:p>
            <a:pPr>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rPr>
              <a:t> </a:t>
            </a:r>
            <a:r>
              <a:rPr lang="en-IN" sz="1400" b="1" dirty="0"/>
              <a:t>Nielsen Norman Group</a:t>
            </a:r>
            <a:r>
              <a:rPr lang="en-IN" sz="1400" dirty="0"/>
              <a:t> (</a:t>
            </a:r>
            <a:r>
              <a:rPr lang="en-IN" sz="1400" dirty="0">
                <a:hlinkClick r:id="rId6"/>
              </a:rPr>
              <a:t>nngroup.com</a:t>
            </a:r>
            <a:r>
              <a:rPr lang="en-IN" sz="1400" dirty="0"/>
              <a:t>):</a:t>
            </a:r>
            <a:br>
              <a:rPr lang="en-IN" sz="1400" dirty="0"/>
            </a:br>
            <a:r>
              <a:rPr lang="en-IN" sz="1400" dirty="0"/>
              <a:t>A well-known resource for designing user-centric workflows and interfaces, with specific insights into improving user experience (UX).</a:t>
            </a:r>
          </a:p>
          <a:p>
            <a:pPr>
              <a:buFont typeface="Arial" panose="020B0604020202020204" pitchFamily="34" charset="0"/>
              <a:buChar char="•"/>
            </a:pPr>
            <a:r>
              <a:rPr lang="en-IN" sz="1400" b="1" dirty="0" err="1"/>
              <a:t>Lucidchart</a:t>
            </a:r>
            <a:r>
              <a:rPr lang="en-IN" sz="1400" dirty="0"/>
              <a:t> (</a:t>
            </a:r>
            <a:r>
              <a:rPr lang="en-IN" sz="1400" dirty="0">
                <a:hlinkClick r:id="rId7"/>
              </a:rPr>
              <a:t>lucidchart.com</a:t>
            </a:r>
            <a:r>
              <a:rPr lang="en-IN" sz="1400" dirty="0"/>
              <a:t>):</a:t>
            </a:r>
            <a:br>
              <a:rPr lang="en-IN" sz="1400" dirty="0"/>
            </a:br>
            <a:r>
              <a:rPr lang="en-IN" sz="1400" dirty="0"/>
              <a:t>A tool for creating workflows and process diagrams. Their templates include website workflows, which you can adapt for your wedding planner website.</a:t>
            </a:r>
          </a:p>
          <a:p>
            <a:pPr>
              <a:buFont typeface="Arial" panose="020B0604020202020204" pitchFamily="34" charset="0"/>
              <a:buChar char="•"/>
            </a:pPr>
            <a:r>
              <a:rPr lang="en-IN" sz="1400" b="1" dirty="0"/>
              <a:t>HubSpot Workflow Blog</a:t>
            </a:r>
            <a:r>
              <a:rPr lang="en-IN" sz="1400" dirty="0"/>
              <a:t> (</a:t>
            </a:r>
            <a:r>
              <a:rPr lang="en-IN" sz="1400" dirty="0">
                <a:hlinkClick r:id="rId8"/>
              </a:rPr>
              <a:t>hubspot.com/blog</a:t>
            </a:r>
            <a:r>
              <a:rPr lang="en-IN" sz="1400" dirty="0"/>
              <a:t>):</a:t>
            </a:r>
            <a:br>
              <a:rPr lang="en-IN" sz="1400" dirty="0"/>
            </a:br>
            <a:r>
              <a:rPr lang="en-IN" sz="1400" dirty="0"/>
              <a:t>Provides guidance on creating workflows for websites, automation, and user journey mapping.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97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B8CE-8661-4E6C-A31E-DA7490615290}"/>
              </a:ext>
            </a:extLst>
          </p:cNvPr>
          <p:cNvSpPr>
            <a:spLocks noGrp="1"/>
          </p:cNvSpPr>
          <p:nvPr>
            <p:ph type="title"/>
          </p:nvPr>
        </p:nvSpPr>
        <p:spPr>
          <a:solidFill>
            <a:schemeClr val="tx2">
              <a:lumMod val="25000"/>
              <a:lumOff val="75000"/>
            </a:schemeClr>
          </a:solidFill>
        </p:spPr>
        <p:txBody>
          <a:bodyPr/>
          <a:lstStyle/>
          <a:p>
            <a:r>
              <a:rPr lang="en-US" dirty="0"/>
              <a:t>Thank you </a:t>
            </a:r>
          </a:p>
        </p:txBody>
      </p:sp>
      <p:sp>
        <p:nvSpPr>
          <p:cNvPr id="3" name="Content Placeholder 2">
            <a:extLst>
              <a:ext uri="{FF2B5EF4-FFF2-40B4-BE49-F238E27FC236}">
                <a16:creationId xmlns:a16="http://schemas.microsoft.com/office/drawing/2014/main" id="{F5D4A52A-C493-477D-A724-E0932102EB29}"/>
              </a:ext>
            </a:extLst>
          </p:cNvPr>
          <p:cNvSpPr>
            <a:spLocks noGrp="1"/>
          </p:cNvSpPr>
          <p:nvPr>
            <p:ph idx="1"/>
          </p:nvPr>
        </p:nvSpPr>
        <p:spPr/>
        <p:txBody>
          <a:bodyPr/>
          <a:lstStyle/>
          <a:p>
            <a:r>
              <a:rPr lang="en-US" dirty="0"/>
              <a:t>Dear friends</a:t>
            </a:r>
          </a:p>
        </p:txBody>
      </p:sp>
    </p:spTree>
    <p:extLst>
      <p:ext uri="{BB962C8B-B14F-4D97-AF65-F5344CB8AC3E}">
        <p14:creationId xmlns:p14="http://schemas.microsoft.com/office/powerpoint/2010/main" val="2936132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tx2">
              <a:lumMod val="25000"/>
              <a:lumOff val="75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Modules (2</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slides)</a:t>
            </a: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Reports (</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1 slide)</a:t>
            </a:r>
            <a:endParaRPr lang="en-IN" sz="18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Introduction</a:t>
            </a:r>
          </a:p>
        </p:txBody>
      </p:sp>
      <p:sp>
        <p:nvSpPr>
          <p:cNvPr id="3" name="Rectangle 1">
            <a:extLst>
              <a:ext uri="{FF2B5EF4-FFF2-40B4-BE49-F238E27FC236}">
                <a16:creationId xmlns:a16="http://schemas.microsoft.com/office/drawing/2014/main" id="{269FE94A-B991-4569-B5E0-FB2000F825FE}"/>
              </a:ext>
            </a:extLst>
          </p:cNvPr>
          <p:cNvSpPr>
            <a:spLocks noGrp="1" noChangeArrowheads="1"/>
          </p:cNvSpPr>
          <p:nvPr>
            <p:ph idx="1"/>
          </p:nvPr>
        </p:nvSpPr>
        <p:spPr bwMode="auto">
          <a:xfrm>
            <a:off x="185738" y="2208365"/>
            <a:ext cx="11745529" cy="2916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At Wedding Planner , we specialize in turning your wedding dreams into unforgettable realities. Whether you're envisioning a grand celebration or an intimate gathering, we are here to make every moment magical. </a:t>
            </a:r>
          </a:p>
          <a:p>
            <a:r>
              <a:rPr lang="en-US" sz="2400" dirty="0"/>
              <a:t>With our expertise in planning, design, and coordination, we take the stress out of wedding preparation, so you can focus on cherishing the moments that matter most. From selecting the perfect venue to curating the tiniest details, we tailor every aspect of your special day to reflect your unique love story.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rmAutofit/>
          </a:bodyPr>
          <a:lstStyle/>
          <a:p>
            <a:r>
              <a:rPr lang="en-US" dirty="0"/>
              <a:t>A study by Lee and Kim (2019) found that 87% of users prioritize platforms that offer detailed vendor profiles, reviews, and contact capabilities.</a:t>
            </a:r>
          </a:p>
          <a:p>
            <a:r>
              <a:rPr lang="en-US" b="1" dirty="0"/>
              <a:t>Flexibility:</a:t>
            </a:r>
            <a:r>
              <a:rPr lang="en-US" dirty="0"/>
              <a:t> Book sessions anytime, anywhere.</a:t>
            </a:r>
          </a:p>
          <a:p>
            <a:r>
              <a:rPr lang="en-US" b="1" dirty="0"/>
              <a:t>Cost-Effective:</a:t>
            </a:r>
            <a:r>
              <a:rPr lang="en-US" dirty="0"/>
              <a:t> Lower cost compared to traditional Website.</a:t>
            </a:r>
          </a:p>
          <a:p>
            <a:r>
              <a:rPr lang="en-US" b="1" dirty="0"/>
              <a:t>Diverse Course Options:</a:t>
            </a:r>
            <a:r>
              <a:rPr lang="en-US" dirty="0"/>
              <a:t> Access to a wide range of options.</a:t>
            </a:r>
          </a:p>
          <a:p>
            <a:r>
              <a:rPr lang="en-US" b="1" dirty="0"/>
              <a:t>Accessibility:</a:t>
            </a:r>
            <a:r>
              <a:rPr lang="en-US" dirty="0"/>
              <a:t> Removes geographical barriers.</a:t>
            </a:r>
          </a:p>
          <a:p>
            <a:endParaRPr dirty="0"/>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tx2">
              <a:lumMod val="25000"/>
              <a:lumOff val="75000"/>
            </a:schemeClr>
          </a:solidFill>
        </p:spPr>
        <p:txBody>
          <a:bodyPr>
            <a:normAutofit/>
          </a:bodyPr>
          <a:lstStyle/>
          <a:p>
            <a:r>
              <a:t>Objective of the Project</a:t>
            </a:r>
          </a:p>
        </p:txBody>
      </p:sp>
      <p:sp>
        <p:nvSpPr>
          <p:cNvPr id="3" name="Rectangle 1">
            <a:extLst>
              <a:ext uri="{FF2B5EF4-FFF2-40B4-BE49-F238E27FC236}">
                <a16:creationId xmlns:a16="http://schemas.microsoft.com/office/drawing/2014/main" id="{07E7D164-4A35-4B2F-83D6-50C639B3786E}"/>
              </a:ext>
            </a:extLst>
          </p:cNvPr>
          <p:cNvSpPr>
            <a:spLocks noGrp="1" noChangeArrowheads="1"/>
          </p:cNvSpPr>
          <p:nvPr>
            <p:ph idx="1"/>
          </p:nvPr>
        </p:nvSpPr>
        <p:spPr bwMode="auto">
          <a:xfrm>
            <a:off x="838200" y="1193435"/>
            <a:ext cx="10282084" cy="4467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sz="2400" b="1" dirty="0"/>
              <a:t>Task Automation:</a:t>
            </a:r>
            <a:r>
              <a:rPr lang="en-US" sz="2400" dirty="0"/>
              <a:t> Bhardwaj et al. (2020) emphasize the importance of automating repetitive tasks such as RSVP management, seating arrangements, and budget tracking.</a:t>
            </a:r>
          </a:p>
          <a:p>
            <a:pPr>
              <a:buFont typeface="+mj-lt"/>
              <a:buAutoNum type="arabicPeriod"/>
            </a:pPr>
            <a:r>
              <a:rPr lang="en-US" sz="2400" b="1" dirty="0"/>
              <a:t>Vendor Management:</a:t>
            </a:r>
            <a:r>
              <a:rPr lang="en-US" sz="2400" dirty="0"/>
              <a:t> A study by Lee and Kim (2019) found that 87% of users prioritize platforms that offer detailed vendor profiles, reviews, and contact capabilities.</a:t>
            </a:r>
          </a:p>
          <a:p>
            <a:pPr>
              <a:buFont typeface="+mj-lt"/>
              <a:buAutoNum type="arabicPeriod"/>
            </a:pPr>
            <a:r>
              <a:rPr lang="en-US" sz="2400" b="1" dirty="0"/>
              <a:t>Customization:</a:t>
            </a:r>
            <a:r>
              <a:rPr lang="en-US" sz="2400" dirty="0"/>
              <a:t> Personalization is essential in wedding planning. According to Rogers (2021), websites offering tailored recommendations based on user preferences experience higher engagement rates.</a:t>
            </a:r>
          </a:p>
          <a:p>
            <a:pPr>
              <a:buFont typeface="+mj-lt"/>
              <a:buAutoNum type="arabicPeriod"/>
            </a:pPr>
            <a:r>
              <a:rPr lang="en-US" sz="2400" b="1" dirty="0"/>
              <a:t>Integration with Social Media:</a:t>
            </a:r>
            <a:r>
              <a:rPr lang="en-US" sz="2400" dirty="0"/>
              <a:t> Integration with social platforms allows couples to share updates and ideas seamlessly. This feature enhances user interaction and helps gather inspiration from peers.</a:t>
            </a: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0"/>
            <a:ext cx="12192000" cy="1258951"/>
          </a:xfrm>
          <a:solidFill>
            <a:schemeClr val="tx2">
              <a:lumMod val="25000"/>
              <a:lumOff val="75000"/>
            </a:schemeClr>
          </a:solidFill>
        </p:spPr>
        <p:txBody>
          <a:bodyPr>
            <a:normAutofit/>
          </a:bodyPr>
          <a:lstStyle/>
          <a:p>
            <a:r>
              <a:t>Technology (Hardware Requirements)</a:t>
            </a: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r>
              <a:rPr b="1" dirty="0"/>
              <a:t>No specific hardware requirements.</a:t>
            </a:r>
            <a:r>
              <a:rPr dirty="0"/>
              <a:t> </a:t>
            </a:r>
            <a:endParaRPr lang="en-US" dirty="0"/>
          </a:p>
          <a:p>
            <a:r>
              <a:rPr dirty="0"/>
              <a:t>The application is designed to run on any standard device capable of running modern web browsers.</a:t>
            </a: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rPr dirty="0"/>
              <a:t>Technology (Software Requirements)</a:t>
            </a: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1155122" y="1733067"/>
            <a:ext cx="9881755" cy="3801898"/>
          </a:xfrm>
        </p:spPr>
        <p:txBody>
          <a:bodyPr>
            <a:normAutofit/>
          </a:bodyPr>
          <a:lstStyle/>
          <a:p>
            <a:r>
              <a:rPr b="1" dirty="0"/>
              <a:t>Frontend</a:t>
            </a:r>
            <a:r>
              <a:rPr dirty="0"/>
              <a:t>: HTML, CSS, JavaScript</a:t>
            </a:r>
          </a:p>
          <a:p>
            <a:r>
              <a:rPr b="1" dirty="0"/>
              <a:t>Backend</a:t>
            </a:r>
            <a:r>
              <a:rPr dirty="0"/>
              <a:t>: MySQL for data storage</a:t>
            </a:r>
          </a:p>
          <a:p>
            <a:r>
              <a:rPr dirty="0"/>
              <a:t>The application is built with web technologies, allowing it to run seamlessly on multiple platforms</a:t>
            </a:r>
            <a:r>
              <a:rPr lang="en-US" dirty="0"/>
              <a:t>.</a:t>
            </a:r>
          </a:p>
          <a:p>
            <a:r>
              <a:rPr lang="en-US" b="1" dirty="0"/>
              <a:t>Platform used </a:t>
            </a:r>
            <a:r>
              <a:rPr lang="en-US" dirty="0"/>
              <a:t>: VS Code. </a:t>
            </a:r>
            <a:endParaRPr dirty="0"/>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tx2">
              <a:lumMod val="25000"/>
              <a:lumOff val="75000"/>
            </a:schemeClr>
          </a:solidFill>
        </p:spPr>
        <p:txBody>
          <a:bodyPr>
            <a:normAutofit/>
          </a:bodyPr>
          <a:lstStyle/>
          <a:p>
            <a:r>
              <a:rPr dirty="0"/>
              <a:t>Modules</a:t>
            </a:r>
          </a:p>
        </p:txBody>
      </p:sp>
      <p:sp>
        <p:nvSpPr>
          <p:cNvPr id="4" name="Rectangle 2">
            <a:extLst>
              <a:ext uri="{FF2B5EF4-FFF2-40B4-BE49-F238E27FC236}">
                <a16:creationId xmlns:a16="http://schemas.microsoft.com/office/drawing/2014/main" id="{EDA1C409-DC46-4697-9FA8-E6B4CA1FC2A0}"/>
              </a:ext>
            </a:extLst>
          </p:cNvPr>
          <p:cNvSpPr>
            <a:spLocks noGrp="1" noChangeArrowheads="1"/>
          </p:cNvSpPr>
          <p:nvPr>
            <p:ph idx="1"/>
          </p:nvPr>
        </p:nvSpPr>
        <p:spPr bwMode="auto">
          <a:xfrm>
            <a:off x="542924" y="1297304"/>
            <a:ext cx="13287375" cy="2578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User registration </a:t>
            </a:r>
            <a:r>
              <a:rPr kumimoji="0" lang="en-US" altLang="en-US" sz="2400" b="0" i="0" u="none" strike="noStrike" cap="none" normalizeH="0" baseline="0" dirty="0">
                <a:ln>
                  <a:noFill/>
                </a:ln>
                <a:solidFill>
                  <a:schemeClr val="tx1"/>
                </a:solidFill>
                <a:effectLst/>
                <a:latin typeface="Arial" panose="020B0604020202020204" pitchFamily="34" charset="0"/>
              </a:rPr>
              <a:t>(</a:t>
            </a:r>
            <a:r>
              <a:rPr lang="en-US" dirty="0"/>
              <a:t>Allows couples, vendors, and administrators,</a:t>
            </a:r>
          </a:p>
          <a:p>
            <a:pPr marL="0" indent="0" eaLnBrk="0" fontAlgn="base" hangingPunct="0">
              <a:lnSpc>
                <a:spcPct val="100000"/>
              </a:lnSpc>
              <a:spcBef>
                <a:spcPct val="0"/>
              </a:spcBef>
              <a:spcAft>
                <a:spcPct val="0"/>
              </a:spcAft>
              <a:buNone/>
            </a:pPr>
            <a:r>
              <a:rPr lang="en-US" dirty="0"/>
              <a:t> to create accounts</a:t>
            </a:r>
            <a:r>
              <a:rPr lang="en-US" sz="1600" dirty="0"/>
              <a: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Authentication and authorization </a:t>
            </a:r>
            <a:r>
              <a:rPr kumimoji="0" lang="en-US" altLang="en-US" sz="2400" b="0" i="0" u="none" strike="noStrike" cap="none" normalizeH="0" baseline="0" dirty="0">
                <a:ln>
                  <a:noFill/>
                </a:ln>
                <a:solidFill>
                  <a:schemeClr val="tx1"/>
                </a:solidFill>
                <a:effectLst/>
                <a:latin typeface="Arial" panose="020B0604020202020204" pitchFamily="34" charset="0"/>
              </a:rPr>
              <a:t>(login, password reset)</a:t>
            </a:r>
          </a:p>
          <a:p>
            <a:r>
              <a:rPr lang="en-US" b="1" dirty="0"/>
              <a:t>Role-Based Access Control </a:t>
            </a:r>
            <a:r>
              <a:rPr lang="en-US" sz="2400" dirty="0"/>
              <a:t>(Admin, Vendor, Couple)</a:t>
            </a:r>
          </a:p>
          <a:p>
            <a:pPr marL="0"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Profile management </a:t>
            </a:r>
            <a:r>
              <a:rPr kumimoji="0" lang="en-US" altLang="en-US" sz="2400" i="0" u="none" strike="noStrike" cap="none" normalizeH="0" baseline="0" dirty="0">
                <a:ln>
                  <a:noFill/>
                </a:ln>
                <a:solidFill>
                  <a:schemeClr val="tx1"/>
                </a:solidFill>
                <a:effectLst/>
                <a:latin typeface="Arial" panose="020B0604020202020204" pitchFamily="34" charset="0"/>
              </a:rPr>
              <a:t>(</a:t>
            </a:r>
            <a:r>
              <a:rPr lang="en-IN" sz="2400" dirty="0"/>
              <a:t>Admin Profile</a:t>
            </a:r>
            <a:r>
              <a:rPr kumimoji="0" lang="en-US" altLang="en-US" sz="2400" i="0" u="none" strike="noStrike" cap="none" normalizeH="0" baseline="0" dirty="0">
                <a:ln>
                  <a:noFill/>
                </a:ln>
                <a:solidFill>
                  <a:schemeClr val="tx1"/>
                </a:solidFill>
                <a:effectLst/>
                <a:latin typeface="Arial" panose="020B0604020202020204" pitchFamily="34" charset="0"/>
              </a:rPr>
              <a:t>)</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99878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tx2">
              <a:lumMod val="25000"/>
              <a:lumOff val="75000"/>
            </a:schemeClr>
          </a:solidFill>
        </p:spPr>
        <p:txBody>
          <a:bodyPr>
            <a:normAutofit/>
          </a:bodyPr>
          <a:lstStyle/>
          <a:p>
            <a:r>
              <a:t>Workflow</a:t>
            </a: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321622" y="1360714"/>
            <a:ext cx="10576462" cy="5225143"/>
          </a:xfrm>
        </p:spPr>
        <p:txBody>
          <a:bodyPr>
            <a:noAutofit/>
          </a:bodyPr>
          <a:lstStyle/>
          <a:p>
            <a:pPr marL="457200" indent="-457200">
              <a:buAutoNum type="arabicPeriod"/>
            </a:pPr>
            <a:r>
              <a:rPr lang="en-IN" sz="2400" b="1" dirty="0"/>
              <a:t>Home Page</a:t>
            </a:r>
            <a:r>
              <a:rPr lang="en-GB" sz="2400" b="1" dirty="0"/>
              <a:t>:</a:t>
            </a:r>
            <a:r>
              <a:rPr lang="en-US" sz="2400" dirty="0"/>
              <a:t>Welcome banner with a call-to-action (e.g., "Plan Your Dream Wedding Today").</a:t>
            </a:r>
            <a:endParaRPr lang="en-GB" sz="2400" b="1" dirty="0"/>
          </a:p>
          <a:p>
            <a:pPr marL="457200" indent="-457200">
              <a:buAutoNum type="arabicPeriod"/>
            </a:pPr>
            <a:r>
              <a:rPr lang="en-GB" sz="2400" b="1" u="sng" dirty="0"/>
              <a:t>User Login:</a:t>
            </a:r>
            <a:r>
              <a:rPr lang="en-US" sz="2400" b="1" u="sng" dirty="0"/>
              <a:t>   </a:t>
            </a:r>
            <a:r>
              <a:rPr lang="en-GB" sz="2400" dirty="0"/>
              <a:t>Users log in to access the system.</a:t>
            </a:r>
            <a:endParaRPr lang="en-GB" sz="2400" b="1" u="sng" dirty="0"/>
          </a:p>
          <a:p>
            <a:pPr marL="0" indent="0">
              <a:buNone/>
            </a:pPr>
            <a:r>
              <a:rPr lang="en-GB" sz="2400" b="1" dirty="0"/>
              <a:t>3.   </a:t>
            </a:r>
            <a:r>
              <a:rPr lang="en-IN" sz="2400" b="1" dirty="0"/>
              <a:t>Wedding Planner Dashboard</a:t>
            </a:r>
            <a:r>
              <a:rPr lang="en-GB" sz="2400" b="1" dirty="0"/>
              <a:t>:</a:t>
            </a:r>
            <a:r>
              <a:rPr lang="en-US" sz="2400" dirty="0"/>
              <a:t>  </a:t>
            </a:r>
            <a:r>
              <a:rPr lang="en-IN" sz="2400" dirty="0"/>
              <a:t>Custom Wedding Plan Builder</a:t>
            </a:r>
            <a:r>
              <a:rPr lang="en-IN" sz="1600" dirty="0"/>
              <a:t>.</a:t>
            </a:r>
            <a:endParaRPr lang="en-GB" sz="2400" dirty="0"/>
          </a:p>
          <a:p>
            <a:pPr marL="0" indent="0">
              <a:buNone/>
            </a:pPr>
            <a:r>
              <a:rPr lang="en-GB" sz="2400" b="1" dirty="0"/>
              <a:t>4.   </a:t>
            </a:r>
            <a:r>
              <a:rPr lang="en-IN" sz="2400" b="1" dirty="0"/>
              <a:t>Select a Service Package: </a:t>
            </a:r>
            <a:r>
              <a:rPr lang="en-US" sz="2400" dirty="0"/>
              <a:t>Services included (e.g., venue, food, music).</a:t>
            </a:r>
            <a:endParaRPr lang="en-GB" sz="2400" dirty="0"/>
          </a:p>
          <a:p>
            <a:pPr marL="0" indent="0">
              <a:buNone/>
            </a:pPr>
            <a:r>
              <a:rPr lang="en-GB" sz="2400" b="1" dirty="0"/>
              <a:t>5</a:t>
            </a:r>
            <a:r>
              <a:rPr lang="en-GB" sz="2400" dirty="0"/>
              <a:t>.   </a:t>
            </a:r>
            <a:r>
              <a:rPr lang="en-IN" sz="2400" b="1" dirty="0"/>
              <a:t>Build Your Custom Plan: </a:t>
            </a:r>
            <a:r>
              <a:rPr lang="en-US" sz="2400" dirty="0"/>
              <a:t>Venue selection (browse by location, capacity, style).</a:t>
            </a:r>
            <a:endParaRPr lang="en-GB" sz="2400" dirty="0"/>
          </a:p>
          <a:p>
            <a:pPr marL="0" indent="0">
              <a:buNone/>
            </a:pPr>
            <a:r>
              <a:rPr lang="en-GB" sz="2400" dirty="0"/>
              <a:t>6. </a:t>
            </a:r>
            <a:r>
              <a:rPr lang="en-IN" sz="2400" b="1" dirty="0"/>
              <a:t>Browse Vendors</a:t>
            </a:r>
            <a:r>
              <a:rPr lang="en-IN" sz="1600" b="1" dirty="0"/>
              <a:t>: </a:t>
            </a:r>
            <a:r>
              <a:rPr lang="en-US" sz="2400" dirty="0"/>
              <a:t> Search for vendors by service type (e.g., florist, baker, DJ).</a:t>
            </a:r>
          </a:p>
          <a:p>
            <a:pPr marL="0" indent="0">
              <a:buNone/>
            </a:pPr>
            <a:r>
              <a:rPr lang="en-GB" sz="2400" dirty="0"/>
              <a:t>7. </a:t>
            </a:r>
            <a:r>
              <a:rPr lang="en-IN" sz="2400" b="1" dirty="0"/>
              <a:t>Payment and Booking:</a:t>
            </a:r>
            <a:r>
              <a:rPr lang="en-US" sz="2400" b="1" dirty="0"/>
              <a:t> </a:t>
            </a:r>
            <a:r>
              <a:rPr lang="en-GB" sz="2400" b="1" dirty="0"/>
              <a:t> </a:t>
            </a:r>
            <a:r>
              <a:rPr lang="en-US" sz="2400" dirty="0"/>
              <a:t>Integration with credit/debit cards, PayPal, UPI, etc.</a:t>
            </a:r>
            <a:endParaRPr lang="en-GB" sz="2400" dirty="0"/>
          </a:p>
          <a:p>
            <a:pPr marL="0" indent="0">
              <a:buNone/>
            </a:pPr>
            <a:r>
              <a:rPr lang="en-GB" sz="2400" dirty="0"/>
              <a:t>8. </a:t>
            </a:r>
            <a:r>
              <a:rPr lang="en-IN" sz="2400" b="1" dirty="0"/>
              <a:t>Wedding Planning Timeline: </a:t>
            </a:r>
            <a:r>
              <a:rPr lang="en-US" sz="2400" dirty="0"/>
              <a:t>Checklist for milestones (e.g., “Send Invitations by [date],” “Finalize Décor by [date]”).</a:t>
            </a:r>
            <a:endParaRPr lang="en-GB" sz="2400" dirty="0"/>
          </a:p>
          <a:p>
            <a:pPr marL="0" indent="0">
              <a:buNone/>
            </a:pPr>
            <a:r>
              <a:rPr lang="en-GB" sz="2400" dirty="0"/>
              <a:t>9. </a:t>
            </a:r>
            <a:r>
              <a:rPr lang="en-IN" sz="2400" b="1" dirty="0"/>
              <a:t>Contact and Support</a:t>
            </a:r>
            <a:r>
              <a:rPr lang="en-GB" sz="2400" b="1" dirty="0"/>
              <a:t>.</a:t>
            </a:r>
            <a:endParaRPr sz="2400" b="1" dirty="0"/>
          </a:p>
        </p:txBody>
      </p:sp>
    </p:spTree>
    <p:extLst>
      <p:ext uri="{BB962C8B-B14F-4D97-AF65-F5344CB8AC3E}">
        <p14:creationId xmlns:p14="http://schemas.microsoft.com/office/powerpoint/2010/main" val="391766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512</TotalTime>
  <Words>1021</Words>
  <Application>Microsoft Office PowerPoint</Application>
  <PresentationFormat>Widescreen</PresentationFormat>
  <Paragraphs>99</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Symbol</vt:lpstr>
      <vt:lpstr>Times New Roman</vt:lpstr>
      <vt:lpstr>Wingdings</vt:lpstr>
      <vt:lpstr>Office Theme</vt:lpstr>
      <vt:lpstr>Wedding Planner</vt:lpstr>
      <vt:lpstr>Content</vt:lpstr>
      <vt:lpstr>Introduction</vt:lpstr>
      <vt:lpstr>Literature Review</vt:lpstr>
      <vt:lpstr>Objective of the Project</vt:lpstr>
      <vt:lpstr>Technology (Hardware Requirements)</vt:lpstr>
      <vt:lpstr>Technology (Software Requirements)</vt:lpstr>
      <vt:lpstr>Modules</vt:lpstr>
      <vt:lpstr>Workflow</vt:lpstr>
      <vt:lpstr>Reports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TaskEaze</dc:title>
  <dc:creator>Arpit dogra</dc:creator>
  <cp:lastModifiedBy>Gargi Gupta</cp:lastModifiedBy>
  <cp:revision>20</cp:revision>
  <dcterms:created xsi:type="dcterms:W3CDTF">2024-09-12T08:34:15Z</dcterms:created>
  <dcterms:modified xsi:type="dcterms:W3CDTF">2024-12-16T07:40:39Z</dcterms:modified>
</cp:coreProperties>
</file>