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8" r:id="rId3"/>
    <p:sldId id="259" r:id="rId4"/>
    <p:sldId id="260" r:id="rId5"/>
    <p:sldId id="263" r:id="rId6"/>
    <p:sldId id="261" r:id="rId7"/>
    <p:sldId id="262" r:id="rId8"/>
    <p:sldId id="264" r:id="rId9"/>
    <p:sldId id="266" r:id="rId10"/>
    <p:sldId id="267" r:id="rId11"/>
    <p:sldId id="269"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9"/>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t>11/26/2024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t>‹#›</a:t>
            </a:fld>
            <a:endParaRPr lang="en-US"/>
          </a:p>
        </p:txBody>
      </p:sp>
    </p:spTree>
    <p:extLst>
      <p:ext uri="{BB962C8B-B14F-4D97-AF65-F5344CB8AC3E}">
        <p14:creationId xmlns:p14="http://schemas.microsoft.com/office/powerpoint/2010/main" val="383050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t>2</a:t>
            </a:fld>
            <a:endParaRPr lang="en-IN"/>
          </a:p>
        </p:txBody>
      </p:sp>
    </p:spTree>
    <p:extLst>
      <p:ext uri="{BB962C8B-B14F-4D97-AF65-F5344CB8AC3E}">
        <p14:creationId xmlns:p14="http://schemas.microsoft.com/office/powerpoint/2010/main" val="1162418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6792D-C446-A432-47BF-358D3377EA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664D56-752E-AAB8-FA6C-6D6DCD316C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BE22E6-5FEC-279A-D1E5-BD37553BA92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3DDA503-B28B-DAF6-06B1-25C3B157A1D6}"/>
              </a:ext>
            </a:extLst>
          </p:cNvPr>
          <p:cNvSpPr>
            <a:spLocks noGrp="1"/>
          </p:cNvSpPr>
          <p:nvPr>
            <p:ph type="sldNum" sz="quarter" idx="5"/>
          </p:nvPr>
        </p:nvSpPr>
        <p:spPr/>
        <p:txBody>
          <a:bodyPr/>
          <a:lstStyle/>
          <a:p>
            <a:fld id="{7919DA09-95EA-445C-8C87-C274365D506A}" type="slidenum">
              <a:rPr lang="en-IN" smtClean="0"/>
              <a:t>11</a:t>
            </a:fld>
            <a:endParaRPr lang="en-IN"/>
          </a:p>
        </p:txBody>
      </p:sp>
    </p:spTree>
    <p:extLst>
      <p:ext uri="{BB962C8B-B14F-4D97-AF65-F5344CB8AC3E}">
        <p14:creationId xmlns:p14="http://schemas.microsoft.com/office/powerpoint/2010/main" val="744790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67E67-3BFC-BDEF-8A87-69915E0289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C607F-B2C3-67D4-ECF1-8B50363CF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665FB2-1C9D-4050-EC01-3E3199597CB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F26BA3AD-C1FB-EA75-B7B4-E8A6244F1F42}"/>
              </a:ext>
            </a:extLst>
          </p:cNvPr>
          <p:cNvSpPr>
            <a:spLocks noGrp="1"/>
          </p:cNvSpPr>
          <p:nvPr>
            <p:ph type="sldNum" sz="quarter" idx="5"/>
          </p:nvPr>
        </p:nvSpPr>
        <p:spPr/>
        <p:txBody>
          <a:bodyPr/>
          <a:lstStyle/>
          <a:p>
            <a:fld id="{7919DA09-95EA-445C-8C87-C274365D506A}" type="slidenum">
              <a:rPr lang="en-IN" smtClean="0"/>
              <a:t>12</a:t>
            </a:fld>
            <a:endParaRPr lang="en-IN"/>
          </a:p>
        </p:txBody>
      </p:sp>
    </p:spTree>
    <p:extLst>
      <p:ext uri="{BB962C8B-B14F-4D97-AF65-F5344CB8AC3E}">
        <p14:creationId xmlns:p14="http://schemas.microsoft.com/office/powerpoint/2010/main" val="3009000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6BE56-EE12-A068-7411-268FC106A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20719-7949-65F4-8567-807B824705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093F43-CD27-67E6-F270-891B76509BC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7549705-963A-05A0-9B13-88F583F8A0CD}"/>
              </a:ext>
            </a:extLst>
          </p:cNvPr>
          <p:cNvSpPr>
            <a:spLocks noGrp="1"/>
          </p:cNvSpPr>
          <p:nvPr>
            <p:ph type="sldNum" sz="quarter" idx="5"/>
          </p:nvPr>
        </p:nvSpPr>
        <p:spPr/>
        <p:txBody>
          <a:bodyPr/>
          <a:lstStyle/>
          <a:p>
            <a:fld id="{7919DA09-95EA-445C-8C87-C274365D506A}" type="slidenum">
              <a:rPr lang="en-IN" smtClean="0"/>
              <a:t>3</a:t>
            </a:fld>
            <a:endParaRPr lang="en-IN"/>
          </a:p>
        </p:txBody>
      </p:sp>
    </p:spTree>
    <p:extLst>
      <p:ext uri="{BB962C8B-B14F-4D97-AF65-F5344CB8AC3E}">
        <p14:creationId xmlns:p14="http://schemas.microsoft.com/office/powerpoint/2010/main" val="364014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90C58-30EB-33E3-EF44-3DB9F34A5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BFC2EB-83B8-88ED-F0B3-6821DDF228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F76099-BC16-C0D6-F315-4BC62070E3F9}"/>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2A9CDA9-0E55-9774-8481-CF12B566A576}"/>
              </a:ext>
            </a:extLst>
          </p:cNvPr>
          <p:cNvSpPr>
            <a:spLocks noGrp="1"/>
          </p:cNvSpPr>
          <p:nvPr>
            <p:ph type="sldNum" sz="quarter" idx="5"/>
          </p:nvPr>
        </p:nvSpPr>
        <p:spPr/>
        <p:txBody>
          <a:bodyPr/>
          <a:lstStyle/>
          <a:p>
            <a:fld id="{7919DA09-95EA-445C-8C87-C274365D506A}" type="slidenum">
              <a:rPr lang="en-IN" smtClean="0"/>
              <a:t>4</a:t>
            </a:fld>
            <a:endParaRPr lang="en-IN"/>
          </a:p>
        </p:txBody>
      </p:sp>
    </p:spTree>
    <p:extLst>
      <p:ext uri="{BB962C8B-B14F-4D97-AF65-F5344CB8AC3E}">
        <p14:creationId xmlns:p14="http://schemas.microsoft.com/office/powerpoint/2010/main" val="2767482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A7FFA-FD7B-6376-1C93-E8193B5BF3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F760C2-D073-3669-8111-B01FD6A2F0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598FB7-239D-110B-BB62-72A15F31E2AD}"/>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61B8A10C-68BC-84BC-BDD8-212AB99DA5F9}"/>
              </a:ext>
            </a:extLst>
          </p:cNvPr>
          <p:cNvSpPr>
            <a:spLocks noGrp="1"/>
          </p:cNvSpPr>
          <p:nvPr>
            <p:ph type="sldNum" sz="quarter" idx="5"/>
          </p:nvPr>
        </p:nvSpPr>
        <p:spPr/>
        <p:txBody>
          <a:bodyPr/>
          <a:lstStyle/>
          <a:p>
            <a:fld id="{7919DA09-95EA-445C-8C87-C274365D506A}" type="slidenum">
              <a:rPr lang="en-IN" smtClean="0"/>
              <a:t>5</a:t>
            </a:fld>
            <a:endParaRPr lang="en-IN"/>
          </a:p>
        </p:txBody>
      </p:sp>
    </p:spTree>
    <p:extLst>
      <p:ext uri="{BB962C8B-B14F-4D97-AF65-F5344CB8AC3E}">
        <p14:creationId xmlns:p14="http://schemas.microsoft.com/office/powerpoint/2010/main" val="3963318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BA155-0859-F2CC-A345-55D6207F1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E583F-BEFD-6DD1-ECB9-E0C1457630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D35B20-B7B1-88E1-6E6D-2D7C97C6DD37}"/>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D24FA1F5-D943-7DBD-EAF6-79A2FF602FDE}"/>
              </a:ext>
            </a:extLst>
          </p:cNvPr>
          <p:cNvSpPr>
            <a:spLocks noGrp="1"/>
          </p:cNvSpPr>
          <p:nvPr>
            <p:ph type="sldNum" sz="quarter" idx="5"/>
          </p:nvPr>
        </p:nvSpPr>
        <p:spPr/>
        <p:txBody>
          <a:bodyPr/>
          <a:lstStyle/>
          <a:p>
            <a:fld id="{7919DA09-95EA-445C-8C87-C274365D506A}" type="slidenum">
              <a:rPr lang="en-IN" smtClean="0"/>
              <a:t>6</a:t>
            </a:fld>
            <a:endParaRPr lang="en-IN"/>
          </a:p>
        </p:txBody>
      </p:sp>
    </p:spTree>
    <p:extLst>
      <p:ext uri="{BB962C8B-B14F-4D97-AF65-F5344CB8AC3E}">
        <p14:creationId xmlns:p14="http://schemas.microsoft.com/office/powerpoint/2010/main" val="4096012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FD23A-7A24-D5F0-0516-A1D64FFE4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F63BC1-5DFE-8FA4-1413-E33597F89A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B82184-4F7D-6F2F-263C-C6681DEAAC6B}"/>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B6CBB31-9976-2511-D035-7DEBF35FA2B9}"/>
              </a:ext>
            </a:extLst>
          </p:cNvPr>
          <p:cNvSpPr>
            <a:spLocks noGrp="1"/>
          </p:cNvSpPr>
          <p:nvPr>
            <p:ph type="sldNum" sz="quarter" idx="5"/>
          </p:nvPr>
        </p:nvSpPr>
        <p:spPr/>
        <p:txBody>
          <a:bodyPr/>
          <a:lstStyle/>
          <a:p>
            <a:fld id="{7919DA09-95EA-445C-8C87-C274365D506A}" type="slidenum">
              <a:rPr lang="en-IN" smtClean="0"/>
              <a:t>7</a:t>
            </a:fld>
            <a:endParaRPr lang="en-IN"/>
          </a:p>
        </p:txBody>
      </p:sp>
    </p:spTree>
    <p:extLst>
      <p:ext uri="{BB962C8B-B14F-4D97-AF65-F5344CB8AC3E}">
        <p14:creationId xmlns:p14="http://schemas.microsoft.com/office/powerpoint/2010/main" val="763271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DC66E-0EBF-BA36-EFB2-E592E4953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D3ABEA-D491-628E-3291-E60B43BFCB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2A1F80-F08E-874A-8BD9-E84B30FEDDD0}"/>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75A263E-C21C-701F-7953-FB790DD27688}"/>
              </a:ext>
            </a:extLst>
          </p:cNvPr>
          <p:cNvSpPr>
            <a:spLocks noGrp="1"/>
          </p:cNvSpPr>
          <p:nvPr>
            <p:ph type="sldNum" sz="quarter" idx="5"/>
          </p:nvPr>
        </p:nvSpPr>
        <p:spPr/>
        <p:txBody>
          <a:bodyPr/>
          <a:lstStyle/>
          <a:p>
            <a:fld id="{7919DA09-95EA-445C-8C87-C274365D506A}" type="slidenum">
              <a:rPr lang="en-IN" smtClean="0"/>
              <a:t>8</a:t>
            </a:fld>
            <a:endParaRPr lang="en-IN"/>
          </a:p>
        </p:txBody>
      </p:sp>
    </p:spTree>
    <p:extLst>
      <p:ext uri="{BB962C8B-B14F-4D97-AF65-F5344CB8AC3E}">
        <p14:creationId xmlns:p14="http://schemas.microsoft.com/office/powerpoint/2010/main" val="1400548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D652A-BA82-B828-30CD-4F38C2922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9A1B93-0E48-0FD5-048F-3DC3C2E095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96148-975E-DEEF-31C9-F814A491072F}"/>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01574BBB-D07F-F4E0-C81B-DC6F152095FA}"/>
              </a:ext>
            </a:extLst>
          </p:cNvPr>
          <p:cNvSpPr>
            <a:spLocks noGrp="1"/>
          </p:cNvSpPr>
          <p:nvPr>
            <p:ph type="sldNum" sz="quarter" idx="5"/>
          </p:nvPr>
        </p:nvSpPr>
        <p:spPr/>
        <p:txBody>
          <a:bodyPr/>
          <a:lstStyle/>
          <a:p>
            <a:fld id="{7919DA09-95EA-445C-8C87-C274365D506A}" type="slidenum">
              <a:rPr lang="en-IN" smtClean="0"/>
              <a:t>9</a:t>
            </a:fld>
            <a:endParaRPr lang="en-IN"/>
          </a:p>
        </p:txBody>
      </p:sp>
    </p:spTree>
    <p:extLst>
      <p:ext uri="{BB962C8B-B14F-4D97-AF65-F5344CB8AC3E}">
        <p14:creationId xmlns:p14="http://schemas.microsoft.com/office/powerpoint/2010/main" val="1741658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F830B-382D-4FD6-434E-0BBDCF5E89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196566-B6F3-EC01-B4A3-3FB85FCCDA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4399BA-F3EB-A22D-A4FF-0C2EFD0CFD1A}"/>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2AD36BCB-BBD4-7CE0-64D2-8A144E8262F9}"/>
              </a:ext>
            </a:extLst>
          </p:cNvPr>
          <p:cNvSpPr>
            <a:spLocks noGrp="1"/>
          </p:cNvSpPr>
          <p:nvPr>
            <p:ph type="sldNum" sz="quarter" idx="5"/>
          </p:nvPr>
        </p:nvSpPr>
        <p:spPr/>
        <p:txBody>
          <a:bodyPr/>
          <a:lstStyle/>
          <a:p>
            <a:fld id="{7919DA09-95EA-445C-8C87-C274365D506A}" type="slidenum">
              <a:rPr lang="en-IN" smtClean="0"/>
              <a:t>10</a:t>
            </a:fld>
            <a:endParaRPr lang="en-IN"/>
          </a:p>
        </p:txBody>
      </p:sp>
    </p:spTree>
    <p:extLst>
      <p:ext uri="{BB962C8B-B14F-4D97-AF65-F5344CB8AC3E}">
        <p14:creationId xmlns:p14="http://schemas.microsoft.com/office/powerpoint/2010/main" val="3154930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033B-C1CB-1754-9CFB-86BF8AE30D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77F7485-6AB7-ED91-AD1E-F6AF83215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112DE61-1E8E-21E6-91F5-9ACFEE0A5AF2}"/>
              </a:ext>
            </a:extLst>
          </p:cNvPr>
          <p:cNvSpPr>
            <a:spLocks noGrp="1"/>
          </p:cNvSpPr>
          <p:nvPr>
            <p:ph type="dt" sz="half" idx="10"/>
          </p:nvPr>
        </p:nvSpPr>
        <p:spPr/>
        <p:txBody>
          <a:bodyPr/>
          <a:lstStyle/>
          <a:p>
            <a:fld id="{CCD0576A-07DB-3B46-AC99-97A70AE23956}" type="datetimeFigureOut">
              <a:rPr lang="en-US" smtClean="0"/>
              <a:t>11/26/2024</a:t>
            </a:fld>
            <a:endParaRPr lang="en-US"/>
          </a:p>
        </p:txBody>
      </p:sp>
      <p:sp>
        <p:nvSpPr>
          <p:cNvPr id="5" name="Footer Placeholder 4">
            <a:extLst>
              <a:ext uri="{FF2B5EF4-FFF2-40B4-BE49-F238E27FC236}">
                <a16:creationId xmlns:a16="http://schemas.microsoft.com/office/drawing/2014/main" id="{3BB0C74B-DB87-D74C-25EF-E2DFA9BBC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4EB34-C25C-43DD-1A50-13C7E6692AB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8531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9D28-A6C4-84CC-7AD0-1AF88C70EEC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E933BF9-1D81-F7B1-6917-58E88F5D0D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466503-6FF8-76D4-851E-BF686B74DF52}"/>
              </a:ext>
            </a:extLst>
          </p:cNvPr>
          <p:cNvSpPr>
            <a:spLocks noGrp="1"/>
          </p:cNvSpPr>
          <p:nvPr>
            <p:ph type="dt" sz="half" idx="10"/>
          </p:nvPr>
        </p:nvSpPr>
        <p:spPr/>
        <p:txBody>
          <a:bodyPr/>
          <a:lstStyle/>
          <a:p>
            <a:fld id="{CCD0576A-07DB-3B46-AC99-97A70AE23956}" type="datetimeFigureOut">
              <a:rPr lang="en-US" smtClean="0"/>
              <a:t>11/26/2024</a:t>
            </a:fld>
            <a:endParaRPr lang="en-US"/>
          </a:p>
        </p:txBody>
      </p:sp>
      <p:sp>
        <p:nvSpPr>
          <p:cNvPr id="5" name="Footer Placeholder 4">
            <a:extLst>
              <a:ext uri="{FF2B5EF4-FFF2-40B4-BE49-F238E27FC236}">
                <a16:creationId xmlns:a16="http://schemas.microsoft.com/office/drawing/2014/main" id="{25A06448-39D6-5009-B041-CA30D4724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0FC16-7BF7-6E7E-42AB-25069EB7AC12}"/>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41138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F52CA7-F9AD-0C1E-852C-42392B02D3C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144B219-750C-7F94-6064-3152160153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217404-C2CA-70FA-A5B4-9AE95C7F9A93}"/>
              </a:ext>
            </a:extLst>
          </p:cNvPr>
          <p:cNvSpPr>
            <a:spLocks noGrp="1"/>
          </p:cNvSpPr>
          <p:nvPr>
            <p:ph type="dt" sz="half" idx="10"/>
          </p:nvPr>
        </p:nvSpPr>
        <p:spPr/>
        <p:txBody>
          <a:bodyPr/>
          <a:lstStyle/>
          <a:p>
            <a:fld id="{CCD0576A-07DB-3B46-AC99-97A70AE23956}" type="datetimeFigureOut">
              <a:rPr lang="en-US" smtClean="0"/>
              <a:t>11/26/2024</a:t>
            </a:fld>
            <a:endParaRPr lang="en-US"/>
          </a:p>
        </p:txBody>
      </p:sp>
      <p:sp>
        <p:nvSpPr>
          <p:cNvPr id="5" name="Footer Placeholder 4">
            <a:extLst>
              <a:ext uri="{FF2B5EF4-FFF2-40B4-BE49-F238E27FC236}">
                <a16:creationId xmlns:a16="http://schemas.microsoft.com/office/drawing/2014/main" id="{2743AD08-86AD-4165-1C92-6B56C79B7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2F7B6-7C91-353F-2D5E-37F732F3E00D}"/>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29641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85E8-D1F0-3201-C513-282DAD8464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A2AC0AD-2C49-613F-7309-CA7169803D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11593B-EACA-5742-BD7F-BBE8EF098D91}"/>
              </a:ext>
            </a:extLst>
          </p:cNvPr>
          <p:cNvSpPr>
            <a:spLocks noGrp="1"/>
          </p:cNvSpPr>
          <p:nvPr>
            <p:ph type="dt" sz="half" idx="10"/>
          </p:nvPr>
        </p:nvSpPr>
        <p:spPr/>
        <p:txBody>
          <a:bodyPr/>
          <a:lstStyle/>
          <a:p>
            <a:fld id="{CCD0576A-07DB-3B46-AC99-97A70AE23956}" type="datetimeFigureOut">
              <a:rPr lang="en-US" smtClean="0"/>
              <a:t>11/26/2024</a:t>
            </a:fld>
            <a:endParaRPr lang="en-US"/>
          </a:p>
        </p:txBody>
      </p:sp>
      <p:sp>
        <p:nvSpPr>
          <p:cNvPr id="5" name="Footer Placeholder 4">
            <a:extLst>
              <a:ext uri="{FF2B5EF4-FFF2-40B4-BE49-F238E27FC236}">
                <a16:creationId xmlns:a16="http://schemas.microsoft.com/office/drawing/2014/main" id="{C6032B52-D214-778D-EBBC-4D434F2DF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6133C-3644-B4AE-38D1-B6502E79464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26208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90C2-0E03-59D3-2EC9-A7CEBD2A0C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063D4C1-E515-B744-7095-139C57B2CA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8609EE3-1AD3-FA54-93C5-86879BAC8DA5}"/>
              </a:ext>
            </a:extLst>
          </p:cNvPr>
          <p:cNvSpPr>
            <a:spLocks noGrp="1"/>
          </p:cNvSpPr>
          <p:nvPr>
            <p:ph type="dt" sz="half" idx="10"/>
          </p:nvPr>
        </p:nvSpPr>
        <p:spPr/>
        <p:txBody>
          <a:bodyPr/>
          <a:lstStyle/>
          <a:p>
            <a:fld id="{CCD0576A-07DB-3B46-AC99-97A70AE23956}" type="datetimeFigureOut">
              <a:rPr lang="en-US" smtClean="0"/>
              <a:t>11/26/2024</a:t>
            </a:fld>
            <a:endParaRPr lang="en-US"/>
          </a:p>
        </p:txBody>
      </p:sp>
      <p:sp>
        <p:nvSpPr>
          <p:cNvPr id="5" name="Footer Placeholder 4">
            <a:extLst>
              <a:ext uri="{FF2B5EF4-FFF2-40B4-BE49-F238E27FC236}">
                <a16:creationId xmlns:a16="http://schemas.microsoft.com/office/drawing/2014/main" id="{9019E5D3-42E2-501B-4318-0A159470A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B1FAE-A829-24D5-8503-C294C28F83B0}"/>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50145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B38F-72B4-7564-C133-A8CAF7D4EC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0B9F648-9D9E-7763-6BAB-B390C53F90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3456F47-3898-C18D-71A7-B777853035E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C2CE839-A226-7F30-2E42-D8C07E5146FB}"/>
              </a:ext>
            </a:extLst>
          </p:cNvPr>
          <p:cNvSpPr>
            <a:spLocks noGrp="1"/>
          </p:cNvSpPr>
          <p:nvPr>
            <p:ph type="dt" sz="half" idx="10"/>
          </p:nvPr>
        </p:nvSpPr>
        <p:spPr/>
        <p:txBody>
          <a:bodyPr/>
          <a:lstStyle/>
          <a:p>
            <a:fld id="{CCD0576A-07DB-3B46-AC99-97A70AE23956}" type="datetimeFigureOut">
              <a:rPr lang="en-US" smtClean="0"/>
              <a:t>11/26/2024</a:t>
            </a:fld>
            <a:endParaRPr lang="en-US"/>
          </a:p>
        </p:txBody>
      </p:sp>
      <p:sp>
        <p:nvSpPr>
          <p:cNvPr id="6" name="Footer Placeholder 5">
            <a:extLst>
              <a:ext uri="{FF2B5EF4-FFF2-40B4-BE49-F238E27FC236}">
                <a16:creationId xmlns:a16="http://schemas.microsoft.com/office/drawing/2014/main" id="{CDCF7FCD-23EC-B0DD-BE70-3A095C494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94252-86A4-63D0-754B-CBB385D3C73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74006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59CE-6C76-046E-841B-6EA0F78715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BA51E6-7D4F-39D6-DA6C-601B63902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D4CA2B-944D-91E6-F3C1-9E8B8804FA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9667490-A622-5F5B-FFA5-1191FC5F8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E8B953-35E2-D50D-3C23-96F3EA8A961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D078F9F-EF39-1158-FFBB-B082D766A6DE}"/>
              </a:ext>
            </a:extLst>
          </p:cNvPr>
          <p:cNvSpPr>
            <a:spLocks noGrp="1"/>
          </p:cNvSpPr>
          <p:nvPr>
            <p:ph type="dt" sz="half" idx="10"/>
          </p:nvPr>
        </p:nvSpPr>
        <p:spPr/>
        <p:txBody>
          <a:bodyPr/>
          <a:lstStyle/>
          <a:p>
            <a:fld id="{CCD0576A-07DB-3B46-AC99-97A70AE23956}" type="datetimeFigureOut">
              <a:rPr lang="en-US" smtClean="0"/>
              <a:t>11/26/2024</a:t>
            </a:fld>
            <a:endParaRPr lang="en-US"/>
          </a:p>
        </p:txBody>
      </p:sp>
      <p:sp>
        <p:nvSpPr>
          <p:cNvPr id="8" name="Footer Placeholder 7">
            <a:extLst>
              <a:ext uri="{FF2B5EF4-FFF2-40B4-BE49-F238E27FC236}">
                <a16:creationId xmlns:a16="http://schemas.microsoft.com/office/drawing/2014/main" id="{E17A79C8-D42A-D086-9A2C-59BDC44BBD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C02294-325E-C44F-6A05-FBDBCF942B4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490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6425-17EE-1CF7-BD80-9B51FD9611B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B714A2E-804D-2430-8785-8198012E9AE4}"/>
              </a:ext>
            </a:extLst>
          </p:cNvPr>
          <p:cNvSpPr>
            <a:spLocks noGrp="1"/>
          </p:cNvSpPr>
          <p:nvPr>
            <p:ph type="dt" sz="half" idx="10"/>
          </p:nvPr>
        </p:nvSpPr>
        <p:spPr/>
        <p:txBody>
          <a:bodyPr/>
          <a:lstStyle/>
          <a:p>
            <a:fld id="{CCD0576A-07DB-3B46-AC99-97A70AE23956}" type="datetimeFigureOut">
              <a:rPr lang="en-US" smtClean="0"/>
              <a:t>11/26/2024</a:t>
            </a:fld>
            <a:endParaRPr lang="en-US"/>
          </a:p>
        </p:txBody>
      </p:sp>
      <p:sp>
        <p:nvSpPr>
          <p:cNvPr id="4" name="Footer Placeholder 3">
            <a:extLst>
              <a:ext uri="{FF2B5EF4-FFF2-40B4-BE49-F238E27FC236}">
                <a16:creationId xmlns:a16="http://schemas.microsoft.com/office/drawing/2014/main" id="{BB6E586F-1A2C-46B0-E88F-42E97FF8F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40DCC0-E42B-4E16-2659-DE7666BDE83A}"/>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89670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DC0D8-D29F-7928-5C8E-932C35C7999E}"/>
              </a:ext>
            </a:extLst>
          </p:cNvPr>
          <p:cNvSpPr>
            <a:spLocks noGrp="1"/>
          </p:cNvSpPr>
          <p:nvPr>
            <p:ph type="dt" sz="half" idx="10"/>
          </p:nvPr>
        </p:nvSpPr>
        <p:spPr/>
        <p:txBody>
          <a:bodyPr/>
          <a:lstStyle/>
          <a:p>
            <a:fld id="{CCD0576A-07DB-3B46-AC99-97A70AE23956}" type="datetimeFigureOut">
              <a:rPr lang="en-US" smtClean="0"/>
              <a:t>11/26/2024</a:t>
            </a:fld>
            <a:endParaRPr lang="en-US"/>
          </a:p>
        </p:txBody>
      </p:sp>
      <p:sp>
        <p:nvSpPr>
          <p:cNvPr id="3" name="Footer Placeholder 2">
            <a:extLst>
              <a:ext uri="{FF2B5EF4-FFF2-40B4-BE49-F238E27FC236}">
                <a16:creationId xmlns:a16="http://schemas.microsoft.com/office/drawing/2014/main" id="{A46381DF-626E-EA82-70A9-10E124594E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6DBE00-CBB3-2EA9-A8AD-EED32DAA2585}"/>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68368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6360-D970-1460-9ACE-C05150BFB3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9589798-D111-FBE5-6324-CC95E2CD3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540DC15-10D0-0F6F-3033-BC7F116A9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F4E66B-040C-17B4-ADF5-813D37631EB3}"/>
              </a:ext>
            </a:extLst>
          </p:cNvPr>
          <p:cNvSpPr>
            <a:spLocks noGrp="1"/>
          </p:cNvSpPr>
          <p:nvPr>
            <p:ph type="dt" sz="half" idx="10"/>
          </p:nvPr>
        </p:nvSpPr>
        <p:spPr/>
        <p:txBody>
          <a:bodyPr/>
          <a:lstStyle/>
          <a:p>
            <a:fld id="{CCD0576A-07DB-3B46-AC99-97A70AE23956}" type="datetimeFigureOut">
              <a:rPr lang="en-US" smtClean="0"/>
              <a:t>11/26/2024</a:t>
            </a:fld>
            <a:endParaRPr lang="en-US"/>
          </a:p>
        </p:txBody>
      </p:sp>
      <p:sp>
        <p:nvSpPr>
          <p:cNvPr id="6" name="Footer Placeholder 5">
            <a:extLst>
              <a:ext uri="{FF2B5EF4-FFF2-40B4-BE49-F238E27FC236}">
                <a16:creationId xmlns:a16="http://schemas.microsoft.com/office/drawing/2014/main" id="{261D7DC8-6E0F-8333-626D-418440093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94196-7598-4217-57B3-7873D5820FF6}"/>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14233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5154-D40A-B42C-288E-C719D539AB1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DA1DA1E-1E67-5A29-051C-843826304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F18FC5-2DD3-C9EF-C7BF-36F167EC5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60F03EC-88F4-EC8D-270C-34F4D1181910}"/>
              </a:ext>
            </a:extLst>
          </p:cNvPr>
          <p:cNvSpPr>
            <a:spLocks noGrp="1"/>
          </p:cNvSpPr>
          <p:nvPr>
            <p:ph type="dt" sz="half" idx="10"/>
          </p:nvPr>
        </p:nvSpPr>
        <p:spPr/>
        <p:txBody>
          <a:bodyPr/>
          <a:lstStyle/>
          <a:p>
            <a:fld id="{CCD0576A-07DB-3B46-AC99-97A70AE23956}" type="datetimeFigureOut">
              <a:rPr lang="en-US" smtClean="0"/>
              <a:t>11/26/2024</a:t>
            </a:fld>
            <a:endParaRPr lang="en-US"/>
          </a:p>
        </p:txBody>
      </p:sp>
      <p:sp>
        <p:nvSpPr>
          <p:cNvPr id="6" name="Footer Placeholder 5">
            <a:extLst>
              <a:ext uri="{FF2B5EF4-FFF2-40B4-BE49-F238E27FC236}">
                <a16:creationId xmlns:a16="http://schemas.microsoft.com/office/drawing/2014/main" id="{B33DC8FE-1BCB-047D-5F52-E902AC39B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B3D0D-1060-1C28-1F1A-231E43E411E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76395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132A7A-246A-E18A-4C93-A4BA988EE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C4919EB-94FF-60FF-BB8D-B66AF177A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4F8F3A-267F-D219-664F-DEDAAC19E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D0576A-07DB-3B46-AC99-97A70AE23956}" type="datetimeFigureOut">
              <a:rPr lang="en-US" smtClean="0"/>
              <a:t>11/26/2024</a:t>
            </a:fld>
            <a:endParaRPr lang="en-US"/>
          </a:p>
        </p:txBody>
      </p:sp>
      <p:sp>
        <p:nvSpPr>
          <p:cNvPr id="5" name="Footer Placeholder 4">
            <a:extLst>
              <a:ext uri="{FF2B5EF4-FFF2-40B4-BE49-F238E27FC236}">
                <a16:creationId xmlns:a16="http://schemas.microsoft.com/office/drawing/2014/main" id="{16C10F51-7255-50C1-18D0-94D395A5F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535A5A-9156-5F50-DE6D-645C17C79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5EAFB7-D942-8C40-850B-F7A53EC532FC}" type="slidenum">
              <a:rPr lang="en-US" smtClean="0"/>
              <a:t>‹#›</a:t>
            </a:fld>
            <a:endParaRPr lang="en-US"/>
          </a:p>
        </p:txBody>
      </p:sp>
    </p:spTree>
    <p:extLst>
      <p:ext uri="{BB962C8B-B14F-4D97-AF65-F5344CB8AC3E}">
        <p14:creationId xmlns:p14="http://schemas.microsoft.com/office/powerpoint/2010/main" val="204653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1080/17457289.2020.1731867"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www.eac.gov/voters/best-practices-online-voting" TargetMode="External"/><Relationship Id="rId5" Type="http://schemas.openxmlformats.org/officeDocument/2006/relationships/hyperlink" Target="https://www.nass.org/can-I-vote/online-voting" TargetMode="External"/><Relationship Id="rId4" Type="http://schemas.openxmlformats.org/officeDocument/2006/relationships/hyperlink" Target="https://doi.org/10.1007/s10207-018-0426-0"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C05F-6C10-AAB8-B9A1-704086EB8325}"/>
              </a:ext>
            </a:extLst>
          </p:cNvPr>
          <p:cNvSpPr>
            <a:spLocks noGrp="1"/>
          </p:cNvSpPr>
          <p:nvPr>
            <p:ph type="ctrTitle"/>
          </p:nvPr>
        </p:nvSpPr>
        <p:spPr>
          <a:xfrm>
            <a:off x="1458012" y="1505528"/>
            <a:ext cx="9144000" cy="1790891"/>
          </a:xfrm>
        </p:spPr>
        <p:txBody>
          <a:bodyPr>
            <a:normAutofit/>
          </a:bodyPr>
          <a:lstStyle/>
          <a:p>
            <a:r>
              <a:rPr lang="en-US" sz="4400" b="1" dirty="0">
                <a:latin typeface="Times New Roman" panose="02020603050405020304" pitchFamily="18" charset="0"/>
                <a:cs typeface="Times New Roman" panose="02020603050405020304" pitchFamily="18" charset="0"/>
              </a:rPr>
              <a:t>Mini Project-I (K24MCA18P)</a:t>
            </a:r>
            <a:br>
              <a:rPr lang="en-IN" sz="24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Odd Semester</a:t>
            </a:r>
            <a:br>
              <a:rPr lang="en-IN" sz="35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Session 2024-25</a:t>
            </a:r>
            <a:endParaRPr lang="en-US" sz="35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2C24FBC-2E61-AD49-3BD0-DA7AA89F9A81}"/>
              </a:ext>
            </a:extLst>
          </p:cNvPr>
          <p:cNvSpPr>
            <a:spLocks noGrp="1"/>
          </p:cNvSpPr>
          <p:nvPr>
            <p:ph type="subTitle" idx="1"/>
          </p:nvPr>
        </p:nvSpPr>
        <p:spPr>
          <a:xfrm>
            <a:off x="1524000" y="3296419"/>
            <a:ext cx="9467654" cy="2915845"/>
          </a:xfrm>
        </p:spPr>
        <p:txBody>
          <a:bodyPr>
            <a:normAutofit/>
          </a:bodyPr>
          <a:lstStyle/>
          <a:p>
            <a:r>
              <a:rPr lang="en-US" b="1" dirty="0">
                <a:solidFill>
                  <a:schemeClr val="accent4">
                    <a:lumMod val="50000"/>
                  </a:schemeClr>
                </a:solidFill>
                <a:latin typeface="Times New Roman" panose="02020603050405020304" pitchFamily="18" charset="0"/>
                <a:cs typeface="Times New Roman" panose="02020603050405020304" pitchFamily="18" charset="0"/>
              </a:rPr>
              <a:t>ONLINE VOTING SYSTEM</a:t>
            </a:r>
          </a:p>
          <a:p>
            <a:r>
              <a:rPr lang="en-US" b="1" dirty="0">
                <a:latin typeface="Times New Roman" panose="02020603050405020304" pitchFamily="18" charset="0"/>
                <a:cs typeface="Times New Roman" panose="02020603050405020304" pitchFamily="18" charset="0"/>
              </a:rPr>
              <a:t>Abhi Srivastava and 2426MCA1873</a:t>
            </a:r>
          </a:p>
          <a:p>
            <a:r>
              <a:rPr lang="en-US" b="1" dirty="0">
                <a:latin typeface="Times New Roman" panose="02020603050405020304" pitchFamily="18" charset="0"/>
                <a:cs typeface="Times New Roman" panose="02020603050405020304" pitchFamily="18" charset="0"/>
              </a:rPr>
              <a:t>Anand Patel and 2426MCA1755</a:t>
            </a:r>
          </a:p>
          <a:p>
            <a:r>
              <a:rPr lang="en-US" b="1" dirty="0">
                <a:latin typeface="Times New Roman" panose="02020603050405020304" pitchFamily="18" charset="0"/>
                <a:cs typeface="Times New Roman" panose="02020603050405020304" pitchFamily="18" charset="0"/>
              </a:rPr>
              <a:t>Alok Kumar and 2426MCA1291</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C7EFE38A-2987-AEC9-33EC-1BC6CB5C10DA}"/>
              </a:ext>
            </a:extLst>
          </p:cNvPr>
          <p:cNvSpPr txBox="1">
            <a:spLocks/>
          </p:cNvSpPr>
          <p:nvPr/>
        </p:nvSpPr>
        <p:spPr>
          <a:xfrm>
            <a:off x="1524000" y="4782598"/>
            <a:ext cx="9144000" cy="762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43043289-20F1-1B73-C850-CE92562B546B}"/>
              </a:ext>
            </a:extLst>
          </p:cNvPr>
          <p:cNvSpPr txBox="1">
            <a:spLocks/>
          </p:cNvSpPr>
          <p:nvPr/>
        </p:nvSpPr>
        <p:spPr>
          <a:xfrm>
            <a:off x="7673419" y="5634038"/>
            <a:ext cx="4518581" cy="1223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u="sng" dirty="0">
                <a:latin typeface="Times New Roman" panose="02020603050405020304" pitchFamily="18" charset="0"/>
                <a:cs typeface="Times New Roman" panose="02020603050405020304" pitchFamily="18" charset="0"/>
              </a:rPr>
              <a:t>Project Supervisor:</a:t>
            </a:r>
          </a:p>
          <a:p>
            <a:pPr algn="just"/>
            <a:r>
              <a:rPr lang="en-IN" dirty="0">
                <a:solidFill>
                  <a:srgbClr val="FF0000"/>
                </a:solidFill>
                <a:latin typeface="Times New Roman" panose="02020603050405020304" pitchFamily="18" charset="0"/>
                <a:cs typeface="Times New Roman" panose="02020603050405020304" pitchFamily="18" charset="0"/>
              </a:rPr>
              <a:t>Supervisor Name: Divya Singhal </a:t>
            </a:r>
          </a:p>
          <a:p>
            <a:pPr algn="just"/>
            <a:endParaRPr lang="en-IN" dirty="0">
              <a:solidFill>
                <a:srgbClr val="FF0000"/>
              </a:solidFill>
              <a:latin typeface="Times New Roman" panose="02020603050405020304" pitchFamily="18" charset="0"/>
              <a:cs typeface="Times New Roman" panose="02020603050405020304" pitchFamily="18" charset="0"/>
            </a:endParaRPr>
          </a:p>
          <a:p>
            <a:pPr algn="just"/>
            <a:endParaRPr lang="en-IN" b="1"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9A50B94-DBEB-9815-4684-223EC27F9F0D}"/>
              </a:ext>
            </a:extLst>
          </p:cNvPr>
          <p:cNvPicPr>
            <a:picLocks noChangeAspect="1"/>
          </p:cNvPicPr>
          <p:nvPr/>
        </p:nvPicPr>
        <p:blipFill>
          <a:blip r:embed="rId2"/>
          <a:stretch>
            <a:fillRect/>
          </a:stretch>
        </p:blipFill>
        <p:spPr>
          <a:xfrm>
            <a:off x="0" y="2510"/>
            <a:ext cx="12192000" cy="1384490"/>
          </a:xfrm>
          <a:prstGeom prst="rect">
            <a:avLst/>
          </a:prstGeom>
        </p:spPr>
      </p:pic>
    </p:spTree>
    <p:extLst>
      <p:ext uri="{BB962C8B-B14F-4D97-AF65-F5344CB8AC3E}">
        <p14:creationId xmlns:p14="http://schemas.microsoft.com/office/powerpoint/2010/main" val="1493161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D34DB-25C5-ADD3-CDFA-B1B0852BA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31CC37-D043-130F-E4E6-184C71A56FB0}"/>
              </a:ext>
            </a:extLst>
          </p:cNvPr>
          <p:cNvSpPr>
            <a:spLocks noGrp="1"/>
          </p:cNvSpPr>
          <p:nvPr>
            <p:ph type="title"/>
          </p:nvPr>
        </p:nvSpPr>
        <p:spPr>
          <a:xfrm>
            <a:off x="0" y="-3175"/>
            <a:ext cx="12192000" cy="623285"/>
          </a:xfrm>
          <a:solidFill>
            <a:schemeClr val="accent2">
              <a:lumMod val="40000"/>
              <a:lumOff val="60000"/>
            </a:schemeClr>
          </a:solidFill>
        </p:spPr>
        <p:txBody>
          <a:bodyPr>
            <a:normAutofit fontScale="90000"/>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Workflow/Gantt Chart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195160E7-27D4-1BF3-9299-EE73CB4FF914}"/>
              </a:ext>
            </a:extLst>
          </p:cNvPr>
          <p:cNvPicPr>
            <a:picLocks noGrp="1" noChangeAspect="1"/>
          </p:cNvPicPr>
          <p:nvPr>
            <p:ph idx="1"/>
          </p:nvPr>
        </p:nvPicPr>
        <p:blipFill>
          <a:blip r:embed="rId3"/>
          <a:stretch>
            <a:fillRect/>
          </a:stretch>
        </p:blipFill>
        <p:spPr>
          <a:xfrm>
            <a:off x="2396358" y="620111"/>
            <a:ext cx="6758151" cy="6237890"/>
          </a:xfrm>
        </p:spPr>
      </p:pic>
    </p:spTree>
    <p:extLst>
      <p:ext uri="{BB962C8B-B14F-4D97-AF65-F5344CB8AC3E}">
        <p14:creationId xmlns:p14="http://schemas.microsoft.com/office/powerpoint/2010/main" val="3917661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E456B-10C1-3CA8-CD0A-6D1E5E0BF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0D13F-5FC6-2321-088E-1FD93899AC92}"/>
              </a:ext>
            </a:extLst>
          </p:cNvPr>
          <p:cNvSpPr>
            <a:spLocks noGrp="1"/>
          </p:cNvSpPr>
          <p:nvPr>
            <p:ph type="title"/>
          </p:nvPr>
        </p:nvSpPr>
        <p:spPr>
          <a:xfrm>
            <a:off x="0" y="-3174"/>
            <a:ext cx="12192000" cy="673734"/>
          </a:xfrm>
          <a:solidFill>
            <a:schemeClr val="accent2">
              <a:lumMod val="40000"/>
              <a:lumOff val="60000"/>
            </a:schemeClr>
          </a:solidFill>
        </p:spPr>
        <p:txBody>
          <a:bodyPr>
            <a:normAutofit fontScale="90000"/>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Reports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8FC024B-EB8F-6A04-091E-94AAF1313BBC}"/>
              </a:ext>
            </a:extLst>
          </p:cNvPr>
          <p:cNvSpPr>
            <a:spLocks noGrp="1"/>
          </p:cNvSpPr>
          <p:nvPr>
            <p:ph idx="1"/>
          </p:nvPr>
        </p:nvSpPr>
        <p:spPr>
          <a:xfrm>
            <a:off x="-1" y="584792"/>
            <a:ext cx="12191999" cy="6273208"/>
          </a:xfrm>
        </p:spPr>
        <p:txBody>
          <a:bodyPr>
            <a:normAutofit/>
          </a:bodyPr>
          <a:lstStyle/>
          <a:p>
            <a:pPr marL="0" indent="0">
              <a:buNone/>
            </a:pPr>
            <a:endParaRPr lang="en-US" sz="2000" b="0" i="0" dirty="0">
              <a:effectLst/>
              <a:latin typeface="D-DINExp"/>
            </a:endParaRPr>
          </a:p>
          <a:p>
            <a:pPr algn="l"/>
            <a:endParaRPr lang="en-US" sz="800" b="1" i="0" dirty="0">
              <a:effectLst/>
              <a:latin typeface="D-DINExp"/>
            </a:endParaRPr>
          </a:p>
          <a:p>
            <a:pPr marL="0" indent="0" algn="l">
              <a:buNone/>
            </a:pPr>
            <a:r>
              <a:rPr lang="en-US" sz="1000" b="0" i="0" dirty="0">
                <a:effectLst/>
                <a:latin typeface="D-DINExp"/>
              </a:rPr>
              <a:t>      </a:t>
            </a:r>
          </a:p>
          <a:p>
            <a:pPr marL="0" indent="0" algn="l">
              <a:buNone/>
            </a:pPr>
            <a:endParaRPr lang="en-US" sz="1200" b="0" i="0" dirty="0">
              <a:effectLst/>
              <a:latin typeface="D-DINExp"/>
            </a:endParaRP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AD968F87-6161-CA71-CFE0-2B662F6C3B8A}"/>
              </a:ext>
            </a:extLst>
          </p:cNvPr>
          <p:cNvSpPr txBox="1"/>
          <p:nvPr/>
        </p:nvSpPr>
        <p:spPr>
          <a:xfrm>
            <a:off x="0" y="670560"/>
            <a:ext cx="12191999" cy="5078313"/>
          </a:xfrm>
          <a:prstGeom prst="rect">
            <a:avLst/>
          </a:prstGeom>
          <a:noFill/>
        </p:spPr>
        <p:txBody>
          <a:bodyPr wrap="square">
            <a:spAutoFit/>
          </a:bodyPr>
          <a:lstStyle/>
          <a:p>
            <a:pPr marL="285750" indent="-285750">
              <a:buFont typeface="Wingdings" panose="05000000000000000000" pitchFamily="2" charset="2"/>
              <a:buChar char="Ø"/>
            </a:pPr>
            <a:r>
              <a:rPr lang="en-US" b="1" dirty="0"/>
              <a:t> </a:t>
            </a:r>
            <a:r>
              <a:rPr lang="en-US" b="1"/>
              <a:t>Authentication</a:t>
            </a:r>
            <a:r>
              <a:rPr lang="en-US"/>
              <a:t>:</a:t>
            </a:r>
          </a:p>
          <a:p>
            <a:r>
              <a:rPr lang="en-US"/>
              <a:t> </a:t>
            </a:r>
            <a:r>
              <a:rPr lang="en-US" dirty="0"/>
              <a:t>Explain the authentication process (e.g., two-factor authentication, biometric verification) to ensure voter identity.</a:t>
            </a:r>
          </a:p>
          <a:p>
            <a:pPr>
              <a:buFont typeface="Arial" panose="020B0604020202020204" pitchFamily="34" charset="0"/>
              <a:buChar char="•"/>
            </a:pPr>
            <a:r>
              <a:rPr lang="en-US" b="1" dirty="0"/>
              <a:t>Anonymity</a:t>
            </a:r>
            <a:r>
              <a:rPr lang="en-US" dirty="0"/>
              <a:t>: Describe how the system maintains voter anonymity while preserving the integrity of the votes.</a:t>
            </a:r>
          </a:p>
          <a:p>
            <a:pPr>
              <a:buFont typeface="Arial" panose="020B0604020202020204" pitchFamily="34" charset="0"/>
              <a:buChar char="•"/>
            </a:pPr>
            <a:r>
              <a:rPr lang="en-US" b="1" dirty="0"/>
              <a:t>Real-time Vote Counting</a:t>
            </a:r>
            <a:r>
              <a:rPr lang="en-US" dirty="0"/>
              <a:t>: Discuss how votes are counted automatically, reducing human intervention.</a:t>
            </a:r>
          </a:p>
          <a:p>
            <a:pPr>
              <a:buFont typeface="Arial" panose="020B0604020202020204" pitchFamily="34" charset="0"/>
              <a:buChar char="•"/>
            </a:pPr>
            <a:r>
              <a:rPr lang="en-US" b="1" dirty="0"/>
              <a:t>Voter Accessibility</a:t>
            </a:r>
            <a:r>
              <a:rPr lang="en-US" dirty="0"/>
              <a:t>: Highlight features designed to increase accessibility (e.g., support for visually impaired users, multi-device compatibility, and multilingual options).</a:t>
            </a:r>
          </a:p>
          <a:p>
            <a:pPr marL="285750" indent="-285750">
              <a:buFont typeface="Wingdings" panose="05000000000000000000" pitchFamily="2" charset="2"/>
              <a:buChar char="Ø"/>
            </a:pPr>
            <a:r>
              <a:rPr lang="en-US" b="1" dirty="0"/>
              <a:t> Security Mechanisms</a:t>
            </a:r>
          </a:p>
          <a:p>
            <a:pPr>
              <a:buFont typeface="Arial" panose="020B0604020202020204" pitchFamily="34" charset="0"/>
              <a:buChar char="•"/>
            </a:pPr>
            <a:r>
              <a:rPr lang="en-US" b="1" dirty="0"/>
              <a:t>Data Encryption</a:t>
            </a:r>
            <a:r>
              <a:rPr lang="en-US" dirty="0"/>
              <a:t>: Describe how data (e.g., user credentials, votes) is encrypted in transit and at rest to prevent unauthorized access.</a:t>
            </a:r>
          </a:p>
          <a:p>
            <a:pPr>
              <a:buFont typeface="Arial" panose="020B0604020202020204" pitchFamily="34" charset="0"/>
              <a:buChar char="•"/>
            </a:pPr>
            <a:r>
              <a:rPr lang="en-US" b="1" dirty="0"/>
              <a:t>Fraud Prevention</a:t>
            </a:r>
            <a:r>
              <a:rPr lang="en-US" dirty="0"/>
              <a:t>: Explain mechanisms to prevent fraud (e.g., digital signatures, anti-tampering measures, and auditing trail.</a:t>
            </a:r>
          </a:p>
          <a:p>
            <a:pPr marL="285750" indent="-285750">
              <a:buFont typeface="Wingdings" panose="05000000000000000000" pitchFamily="2" charset="2"/>
              <a:buChar char="Ø"/>
            </a:pPr>
            <a:r>
              <a:rPr lang="en-US" b="1" dirty="0"/>
              <a:t> Challenges and Risks</a:t>
            </a:r>
          </a:p>
          <a:p>
            <a:pPr>
              <a:buFont typeface="Arial" panose="020B0604020202020204" pitchFamily="34" charset="0"/>
              <a:buChar char="•"/>
            </a:pPr>
            <a:r>
              <a:rPr lang="en-US" b="1" dirty="0"/>
              <a:t>Security Threats</a:t>
            </a:r>
            <a:r>
              <a:rPr lang="en-US" dirty="0"/>
              <a:t>: Identify potential risks (e.g., Distributed Denial of Service (DDoS) attacks, vote tampering, voter impersonation) and the countermeasures implemented.</a:t>
            </a:r>
          </a:p>
          <a:p>
            <a:pPr>
              <a:buFont typeface="Arial" panose="020B0604020202020204" pitchFamily="34" charset="0"/>
              <a:buChar char="•"/>
            </a:pPr>
            <a:r>
              <a:rPr lang="en-US" b="1" dirty="0"/>
              <a:t>System Scalability</a:t>
            </a:r>
            <a:r>
              <a:rPr lang="en-US" dirty="0"/>
              <a:t>: Discuss challenges related to handling a large number of users concurrently during high-traffic periods like election day.</a:t>
            </a:r>
          </a:p>
          <a:p>
            <a:pPr>
              <a:buFont typeface="Arial" panose="020B0604020202020204" pitchFamily="34" charset="0"/>
              <a:buChar char="•"/>
            </a:pPr>
            <a:r>
              <a:rPr lang="en-US" b="1" dirty="0"/>
              <a:t>Voter Trust</a:t>
            </a:r>
            <a:r>
              <a:rPr lang="en-US" dirty="0"/>
              <a:t>: Consider the challenge of convincing voters that their vote is secure and will be counted accurately.</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329742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35E0D-1D75-E91F-E75B-C4DDF801DE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98D0A-C035-F4F3-2047-44489595050A}"/>
              </a:ext>
            </a:extLst>
          </p:cNvPr>
          <p:cNvSpPr>
            <a:spLocks noGrp="1"/>
          </p:cNvSpPr>
          <p:nvPr>
            <p:ph type="title"/>
          </p:nvPr>
        </p:nvSpPr>
        <p:spPr>
          <a:xfrm>
            <a:off x="0" y="-3174"/>
            <a:ext cx="12192000" cy="641128"/>
          </a:xfrm>
          <a:solidFill>
            <a:schemeClr val="accent2">
              <a:lumMod val="40000"/>
              <a:lumOff val="60000"/>
            </a:schemeClr>
          </a:solidFill>
        </p:spPr>
        <p:txBody>
          <a:bodyPr>
            <a:normAutofit fontScale="90000"/>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References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04266AB-4FDC-DC5D-1539-EDBFF62C9C14}"/>
              </a:ext>
            </a:extLst>
          </p:cNvPr>
          <p:cNvSpPr>
            <a:spLocks noGrp="1"/>
          </p:cNvSpPr>
          <p:nvPr>
            <p:ph idx="1"/>
          </p:nvPr>
        </p:nvSpPr>
        <p:spPr>
          <a:xfrm>
            <a:off x="-1" y="637954"/>
            <a:ext cx="12191999" cy="6220046"/>
          </a:xfrm>
        </p:spPr>
        <p:txBody>
          <a:bodyPr>
            <a:normAutofit fontScale="25000" lnSpcReduction="20000"/>
          </a:bodyPr>
          <a:lstStyle/>
          <a:p>
            <a:pPr algn="l">
              <a:buFont typeface="Wingdings" panose="05000000000000000000" pitchFamily="2" charset="2"/>
              <a:buChar char="Ø"/>
            </a:pPr>
            <a:r>
              <a:rPr lang="en-US" sz="9600" b="1" i="0" dirty="0">
                <a:solidFill>
                  <a:schemeClr val="accent4">
                    <a:lumMod val="50000"/>
                  </a:schemeClr>
                </a:solidFill>
                <a:effectLst/>
                <a:latin typeface="D-DINExp"/>
              </a:rPr>
              <a:t>Books.</a:t>
            </a:r>
            <a:endParaRPr lang="en-US" sz="9600" b="0" i="0" dirty="0">
              <a:solidFill>
                <a:schemeClr val="accent4">
                  <a:lumMod val="50000"/>
                </a:schemeClr>
              </a:solidFill>
              <a:effectLst/>
              <a:latin typeface="D-DINExp"/>
            </a:endParaRPr>
          </a:p>
          <a:p>
            <a:pPr lvl="1" algn="l"/>
            <a:r>
              <a:rPr lang="en-US" sz="9600" b="0" dirty="0">
                <a:effectLst/>
                <a:latin typeface="D-DINExp"/>
              </a:rPr>
              <a:t>A. G. A. (2015). Online Voting Systems: A Comprehensive Guide. New York: Tech Press.</a:t>
            </a:r>
          </a:p>
          <a:p>
            <a:pPr lvl="1" algn="l"/>
            <a:r>
              <a:rPr lang="en-US" sz="9600" b="0" dirty="0">
                <a:effectLst/>
                <a:latin typeface="D-DINExp"/>
              </a:rPr>
              <a:t>H. R. (2018). Digital Democracy: How New Technologies Can Change the Way We Vote. London: Innovation Publishers.</a:t>
            </a:r>
          </a:p>
          <a:p>
            <a:pPr algn="l">
              <a:buFont typeface="Wingdings" panose="05000000000000000000" pitchFamily="2" charset="2"/>
              <a:buChar char="Ø"/>
            </a:pPr>
            <a:r>
              <a:rPr lang="en-US" sz="9600" b="1" i="0" dirty="0">
                <a:solidFill>
                  <a:schemeClr val="accent4">
                    <a:lumMod val="50000"/>
                  </a:schemeClr>
                </a:solidFill>
                <a:effectLst/>
                <a:latin typeface="D-DINExp"/>
              </a:rPr>
              <a:t>Academic Journals.</a:t>
            </a:r>
            <a:endParaRPr lang="en-US" sz="9600" b="0" i="0" dirty="0">
              <a:solidFill>
                <a:schemeClr val="accent4">
                  <a:lumMod val="50000"/>
                </a:schemeClr>
              </a:solidFill>
              <a:effectLst/>
              <a:latin typeface="D-DINExp"/>
            </a:endParaRPr>
          </a:p>
          <a:p>
            <a:pPr lvl="1" algn="l"/>
            <a:r>
              <a:rPr lang="en-US" sz="9600" b="0" dirty="0">
                <a:effectLst/>
                <a:latin typeface="D-DINExp"/>
              </a:rPr>
              <a:t>Smith, J. D., &amp; Wang, L. (2020). "The Effects of Online Voting on Voter Participation Rates." Journal of Elections, Public Opinion and Parties, 30(2), 234-252. </a:t>
            </a:r>
            <a:r>
              <a:rPr lang="en-US" sz="9600" b="0" u="none" strike="noStrike" dirty="0">
                <a:solidFill>
                  <a:srgbClr val="0969DA"/>
                </a:solidFill>
                <a:effectLst/>
                <a:latin typeface="D-DINExp"/>
                <a:hlinkClick r:id="rId3"/>
              </a:rPr>
              <a:t>https://doi.org/10.1080/17457289.2020.1731867</a:t>
            </a:r>
            <a:endParaRPr lang="en-US" sz="9600" b="0" dirty="0">
              <a:effectLst/>
              <a:latin typeface="D-DINExp"/>
            </a:endParaRPr>
          </a:p>
          <a:p>
            <a:pPr lvl="1" algn="l"/>
            <a:r>
              <a:rPr lang="en-US" sz="9600" b="0" dirty="0">
                <a:effectLst/>
                <a:latin typeface="D-DINExp"/>
              </a:rPr>
              <a:t>Thompson, A., &amp; Patel, R. (2019). "Security Challenges in Online Voting Systems." International Journal of Information Security, 18(3), 267-280. </a:t>
            </a:r>
            <a:r>
              <a:rPr lang="en-US" sz="9600" b="0" u="none" strike="noStrike" dirty="0">
                <a:solidFill>
                  <a:srgbClr val="0969DA"/>
                </a:solidFill>
                <a:effectLst/>
                <a:latin typeface="D-DINExp"/>
                <a:hlinkClick r:id="rId4"/>
              </a:rPr>
              <a:t>https://doi.org/10.1007/s10207-018-0426-0</a:t>
            </a:r>
            <a:endParaRPr lang="en-US" sz="9600" b="0" dirty="0">
              <a:effectLst/>
              <a:latin typeface="D-DINExp"/>
            </a:endParaRPr>
          </a:p>
          <a:p>
            <a:pPr algn="l">
              <a:buFont typeface="Wingdings" panose="05000000000000000000" pitchFamily="2" charset="2"/>
              <a:buChar char="Ø"/>
            </a:pPr>
            <a:r>
              <a:rPr lang="en-US" sz="9600" b="1" i="0" dirty="0">
                <a:solidFill>
                  <a:schemeClr val="accent4">
                    <a:lumMod val="50000"/>
                  </a:schemeClr>
                </a:solidFill>
                <a:effectLst/>
                <a:latin typeface="D-DINExp"/>
              </a:rPr>
              <a:t>Websites.</a:t>
            </a:r>
            <a:endParaRPr lang="en-US" sz="9600" b="0" dirty="0">
              <a:solidFill>
                <a:schemeClr val="accent4">
                  <a:lumMod val="50000"/>
                </a:schemeClr>
              </a:solidFill>
              <a:effectLst/>
              <a:latin typeface="D-DINExp"/>
            </a:endParaRPr>
          </a:p>
          <a:p>
            <a:pPr lvl="1"/>
            <a:r>
              <a:rPr lang="en-US" sz="9600" b="0" dirty="0">
                <a:effectLst/>
                <a:latin typeface="D-DINExp"/>
              </a:rPr>
              <a:t>National Association of Secretaries of State. (2023). Online Voting. Retrieved from </a:t>
            </a:r>
            <a:r>
              <a:rPr lang="en-US" sz="9600" b="0" u="none" strike="noStrike" dirty="0">
                <a:solidFill>
                  <a:srgbClr val="0969DA"/>
                </a:solidFill>
                <a:effectLst/>
                <a:latin typeface="D-DINExp"/>
                <a:hlinkClick r:id="rId5"/>
              </a:rPr>
              <a:t>https://www.nass.org/can-I-vote/online-voting</a:t>
            </a:r>
            <a:endParaRPr lang="en-US" sz="9600" b="0" dirty="0">
              <a:effectLst/>
              <a:latin typeface="D-DINExp"/>
            </a:endParaRPr>
          </a:p>
          <a:p>
            <a:pPr lvl="1"/>
            <a:r>
              <a:rPr lang="en-US" sz="9600" b="0" dirty="0">
                <a:effectLst/>
                <a:latin typeface="D-DINExp"/>
              </a:rPr>
              <a:t>Election Assistance Commission. (2022). Best Practices for Online Voting. Retrieved from </a:t>
            </a:r>
            <a:r>
              <a:rPr lang="en-US" sz="9600" b="0" u="none" strike="noStrike" dirty="0">
                <a:solidFill>
                  <a:srgbClr val="0969DA"/>
                </a:solidFill>
                <a:effectLst/>
                <a:latin typeface="D-DINExp"/>
                <a:hlinkClick r:id="rId6"/>
              </a:rPr>
              <a:t>https://www.eac.gov/voters/best-practices-online-voting</a:t>
            </a:r>
            <a:endParaRPr lang="en-US" sz="9600" b="0" dirty="0">
              <a:effectLst/>
              <a:latin typeface="D-DINExp"/>
            </a:endParaRPr>
          </a:p>
          <a:p>
            <a:pPr algn="l">
              <a:buFont typeface="Wingdings" panose="05000000000000000000" pitchFamily="2" charset="2"/>
              <a:buChar char="Ø"/>
            </a:pPr>
            <a:r>
              <a:rPr lang="en-US" sz="9600" b="1" dirty="0">
                <a:solidFill>
                  <a:schemeClr val="accent4">
                    <a:lumMod val="50000"/>
                  </a:schemeClr>
                </a:solidFill>
                <a:effectLst/>
                <a:latin typeface="D-DINExp"/>
              </a:rPr>
              <a:t>Conference Papers.</a:t>
            </a:r>
            <a:endParaRPr lang="en-US" sz="9600" b="0" dirty="0">
              <a:solidFill>
                <a:schemeClr val="accent4">
                  <a:lumMod val="50000"/>
                </a:schemeClr>
              </a:solidFill>
              <a:effectLst/>
              <a:latin typeface="D-DINExp"/>
            </a:endParaRPr>
          </a:p>
          <a:p>
            <a:pPr lvl="1"/>
            <a:r>
              <a:rPr lang="en-US" sz="9600" b="0" i="0" dirty="0">
                <a:effectLst/>
                <a:latin typeface="D-DINExp"/>
              </a:rPr>
              <a:t>C</a:t>
            </a:r>
            <a:r>
              <a:rPr lang="en-US" sz="9600" b="0" dirty="0">
                <a:effectLst/>
                <a:latin typeface="D-DINExp"/>
              </a:rPr>
              <a:t>hen, M., &amp; Jones, T. (2021). "Ensuring Integrity and Security in Online Voting: Challenges and Solutions." In Proceedings of the International Conference on E-Democracy (pp. 45-56). Tokyo: E-Democracy Association.</a:t>
            </a:r>
          </a:p>
          <a:p>
            <a:pPr marL="457200" lvl="1" indent="0" algn="l">
              <a:buNone/>
            </a:pPr>
            <a:endParaRPr lang="en-US" sz="9600" b="0" i="0" dirty="0">
              <a:effectLst/>
              <a:latin typeface="D-DINExp"/>
            </a:endParaRPr>
          </a:p>
          <a:p>
            <a:pPr marL="0" indent="0">
              <a:buNone/>
            </a:pPr>
            <a:br>
              <a:rPr lang="en-US" sz="9600" dirty="0"/>
            </a:br>
            <a:br>
              <a:rPr lang="en-US" dirty="0"/>
            </a:b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709787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72F0-7EB3-A394-ABD6-7A41EF3CE737}"/>
              </a:ext>
            </a:extLst>
          </p:cNvPr>
          <p:cNvSpPr>
            <a:spLocks noGrp="1"/>
          </p:cNvSpPr>
          <p:nvPr>
            <p:ph type="title"/>
          </p:nvPr>
        </p:nvSpPr>
        <p:spPr>
          <a:xfrm>
            <a:off x="0" y="0"/>
            <a:ext cx="12192000" cy="1267968"/>
          </a:xfrm>
          <a:solidFill>
            <a:schemeClr val="accent2">
              <a:lumMod val="40000"/>
              <a:lumOff val="60000"/>
            </a:schemeClr>
          </a:solidFill>
        </p:spPr>
        <p:txBody>
          <a:bodyPr>
            <a:norm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Content</a:t>
            </a:r>
          </a:p>
        </p:txBody>
      </p:sp>
      <p:sp>
        <p:nvSpPr>
          <p:cNvPr id="5" name="Content Placeholder 4">
            <a:extLst>
              <a:ext uri="{FF2B5EF4-FFF2-40B4-BE49-F238E27FC236}">
                <a16:creationId xmlns:a16="http://schemas.microsoft.com/office/drawing/2014/main" id="{4AD30AE4-1C9D-4F26-8884-C30D15E187A7}"/>
              </a:ext>
            </a:extLst>
          </p:cNvPr>
          <p:cNvSpPr>
            <a:spLocks noGrp="1"/>
          </p:cNvSpPr>
          <p:nvPr>
            <p:ph idx="1"/>
          </p:nvPr>
        </p:nvSpPr>
        <p:spPr/>
        <p:txBody>
          <a:bodyPr>
            <a:normAutofit fontScale="92500" lnSpcReduction="10000"/>
          </a:bodyPr>
          <a:lstStyle/>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Introduction (1 slide)</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Literature Review (2 slides)</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 (1 slide)</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Technology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Hardware Requirements (Development Environment, Server requirement (if required), Client requirement (if required).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Software Requirements (Language and Platforms like Frameworks, VS code, Android Studio and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Jupyter</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notebook etc. )</a:t>
            </a:r>
            <a:b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Modules (2-3 slides)</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Workflow (1 slide)</a:t>
            </a:r>
          </a:p>
          <a:p>
            <a:pPr>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Reports (For Example: Project : Student Monitoring System, so reports like: Student Marks, Subjects, companies visit, and student appears in placement etc.)</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References (1 slide)</a:t>
            </a:r>
          </a:p>
        </p:txBody>
      </p:sp>
    </p:spTree>
    <p:extLst>
      <p:ext uri="{BB962C8B-B14F-4D97-AF65-F5344CB8AC3E}">
        <p14:creationId xmlns:p14="http://schemas.microsoft.com/office/powerpoint/2010/main" val="411715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6102F-978C-3EAF-61E2-60C25A98C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A5F62-65DD-AD75-A67D-7D11353DC281}"/>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417BD6D-03AD-639D-0D53-24A0683B6D63}"/>
              </a:ext>
            </a:extLst>
          </p:cNvPr>
          <p:cNvSpPr>
            <a:spLocks noGrp="1"/>
          </p:cNvSpPr>
          <p:nvPr>
            <p:ph idx="1"/>
          </p:nvPr>
        </p:nvSpPr>
        <p:spPr>
          <a:xfrm>
            <a:off x="294291" y="1387366"/>
            <a:ext cx="11750564" cy="5160579"/>
          </a:xfrm>
        </p:spPr>
        <p:txBody>
          <a:bodyPr>
            <a:normAutofit/>
          </a:bodyPr>
          <a:lstStyle/>
          <a:p>
            <a:pPr lvl="0">
              <a:buFont typeface="Wingdings" pitchFamily="2" charset="2"/>
              <a:buChar char="Ø"/>
              <a:tabLst>
                <a:tab pos="457200" algn="l"/>
              </a:tabLst>
            </a:pPr>
            <a:r>
              <a:rPr lang="en-US" b="1" kern="100" dirty="0">
                <a:solidFill>
                  <a:schemeClr val="accent4">
                    <a:lumMod val="50000"/>
                  </a:schemeClr>
                </a:solidFill>
                <a:latin typeface="Aptos" panose="020B0004020202020204" pitchFamily="34" charset="0"/>
                <a:ea typeface="Aptos" panose="020B0004020202020204" pitchFamily="34" charset="0"/>
                <a:cs typeface="Times New Roman" panose="02020603050405020304" pitchFamily="18" charset="0"/>
              </a:rPr>
              <a:t>Definition</a:t>
            </a:r>
            <a:r>
              <a:rPr lang="en-US" b="1" kern="100" dirty="0">
                <a:solidFill>
                  <a:schemeClr val="accent4">
                    <a:lumMod val="50000"/>
                  </a:schemeClr>
                </a:solidFill>
                <a:effectLst/>
                <a:latin typeface="Aptos" panose="020B0004020202020204" pitchFamily="34" charset="0"/>
                <a:ea typeface="Aptos" panose="020B0004020202020204" pitchFamily="34" charset="0"/>
                <a:cs typeface="Times New Roman" panose="02020603050405020304" pitchFamily="18" charset="0"/>
              </a:rPr>
              <a:t> of Voting Systems.</a:t>
            </a:r>
            <a:endParaRPr lang="en-US" sz="800" b="1" kern="100" dirty="0">
              <a:solidFill>
                <a:schemeClr val="accent4">
                  <a:lumMod val="50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0" indent="0" algn="l">
              <a:buNone/>
            </a:pPr>
            <a:r>
              <a:rPr lang="en-US" kern="100" dirty="0">
                <a:latin typeface="Aptos" panose="020B0004020202020204" pitchFamily="34" charset="0"/>
                <a:ea typeface="Aptos" panose="020B0004020202020204" pitchFamily="34" charset="0"/>
                <a:cs typeface="Times New Roman" panose="02020603050405020304" pitchFamily="18" charset="0"/>
              </a:rPr>
              <a:t>An online voting system is a software platform that allows groups to securely conduct votes and </a:t>
            </a:r>
            <a:r>
              <a:rPr lang="en-US" kern="100" dirty="0" err="1">
                <a:latin typeface="Aptos" panose="020B0004020202020204" pitchFamily="34" charset="0"/>
                <a:ea typeface="Aptos" panose="020B0004020202020204" pitchFamily="34" charset="0"/>
                <a:cs typeface="Times New Roman" panose="02020603050405020304" pitchFamily="18" charset="0"/>
              </a:rPr>
              <a:t>elections.High</a:t>
            </a:r>
            <a:r>
              <a:rPr lang="en-US" kern="100" dirty="0">
                <a:latin typeface="Aptos" panose="020B0004020202020204" pitchFamily="34" charset="0"/>
                <a:ea typeface="Aptos" panose="020B0004020202020204" pitchFamily="34" charset="0"/>
                <a:cs typeface="Times New Roman" panose="02020603050405020304" pitchFamily="18" charset="0"/>
              </a:rPr>
              <a:t> quality online voting system balance ballot </a:t>
            </a:r>
            <a:r>
              <a:rPr lang="en-US" kern="100" dirty="0" err="1">
                <a:latin typeface="Aptos" panose="020B0004020202020204" pitchFamily="34" charset="0"/>
                <a:ea typeface="Aptos" panose="020B0004020202020204" pitchFamily="34" charset="0"/>
                <a:cs typeface="Times New Roman" panose="02020603050405020304" pitchFamily="18" charset="0"/>
              </a:rPr>
              <a:t>security,accessibility</a:t>
            </a:r>
            <a:r>
              <a:rPr lang="en-US" kern="100" dirty="0">
                <a:latin typeface="Aptos" panose="020B0004020202020204" pitchFamily="34" charset="0"/>
                <a:ea typeface="Aptos" panose="020B0004020202020204" pitchFamily="34" charset="0"/>
                <a:cs typeface="Times New Roman" panose="02020603050405020304" pitchFamily="18" charset="0"/>
              </a:rPr>
              <a:t> and the overall requirements of an organization’s vote events.</a:t>
            </a:r>
          </a:p>
          <a:p>
            <a:pPr marL="0" indent="0" algn="l">
              <a:buNone/>
            </a:pPr>
            <a:r>
              <a:rPr lang="en-US" sz="800" b="0" i="0" dirty="0" err="1">
                <a:solidFill>
                  <a:srgbClr val="FFFFFF"/>
                </a:solidFill>
                <a:effectLst/>
                <a:latin typeface="Sofia-Pro-Medium"/>
              </a:rPr>
              <a:t>eoftware</a:t>
            </a:r>
            <a:r>
              <a:rPr lang="en-US" sz="800" b="0" i="0" dirty="0">
                <a:solidFill>
                  <a:srgbClr val="FFFFFF"/>
                </a:solidFill>
                <a:effectLst/>
                <a:latin typeface="Sofia-Pro-Medium"/>
              </a:rPr>
              <a:t> platform that allows groups to securely conduct votes </a:t>
            </a:r>
            <a:r>
              <a:rPr lang="en-IN" b="1" i="0" dirty="0">
                <a:solidFill>
                  <a:schemeClr val="accent4">
                    <a:lumMod val="50000"/>
                  </a:schemeClr>
                </a:solidFill>
                <a:effectLst/>
                <a:latin typeface="D-DINExp"/>
              </a:rPr>
              <a:t>Significance of Online Voting.</a:t>
            </a:r>
            <a:endParaRPr lang="en-IN" sz="800" b="1" i="0" dirty="0">
              <a:solidFill>
                <a:schemeClr val="accent4">
                  <a:lumMod val="50000"/>
                </a:schemeClr>
              </a:solidFill>
              <a:effectLst/>
              <a:latin typeface="D-DINExp"/>
            </a:endParaRPr>
          </a:p>
          <a:p>
            <a:pPr algn="l">
              <a:buFont typeface="Arial" panose="020B0604020202020204" pitchFamily="34" charset="0"/>
              <a:buChar char="•"/>
            </a:pPr>
            <a:r>
              <a:rPr lang="en-US" b="0" i="0" dirty="0">
                <a:effectLst/>
                <a:latin typeface="D-DINExp"/>
              </a:rPr>
              <a:t>Enhances accessibility for voters, including those with disabilities and overseas citizens.</a:t>
            </a:r>
          </a:p>
          <a:p>
            <a:pPr algn="l">
              <a:buFont typeface="Arial" panose="020B0604020202020204" pitchFamily="34" charset="0"/>
              <a:buChar char="•"/>
            </a:pPr>
            <a:r>
              <a:rPr lang="en-US" b="0" i="0" dirty="0">
                <a:effectLst/>
                <a:latin typeface="D-DINExp"/>
              </a:rPr>
              <a:t>Provides greater convenience, allowing voters to participate from anywhere.</a:t>
            </a:r>
          </a:p>
          <a:p>
            <a:pPr algn="l">
              <a:buFont typeface="Arial" panose="020B0604020202020204" pitchFamily="34" charset="0"/>
              <a:buChar char="•"/>
            </a:pPr>
            <a:r>
              <a:rPr lang="en-US" b="0" i="0" dirty="0">
                <a:effectLst/>
                <a:latin typeface="D-DINExp"/>
              </a:rPr>
              <a:t>Reduces the time and resources required for tallying votes.</a:t>
            </a:r>
          </a:p>
          <a:p>
            <a:pPr lvl="0">
              <a:buFont typeface="Wingdings" pitchFamily="2" charset="2"/>
              <a:buChar char="Ø"/>
              <a:tabLst>
                <a:tab pos="457200" algn="l"/>
              </a:tabLst>
            </a:pPr>
            <a:endParaRPr lang="en-IN" kern="100" dirty="0">
              <a:solidFill>
                <a:schemeClr val="accent4">
                  <a:lumMod val="50000"/>
                </a:schemeClr>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11562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DA0FE-3324-1AC2-EBAA-076DFFF43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C7DF6-5F84-CA0C-90EA-F70F26C4CC4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9F06B79-DAB3-64B1-9AA4-939F96A54F1E}"/>
              </a:ext>
            </a:extLst>
          </p:cNvPr>
          <p:cNvSpPr>
            <a:spLocks noGrp="1"/>
          </p:cNvSpPr>
          <p:nvPr>
            <p:ph idx="1"/>
          </p:nvPr>
        </p:nvSpPr>
        <p:spPr>
          <a:xfrm>
            <a:off x="-1" y="1334814"/>
            <a:ext cx="12044855" cy="5523186"/>
          </a:xfrm>
        </p:spPr>
        <p:txBody>
          <a:bodyPr>
            <a:normAutofit/>
          </a:bodyPr>
          <a:lstStyle/>
          <a:p>
            <a:pPr>
              <a:buFont typeface="Wingdings" panose="05000000000000000000" pitchFamily="2" charset="2"/>
              <a:buChar char="Ø"/>
              <a:tabLst>
                <a:tab pos="457200" algn="l"/>
              </a:tabLst>
            </a:pPr>
            <a:r>
              <a:rPr lang="en-IN" b="1" i="0" dirty="0">
                <a:effectLst/>
                <a:latin typeface="D-DINExp"/>
              </a:rPr>
              <a:t> </a:t>
            </a:r>
            <a:r>
              <a:rPr lang="en-IN" b="1" i="0" dirty="0">
                <a:solidFill>
                  <a:schemeClr val="accent4">
                    <a:lumMod val="50000"/>
                  </a:schemeClr>
                </a:solidFill>
                <a:effectLst/>
                <a:latin typeface="D-DINExp"/>
              </a:rPr>
              <a:t>Importance of Voting Systems.</a:t>
            </a:r>
          </a:p>
          <a:p>
            <a:pPr lvl="0">
              <a:tabLst>
                <a:tab pos="457200" algn="l"/>
              </a:tabLst>
            </a:pPr>
            <a:r>
              <a:rPr lang="en-US" b="0" i="0" dirty="0">
                <a:effectLst/>
                <a:latin typeface="D-DINExp"/>
              </a:rPr>
              <a:t>Voting systems are the backbone of democratic societies, providing citizens with a means to express their preferences and influence governance</a:t>
            </a:r>
          </a:p>
          <a:p>
            <a:pPr lvl="0">
              <a:tabLst>
                <a:tab pos="457200" algn="l"/>
              </a:tabLst>
            </a:pPr>
            <a:r>
              <a:rPr lang="en-US" b="0" i="0" dirty="0">
                <a:effectLst/>
                <a:latin typeface="D-DINExp"/>
              </a:rPr>
              <a:t>Traditional paper-based voting, while historically significant, poses challenges such as long queues, accessibility issues, and potential for human error .</a:t>
            </a:r>
          </a:p>
          <a:p>
            <a:pPr lvl="0">
              <a:tabLst>
                <a:tab pos="457200" algn="l"/>
              </a:tabLst>
            </a:pPr>
            <a:endParaRPr lang="en-US" sz="800" b="0" i="0" dirty="0">
              <a:effectLst/>
              <a:latin typeface="D-DINExp"/>
            </a:endParaRPr>
          </a:p>
          <a:p>
            <a:pPr lvl="0">
              <a:buFont typeface="Wingdings" panose="05000000000000000000" pitchFamily="2" charset="2"/>
              <a:buChar char="Ø"/>
              <a:tabLst>
                <a:tab pos="457200" algn="l"/>
              </a:tabLst>
            </a:pPr>
            <a:r>
              <a:rPr lang="en-IN" b="1" i="0" dirty="0">
                <a:solidFill>
                  <a:schemeClr val="accent4">
                    <a:lumMod val="50000"/>
                  </a:schemeClr>
                </a:solidFill>
                <a:effectLst/>
                <a:latin typeface="D-DINExp"/>
              </a:rPr>
              <a:t>Emergence of Online Voting.</a:t>
            </a:r>
            <a:endParaRPr lang="en-IN" sz="800" b="1" i="0" dirty="0">
              <a:solidFill>
                <a:schemeClr val="accent4">
                  <a:lumMod val="50000"/>
                </a:schemeClr>
              </a:solidFill>
              <a:effectLst/>
              <a:latin typeface="D-DINExp"/>
            </a:endParaRPr>
          </a:p>
          <a:p>
            <a:pPr lvl="0">
              <a:tabLst>
                <a:tab pos="457200" algn="l"/>
              </a:tabLst>
            </a:pPr>
            <a:r>
              <a:rPr lang="en-US" b="0" i="0" dirty="0">
                <a:effectLst/>
                <a:latin typeface="D-DINExp"/>
              </a:rPr>
              <a:t>The evolution of technology has led to the development of online voting systems. Research by Thompson et al. (2021) highlights that online voting can increase voter turnout by offering convenient access to the voting process.</a:t>
            </a:r>
            <a:endParaRPr lang="en-IN" b="1" kern="100" dirty="0">
              <a:solidFill>
                <a:schemeClr val="accent4">
                  <a:lumMod val="50000"/>
                </a:schemeClr>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80782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7A07D-3EFC-2A4C-0461-98F29B7108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7FD491-CAD3-3CB4-E699-C19EBBF7D99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6A676C2-8498-1A7F-0D2D-8EF4ED2CB30A}"/>
              </a:ext>
            </a:extLst>
          </p:cNvPr>
          <p:cNvSpPr>
            <a:spLocks noGrp="1"/>
          </p:cNvSpPr>
          <p:nvPr>
            <p:ph idx="1"/>
          </p:nvPr>
        </p:nvSpPr>
        <p:spPr>
          <a:xfrm>
            <a:off x="0" y="1255776"/>
            <a:ext cx="12192000" cy="5602224"/>
          </a:xfrm>
        </p:spPr>
        <p:txBody>
          <a:bodyPr>
            <a:normAutofit/>
          </a:bodyPr>
          <a:lstStyle/>
          <a:p>
            <a:pPr marL="0" lvl="0" indent="0">
              <a:buNone/>
              <a:tabLst>
                <a:tab pos="457200" algn="l"/>
              </a:tabLst>
            </a:pPr>
            <a:endParaRPr lang="en-US" sz="800" b="1" i="0" u="sng" dirty="0">
              <a:solidFill>
                <a:schemeClr val="accent4">
                  <a:lumMod val="50000"/>
                </a:schemeClr>
              </a:solidFill>
              <a:effectLst/>
              <a:latin typeface="D-DINExp"/>
            </a:endParaRPr>
          </a:p>
          <a:p>
            <a:pPr marL="0" lvl="0" indent="0">
              <a:buNone/>
              <a:tabLst>
                <a:tab pos="457200" algn="l"/>
              </a:tabLst>
            </a:pPr>
            <a:endParaRPr lang="en-US" sz="800" b="1" i="0" u="sng" dirty="0">
              <a:solidFill>
                <a:schemeClr val="accent4">
                  <a:lumMod val="50000"/>
                </a:schemeClr>
              </a:solidFill>
              <a:effectLst/>
              <a:latin typeface="D-DINExp"/>
            </a:endParaRPr>
          </a:p>
          <a:p>
            <a:pPr marL="514350" lvl="0" indent="-514350">
              <a:buFont typeface="+mj-lt"/>
              <a:buAutoNum type="arabicPeriod"/>
              <a:tabLst>
                <a:tab pos="457200" algn="l"/>
              </a:tabLst>
            </a:pPr>
            <a:r>
              <a:rPr lang="en-US" b="1" i="0" dirty="0">
                <a:solidFill>
                  <a:schemeClr val="accent4">
                    <a:lumMod val="50000"/>
                  </a:schemeClr>
                </a:solidFill>
                <a:effectLst/>
                <a:latin typeface="D-DINExp"/>
              </a:rPr>
              <a:t>Security Measures</a:t>
            </a:r>
            <a:r>
              <a:rPr lang="en-US" b="0" i="0" dirty="0">
                <a:solidFill>
                  <a:schemeClr val="accent4">
                    <a:lumMod val="50000"/>
                  </a:schemeClr>
                </a:solidFill>
                <a:effectLst/>
                <a:latin typeface="D-DINExp"/>
              </a:rPr>
              <a:t>: </a:t>
            </a:r>
            <a:r>
              <a:rPr lang="en-US" b="0" i="0" dirty="0">
                <a:effectLst/>
                <a:latin typeface="D-DINExp"/>
              </a:rPr>
              <a:t>The integrity of an online voting system is contingent upon rigorous security protocols, including end-to-end encryption and secure authentication.</a:t>
            </a:r>
          </a:p>
          <a:p>
            <a:pPr marL="514350" lvl="0" indent="-514350">
              <a:buFont typeface="+mj-lt"/>
              <a:buAutoNum type="arabicPeriod"/>
              <a:tabLst>
                <a:tab pos="457200" algn="l"/>
              </a:tabLst>
            </a:pPr>
            <a:r>
              <a:rPr lang="en-US" b="1" i="0" dirty="0">
                <a:solidFill>
                  <a:schemeClr val="accent4">
                    <a:lumMod val="50000"/>
                  </a:schemeClr>
                </a:solidFill>
                <a:effectLst/>
                <a:latin typeface="D-DINExp"/>
              </a:rPr>
              <a:t>User Accessibility</a:t>
            </a:r>
            <a:r>
              <a:rPr lang="en-US" b="0" i="0" dirty="0">
                <a:solidFill>
                  <a:schemeClr val="accent4">
                    <a:lumMod val="50000"/>
                  </a:schemeClr>
                </a:solidFill>
                <a:effectLst/>
                <a:latin typeface="D-DINExp"/>
              </a:rPr>
              <a:t>: </a:t>
            </a:r>
            <a:r>
              <a:rPr lang="en-US" b="0" i="0" dirty="0">
                <a:effectLst/>
                <a:latin typeface="D-DINExp"/>
              </a:rPr>
              <a:t>Accessibility for all voters, including those with disabilities, is crucial for the effectiveness of an online voting system.</a:t>
            </a:r>
            <a:endParaRPr lang="en-US" dirty="0">
              <a:latin typeface="D-DINExp"/>
            </a:endParaRPr>
          </a:p>
          <a:p>
            <a:pPr marL="514350" lvl="0" indent="-514350">
              <a:buFont typeface="+mj-lt"/>
              <a:buAutoNum type="arabicPeriod"/>
              <a:tabLst>
                <a:tab pos="457200" algn="l"/>
              </a:tabLst>
            </a:pPr>
            <a:r>
              <a:rPr lang="en-US" b="1" i="0" dirty="0">
                <a:solidFill>
                  <a:schemeClr val="accent4">
                    <a:lumMod val="50000"/>
                  </a:schemeClr>
                </a:solidFill>
                <a:effectLst/>
                <a:latin typeface="D-DINExp"/>
              </a:rPr>
              <a:t>Public Trust</a:t>
            </a:r>
            <a:r>
              <a:rPr lang="en-US" b="0" i="0" dirty="0">
                <a:solidFill>
                  <a:schemeClr val="accent4">
                    <a:lumMod val="50000"/>
                  </a:schemeClr>
                </a:solidFill>
                <a:effectLst/>
                <a:latin typeface="D-DINExp"/>
              </a:rPr>
              <a:t>: </a:t>
            </a:r>
            <a:r>
              <a:rPr lang="en-US" b="0" i="0" dirty="0">
                <a:effectLst/>
                <a:latin typeface="D-DINExp"/>
              </a:rPr>
              <a:t>Trust in the voting process is a fundamental condition for the acceptance of online voting.</a:t>
            </a:r>
          </a:p>
          <a:p>
            <a:pPr marL="514350" lvl="0" indent="-514350">
              <a:buFont typeface="+mj-lt"/>
              <a:buAutoNum type="arabicPeriod"/>
              <a:tabLst>
                <a:tab pos="457200" algn="l"/>
              </a:tabLst>
            </a:pPr>
            <a:r>
              <a:rPr lang="en-US" b="1" i="0" dirty="0">
                <a:solidFill>
                  <a:schemeClr val="accent4">
                    <a:lumMod val="50000"/>
                  </a:schemeClr>
                </a:solidFill>
                <a:effectLst/>
                <a:latin typeface="D-DINExp"/>
              </a:rPr>
              <a:t>Challenges Observed in the Literature</a:t>
            </a:r>
            <a:r>
              <a:rPr lang="en-US" dirty="0">
                <a:solidFill>
                  <a:schemeClr val="accent4">
                    <a:lumMod val="50000"/>
                  </a:schemeClr>
                </a:solidFill>
                <a:latin typeface="D-DINExp"/>
              </a:rPr>
              <a:t>.</a:t>
            </a:r>
          </a:p>
          <a:p>
            <a:pPr lvl="0">
              <a:tabLst>
                <a:tab pos="457200" algn="l"/>
              </a:tabLst>
            </a:pPr>
            <a:r>
              <a:rPr lang="en-IN" i="0" dirty="0">
                <a:effectLst/>
                <a:latin typeface="D-DINExp"/>
              </a:rPr>
              <a:t>   Cybersecurity Threats.</a:t>
            </a:r>
          </a:p>
          <a:p>
            <a:pPr lvl="0">
              <a:tabLst>
                <a:tab pos="457200" algn="l"/>
              </a:tabLst>
            </a:pPr>
            <a:r>
              <a:rPr lang="en-IN" i="0" dirty="0">
                <a:effectLst/>
                <a:latin typeface="D-DINExp"/>
              </a:rPr>
              <a:t>   Digital Divide.</a:t>
            </a:r>
            <a:endParaRPr lang="en-IN" u="sng" kern="100" dirty="0">
              <a:solidFill>
                <a:schemeClr val="accent4">
                  <a:lumMod val="50000"/>
                </a:schemeClr>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64217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6EBDE-A511-E80F-D5E9-0604A420E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1401A3-3948-4147-3AEF-34640B41015C}"/>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71D3FF4-855C-A317-936E-1CA113829547}"/>
              </a:ext>
            </a:extLst>
          </p:cNvPr>
          <p:cNvSpPr>
            <a:spLocks noGrp="1"/>
          </p:cNvSpPr>
          <p:nvPr>
            <p:ph idx="1"/>
          </p:nvPr>
        </p:nvSpPr>
        <p:spPr>
          <a:xfrm>
            <a:off x="220717" y="1397876"/>
            <a:ext cx="11133083" cy="5255172"/>
          </a:xfrm>
        </p:spPr>
        <p:txBody>
          <a:bodyPr>
            <a:normAutofit/>
          </a:bodyPr>
          <a:lstStyle/>
          <a:p>
            <a:pPr>
              <a:lnSpc>
                <a:spcPct val="150000"/>
              </a:lnSpc>
              <a:tabLst>
                <a:tab pos="457200" algn="l"/>
              </a:tabLst>
            </a:pPr>
            <a:r>
              <a:rPr lang="en-IN" b="1" i="0" dirty="0">
                <a:solidFill>
                  <a:schemeClr val="accent4">
                    <a:lumMod val="50000"/>
                  </a:schemeClr>
                </a:solidFill>
                <a:effectLst/>
                <a:latin typeface="D-DINExp"/>
              </a:rPr>
              <a:t>Enhance Accessibility.</a:t>
            </a:r>
          </a:p>
          <a:p>
            <a:pPr>
              <a:lnSpc>
                <a:spcPct val="150000"/>
              </a:lnSpc>
              <a:tabLst>
                <a:tab pos="457200" algn="l"/>
              </a:tabLst>
            </a:pPr>
            <a:r>
              <a:rPr lang="en-IN" b="1" i="0" dirty="0">
                <a:solidFill>
                  <a:schemeClr val="accent4">
                    <a:lumMod val="50000"/>
                  </a:schemeClr>
                </a:solidFill>
                <a:effectLst/>
                <a:latin typeface="D-DINExp"/>
              </a:rPr>
              <a:t>Increase Voter Participation</a:t>
            </a:r>
            <a:r>
              <a:rPr lang="en-IN" b="1" dirty="0">
                <a:solidFill>
                  <a:schemeClr val="accent4">
                    <a:lumMod val="50000"/>
                  </a:schemeClr>
                </a:solidFill>
                <a:latin typeface="D-DINExp"/>
              </a:rPr>
              <a:t>.</a:t>
            </a:r>
          </a:p>
          <a:p>
            <a:pPr>
              <a:lnSpc>
                <a:spcPct val="150000"/>
              </a:lnSpc>
              <a:tabLst>
                <a:tab pos="457200" algn="l"/>
              </a:tabLst>
            </a:pPr>
            <a:r>
              <a:rPr lang="en-IN" b="1" i="0" dirty="0">
                <a:solidFill>
                  <a:schemeClr val="accent4">
                    <a:lumMod val="50000"/>
                  </a:schemeClr>
                </a:solidFill>
                <a:effectLst/>
                <a:latin typeface="D-DINExp"/>
              </a:rPr>
              <a:t>Ensure Security and Integrity.</a:t>
            </a:r>
          </a:p>
          <a:p>
            <a:pPr>
              <a:lnSpc>
                <a:spcPct val="150000"/>
              </a:lnSpc>
              <a:tabLst>
                <a:tab pos="457200" algn="l"/>
              </a:tabLst>
            </a:pPr>
            <a:r>
              <a:rPr lang="en-IN" b="1" i="0" dirty="0">
                <a:solidFill>
                  <a:schemeClr val="accent4">
                    <a:lumMod val="50000"/>
                  </a:schemeClr>
                </a:solidFill>
                <a:effectLst/>
                <a:latin typeface="D-DINExp"/>
              </a:rPr>
              <a:t>Provide Real-time Vote Tracking.</a:t>
            </a:r>
          </a:p>
          <a:p>
            <a:pPr>
              <a:lnSpc>
                <a:spcPct val="150000"/>
              </a:lnSpc>
              <a:tabLst>
                <a:tab pos="457200" algn="l"/>
              </a:tabLst>
            </a:pPr>
            <a:r>
              <a:rPr lang="en-US" b="1" i="0" dirty="0">
                <a:solidFill>
                  <a:schemeClr val="accent4">
                    <a:lumMod val="50000"/>
                  </a:schemeClr>
                </a:solidFill>
                <a:effectLst/>
                <a:latin typeface="D-DINExp"/>
              </a:rPr>
              <a:t>Promote Public Awareness and Education</a:t>
            </a:r>
            <a:r>
              <a:rPr lang="en-IN" b="1" dirty="0">
                <a:solidFill>
                  <a:schemeClr val="accent4">
                    <a:lumMod val="50000"/>
                  </a:schemeClr>
                </a:solidFill>
                <a:latin typeface="D-DINExp"/>
              </a:rPr>
              <a:t>.</a:t>
            </a:r>
          </a:p>
          <a:p>
            <a:pPr>
              <a:lnSpc>
                <a:spcPct val="150000"/>
              </a:lnSpc>
              <a:tabLst>
                <a:tab pos="457200" algn="l"/>
              </a:tabLst>
            </a:pPr>
            <a:r>
              <a:rPr lang="en-US" b="1" i="0" dirty="0">
                <a:solidFill>
                  <a:schemeClr val="accent4">
                    <a:lumMod val="50000"/>
                  </a:schemeClr>
                </a:solidFill>
                <a:effectLst/>
                <a:latin typeface="D-DINExp"/>
              </a:rPr>
              <a:t>Gather Feedback for Continuous Improvement.</a:t>
            </a:r>
            <a:endParaRPr lang="en-IN" kern="100" dirty="0">
              <a:solidFill>
                <a:schemeClr val="accent4">
                  <a:lumMod val="50000"/>
                </a:schemeClr>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4246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9AADA-7FF4-FCD4-6A4B-012DAB5D62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07254-B274-C592-536F-4025C1DC32A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(Hardware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A6AAE4A4-CE61-7351-07DD-D94DCFBC67C0}"/>
              </a:ext>
            </a:extLst>
          </p:cNvPr>
          <p:cNvSpPr>
            <a:spLocks noGrp="1"/>
          </p:cNvSpPr>
          <p:nvPr>
            <p:ph idx="1"/>
          </p:nvPr>
        </p:nvSpPr>
        <p:spPr>
          <a:xfrm>
            <a:off x="0" y="1255776"/>
            <a:ext cx="12192000" cy="5602224"/>
          </a:xfrm>
        </p:spPr>
        <p:txBody>
          <a:bodyPr>
            <a:normAutofit fontScale="92500" lnSpcReduction="10000"/>
          </a:bodyPr>
          <a:lstStyle/>
          <a:p>
            <a:pPr>
              <a:buFont typeface="Wingdings" pitchFamily="2" charset="2"/>
              <a:buChar char="Ø"/>
              <a:tabLst>
                <a:tab pos="457200" algn="l"/>
              </a:tabLst>
            </a:pPr>
            <a:r>
              <a:rPr lang="en-IN" b="1" i="0" dirty="0">
                <a:solidFill>
                  <a:schemeClr val="accent4">
                    <a:lumMod val="50000"/>
                  </a:schemeClr>
                </a:solidFill>
                <a:effectLst/>
                <a:latin typeface="D-DINExp"/>
              </a:rPr>
              <a:t>Development Environment.</a:t>
            </a:r>
          </a:p>
          <a:p>
            <a:pPr>
              <a:lnSpc>
                <a:spcPct val="100000"/>
              </a:lnSpc>
              <a:tabLst>
                <a:tab pos="457200" algn="l"/>
              </a:tabLst>
            </a:pPr>
            <a:r>
              <a:rPr lang="pt-BR" sz="2400" b="1" i="0" dirty="0">
                <a:effectLst/>
                <a:latin typeface="D-DINExp"/>
              </a:rPr>
              <a:t>Processor</a:t>
            </a:r>
            <a:r>
              <a:rPr lang="pt-BR" sz="2400" b="0" i="0" dirty="0">
                <a:effectLst/>
                <a:latin typeface="D-DINExp"/>
              </a:rPr>
              <a:t>: Dual-core CPU (Intel i3 or equivalent).</a:t>
            </a:r>
          </a:p>
          <a:p>
            <a:pPr>
              <a:lnSpc>
                <a:spcPct val="100000"/>
              </a:lnSpc>
              <a:tabLst>
                <a:tab pos="457200" algn="l"/>
              </a:tabLst>
            </a:pPr>
            <a:r>
              <a:rPr lang="en-IN" sz="2400" b="1" i="0" dirty="0">
                <a:effectLst/>
                <a:latin typeface="D-DINExp"/>
              </a:rPr>
              <a:t>RAM</a:t>
            </a:r>
            <a:r>
              <a:rPr lang="en-IN" sz="2400" b="0" i="0" dirty="0">
                <a:effectLst/>
                <a:latin typeface="D-DINExp"/>
              </a:rPr>
              <a:t>: 8 GB.</a:t>
            </a:r>
            <a:endParaRPr lang="en-US" sz="2400" b="0" i="0" dirty="0">
              <a:effectLst/>
              <a:latin typeface="D-DINExp"/>
            </a:endParaRPr>
          </a:p>
          <a:p>
            <a:pPr algn="l">
              <a:lnSpc>
                <a:spcPct val="100000"/>
              </a:lnSpc>
              <a:buFont typeface="Arial" panose="020B0604020202020204" pitchFamily="34" charset="0"/>
              <a:buChar char="•"/>
            </a:pPr>
            <a:r>
              <a:rPr lang="en-US" sz="2400" b="1" i="0" dirty="0">
                <a:effectLst/>
                <a:latin typeface="D-DINExp"/>
              </a:rPr>
              <a:t>Storage</a:t>
            </a:r>
            <a:r>
              <a:rPr lang="en-US" sz="2400" b="0" i="0" dirty="0">
                <a:effectLst/>
                <a:latin typeface="D-DINExp"/>
              </a:rPr>
              <a:t>: 250 GB HDD (preferably SSD for faster access).</a:t>
            </a:r>
          </a:p>
          <a:p>
            <a:pPr algn="l">
              <a:lnSpc>
                <a:spcPct val="100000"/>
              </a:lnSpc>
              <a:buFont typeface="Arial" panose="020B0604020202020204" pitchFamily="34" charset="0"/>
              <a:buChar char="•"/>
            </a:pPr>
            <a:r>
              <a:rPr lang="en-US" sz="2400" b="1" i="0" dirty="0">
                <a:effectLst/>
                <a:latin typeface="D-DINExp"/>
              </a:rPr>
              <a:t>Graphics</a:t>
            </a:r>
            <a:r>
              <a:rPr lang="en-US" sz="2400" b="0" i="0" dirty="0">
                <a:effectLst/>
                <a:latin typeface="D-DINExp"/>
              </a:rPr>
              <a:t>: Integrated graphics are sufficient</a:t>
            </a:r>
            <a:r>
              <a:rPr lang="en-US" sz="2400" dirty="0">
                <a:latin typeface="D-DINExp"/>
              </a:rPr>
              <a:t>.</a:t>
            </a:r>
          </a:p>
          <a:p>
            <a:pPr>
              <a:lnSpc>
                <a:spcPct val="100000"/>
              </a:lnSpc>
            </a:pPr>
            <a:r>
              <a:rPr lang="en-IN" sz="2400" b="1" i="0" dirty="0">
                <a:effectLst/>
                <a:latin typeface="D-DINExp"/>
              </a:rPr>
              <a:t>Network</a:t>
            </a:r>
            <a:r>
              <a:rPr lang="en-IN" sz="2400" b="0" i="0" dirty="0">
                <a:effectLst/>
                <a:latin typeface="D-DINExp"/>
              </a:rPr>
              <a:t>: Stable internet connection (minimum 10 Mbps download).</a:t>
            </a:r>
          </a:p>
          <a:p>
            <a:pPr>
              <a:buFont typeface="Wingdings" panose="05000000000000000000" pitchFamily="2" charset="2"/>
              <a:buChar char="Ø"/>
            </a:pPr>
            <a:r>
              <a:rPr lang="en-IN" b="1" i="0" dirty="0">
                <a:solidFill>
                  <a:schemeClr val="accent4">
                    <a:lumMod val="50000"/>
                  </a:schemeClr>
                </a:solidFill>
                <a:effectLst/>
                <a:latin typeface="D-DINExp"/>
              </a:rPr>
              <a:t>Client Requirements.</a:t>
            </a:r>
          </a:p>
          <a:p>
            <a:pPr algn="l">
              <a:buFont typeface="Arial" panose="020B0604020202020204" pitchFamily="34" charset="0"/>
              <a:buChar char="•"/>
            </a:pPr>
            <a:r>
              <a:rPr lang="en-IN" b="1" i="0" dirty="0">
                <a:effectLst/>
                <a:latin typeface="D-DINExp"/>
              </a:rPr>
              <a:t>Processor</a:t>
            </a:r>
            <a:r>
              <a:rPr lang="en-IN" b="0" i="0" dirty="0">
                <a:effectLst/>
                <a:latin typeface="D-DINExp"/>
              </a:rPr>
              <a:t>: Dual-core CPU</a:t>
            </a:r>
          </a:p>
          <a:p>
            <a:pPr algn="l">
              <a:buFont typeface="Arial" panose="020B0604020202020204" pitchFamily="34" charset="0"/>
              <a:buChar char="•"/>
            </a:pPr>
            <a:r>
              <a:rPr lang="en-IN" b="1" i="0" dirty="0">
                <a:effectLst/>
                <a:latin typeface="D-DINExp"/>
              </a:rPr>
              <a:t>RAM</a:t>
            </a:r>
            <a:r>
              <a:rPr lang="en-IN" b="0" i="0" dirty="0">
                <a:effectLst/>
                <a:latin typeface="D-DINExp"/>
              </a:rPr>
              <a:t>: 4 GB</a:t>
            </a:r>
          </a:p>
          <a:p>
            <a:pPr algn="l">
              <a:buFont typeface="Arial" panose="020B0604020202020204" pitchFamily="34" charset="0"/>
              <a:buChar char="•"/>
            </a:pPr>
            <a:r>
              <a:rPr lang="en-IN" b="1" i="0" dirty="0">
                <a:effectLst/>
                <a:latin typeface="D-DINExp"/>
              </a:rPr>
              <a:t>Storage</a:t>
            </a:r>
            <a:r>
              <a:rPr lang="en-IN" b="0" i="0" dirty="0">
                <a:effectLst/>
                <a:latin typeface="D-DINExp"/>
              </a:rPr>
              <a:t>: 16 GB available space</a:t>
            </a:r>
          </a:p>
          <a:p>
            <a:pPr algn="l">
              <a:buFont typeface="Arial" panose="020B0604020202020204" pitchFamily="34" charset="0"/>
              <a:buChar char="•"/>
            </a:pPr>
            <a:r>
              <a:rPr lang="en-IN" b="1" i="0" dirty="0">
                <a:effectLst/>
                <a:latin typeface="D-DINExp"/>
              </a:rPr>
              <a:t>Operating System</a:t>
            </a:r>
            <a:r>
              <a:rPr lang="en-IN" b="0" i="0" dirty="0">
                <a:effectLst/>
                <a:latin typeface="D-DINExp"/>
              </a:rPr>
              <a:t>: Windows 10/MacOS or recent Linux distribution</a:t>
            </a:r>
          </a:p>
          <a:p>
            <a:pPr algn="l">
              <a:buFont typeface="Arial" panose="020B0604020202020204" pitchFamily="34" charset="0"/>
              <a:buChar char="•"/>
            </a:pPr>
            <a:r>
              <a:rPr lang="en-IN" b="1" i="0" dirty="0">
                <a:effectLst/>
                <a:latin typeface="D-DINExp"/>
              </a:rPr>
              <a:t>Browser</a:t>
            </a:r>
            <a:r>
              <a:rPr lang="en-IN" b="0" i="0" dirty="0">
                <a:effectLst/>
                <a:latin typeface="D-DINExp"/>
              </a:rPr>
              <a:t>: Latest versions of major browsers (Chrome, Firefox, Safari, Edge)</a:t>
            </a:r>
          </a:p>
          <a:p>
            <a:pPr marL="0" indent="0">
              <a:buNone/>
            </a:pPr>
            <a:endParaRPr lang="en-US" b="0" i="0" dirty="0">
              <a:effectLst/>
              <a:latin typeface="D-DINExp"/>
            </a:endParaRPr>
          </a:p>
          <a:p>
            <a:pPr>
              <a:tabLst>
                <a:tab pos="457200" algn="l"/>
              </a:tabLst>
            </a:pPr>
            <a:endParaRPr lang="pt-BR" b="0" i="0" dirty="0">
              <a:effectLst/>
              <a:latin typeface="D-DINExp"/>
            </a:endParaRPr>
          </a:p>
          <a:p>
            <a:pPr>
              <a:tabLst>
                <a:tab pos="457200" algn="l"/>
              </a:tabLst>
            </a:pPr>
            <a:endParaRPr lang="en-IN" b="1" i="0" dirty="0">
              <a:solidFill>
                <a:schemeClr val="accent4">
                  <a:lumMod val="50000"/>
                </a:schemeClr>
              </a:solidFill>
              <a:effectLst/>
              <a:latin typeface="D-DINExp"/>
            </a:endParaRP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64996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5C719-192D-C070-FBB9-9E0D0C58CE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70B73-EB03-9222-F7E5-B44DDD409D9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(Software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70424C3-10EB-A72A-5C5E-D564495E9114}"/>
              </a:ext>
            </a:extLst>
          </p:cNvPr>
          <p:cNvSpPr>
            <a:spLocks noGrp="1"/>
          </p:cNvSpPr>
          <p:nvPr>
            <p:ph idx="1"/>
          </p:nvPr>
        </p:nvSpPr>
        <p:spPr>
          <a:xfrm>
            <a:off x="838200" y="1355834"/>
            <a:ext cx="10515600" cy="5202621"/>
          </a:xfrm>
        </p:spPr>
        <p:txBody>
          <a:bodyPr>
            <a:normAutofit/>
          </a:bodyPr>
          <a:lstStyle/>
          <a:p>
            <a:pPr marL="0" indent="0">
              <a:buNone/>
              <a:tabLst>
                <a:tab pos="457200" algn="l"/>
              </a:tabLst>
            </a:pPr>
            <a:r>
              <a:rPr lang="en-IN" b="1" i="0" dirty="0">
                <a:effectLst/>
                <a:latin typeface="D-DINExp"/>
              </a:rPr>
              <a:t>                                Programming Languages</a:t>
            </a:r>
            <a:endParaRPr lang="en-IN" sz="800" b="1" i="0" dirty="0">
              <a:solidFill>
                <a:schemeClr val="accent4">
                  <a:lumMod val="50000"/>
                </a:schemeClr>
              </a:solidFill>
              <a:effectLst/>
              <a:latin typeface="D-DINExp"/>
            </a:endParaRPr>
          </a:p>
          <a:p>
            <a:pPr lvl="0">
              <a:buFont typeface="Wingdings" pitchFamily="2" charset="2"/>
              <a:buChar char="Ø"/>
              <a:tabLst>
                <a:tab pos="457200" algn="l"/>
              </a:tabLst>
            </a:pPr>
            <a:r>
              <a:rPr lang="en-IN" b="1" i="0" dirty="0">
                <a:solidFill>
                  <a:schemeClr val="accent4">
                    <a:lumMod val="50000"/>
                  </a:schemeClr>
                </a:solidFill>
                <a:effectLst/>
                <a:latin typeface="D-DINExp"/>
              </a:rPr>
              <a:t>Frontend:</a:t>
            </a:r>
          </a:p>
          <a:p>
            <a:pPr algn="l">
              <a:lnSpc>
                <a:spcPct val="100000"/>
              </a:lnSpc>
              <a:buFont typeface="Arial" panose="020B0604020202020204" pitchFamily="34" charset="0"/>
              <a:buChar char="•"/>
            </a:pPr>
            <a:r>
              <a:rPr lang="en-US" sz="2400" b="0" i="0" dirty="0">
                <a:effectLst/>
                <a:latin typeface="D-DINExp"/>
              </a:rPr>
              <a:t>HTML5, CSS3, JavaScript.</a:t>
            </a:r>
          </a:p>
          <a:p>
            <a:pPr algn="l">
              <a:lnSpc>
                <a:spcPct val="100000"/>
              </a:lnSpc>
              <a:buFont typeface="Arial" panose="020B0604020202020204" pitchFamily="34" charset="0"/>
              <a:buChar char="•"/>
            </a:pPr>
            <a:r>
              <a:rPr lang="en-US" sz="2400" b="0" i="0" dirty="0">
                <a:effectLst/>
                <a:latin typeface="D-DINExp"/>
              </a:rPr>
              <a:t>Frameworks such as React.js </a:t>
            </a:r>
            <a:r>
              <a:rPr lang="en-US" sz="2400" dirty="0">
                <a:latin typeface="D-DINExp"/>
              </a:rPr>
              <a:t>used </a:t>
            </a:r>
            <a:r>
              <a:rPr lang="en-US" sz="2400" b="0" i="0" dirty="0">
                <a:effectLst/>
                <a:latin typeface="D-DINExp"/>
              </a:rPr>
              <a:t>for a dynamic user interface.</a:t>
            </a:r>
          </a:p>
          <a:p>
            <a:pPr lvl="0">
              <a:buFont typeface="Wingdings" pitchFamily="2" charset="2"/>
              <a:buChar char="Ø"/>
              <a:tabLst>
                <a:tab pos="457200" algn="l"/>
              </a:tabLst>
            </a:pPr>
            <a:r>
              <a:rPr lang="en-IN" b="1" i="0" dirty="0">
                <a:solidFill>
                  <a:schemeClr val="accent1"/>
                </a:solidFill>
                <a:effectLst/>
                <a:latin typeface="D-DINExp"/>
              </a:rPr>
              <a:t>Backend</a:t>
            </a:r>
            <a:r>
              <a:rPr lang="en-IN" b="0" i="0" dirty="0">
                <a:solidFill>
                  <a:schemeClr val="accent1"/>
                </a:solidFill>
                <a:effectLst/>
                <a:latin typeface="D-DINExp"/>
              </a:rPr>
              <a:t>:</a:t>
            </a:r>
          </a:p>
          <a:p>
            <a:pPr algn="l">
              <a:buFont typeface="Arial" panose="020B0604020202020204" pitchFamily="34" charset="0"/>
              <a:buChar char="•"/>
            </a:pPr>
            <a:r>
              <a:rPr lang="en-IN" sz="2400" b="0" i="0" dirty="0">
                <a:effectLst/>
                <a:latin typeface="D-DINExp"/>
              </a:rPr>
              <a:t>Framework used here is Node.js.</a:t>
            </a:r>
          </a:p>
          <a:p>
            <a:pPr lvl="0">
              <a:buFont typeface="Wingdings" pitchFamily="2" charset="2"/>
              <a:buChar char="Ø"/>
              <a:tabLst>
                <a:tab pos="457200" algn="l"/>
              </a:tabLst>
            </a:pPr>
            <a:r>
              <a:rPr lang="en-IN" b="1" i="0" dirty="0">
                <a:solidFill>
                  <a:schemeClr val="accent1"/>
                </a:solidFill>
                <a:effectLst/>
                <a:latin typeface="D-DINExp"/>
              </a:rPr>
              <a:t>Database Management System (DBMS):</a:t>
            </a:r>
          </a:p>
          <a:p>
            <a:pPr>
              <a:tabLst>
                <a:tab pos="457200" algn="l"/>
              </a:tabLst>
            </a:pPr>
            <a:r>
              <a:rPr lang="en-US" sz="2400" b="0" i="0" dirty="0">
                <a:effectLst/>
                <a:latin typeface="D-DINExp"/>
              </a:rPr>
              <a:t>  MongoDB </a:t>
            </a:r>
          </a:p>
          <a:p>
            <a:pPr lvl="0">
              <a:buFont typeface="Wingdings" pitchFamily="2" charset="2"/>
              <a:buChar char="Ø"/>
              <a:tabLst>
                <a:tab pos="457200" algn="l"/>
              </a:tabLst>
            </a:pPr>
            <a:endParaRPr lang="en-IN" b="1" kern="100" dirty="0">
              <a:solidFill>
                <a:schemeClr val="accent1"/>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14727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F15C5-633A-19D9-26D0-5F9DB477D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B80E5-FC90-50B2-5F63-C651AC028B08}"/>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32FF72-3A95-498C-753E-27CA2AED6BE5}"/>
              </a:ext>
            </a:extLst>
          </p:cNvPr>
          <p:cNvSpPr>
            <a:spLocks noGrp="1"/>
          </p:cNvSpPr>
          <p:nvPr>
            <p:ph idx="1"/>
          </p:nvPr>
        </p:nvSpPr>
        <p:spPr>
          <a:xfrm>
            <a:off x="-1" y="1231391"/>
            <a:ext cx="12191999" cy="6115339"/>
          </a:xfrm>
        </p:spPr>
        <p:txBody>
          <a:bodyPr>
            <a:normAutofit fontScale="25000" lnSpcReduction="20000"/>
          </a:bodyPr>
          <a:lstStyle/>
          <a:p>
            <a:pPr>
              <a:buFont typeface="Wingdings" panose="05000000000000000000" pitchFamily="2" charset="2"/>
              <a:buChar char="Ø"/>
              <a:tabLst>
                <a:tab pos="457200" algn="l"/>
              </a:tabLst>
            </a:pPr>
            <a:r>
              <a:rPr lang="en-IN" sz="9600" b="1" i="0" dirty="0">
                <a:solidFill>
                  <a:schemeClr val="accent4">
                    <a:lumMod val="50000"/>
                  </a:schemeClr>
                </a:solidFill>
                <a:effectLst/>
                <a:latin typeface="D-DINExp"/>
              </a:rPr>
              <a:t>User Authentication Module -    </a:t>
            </a:r>
            <a:r>
              <a:rPr lang="en-IN" sz="9600" b="1" i="0" dirty="0">
                <a:effectLst/>
                <a:latin typeface="D-DINExp"/>
              </a:rPr>
              <a:t>Registration</a:t>
            </a:r>
            <a:r>
              <a:rPr lang="en-IN" sz="9600" dirty="0">
                <a:latin typeface="D-DINExp"/>
              </a:rPr>
              <a:t> ,</a:t>
            </a:r>
            <a:r>
              <a:rPr lang="en-IN" sz="9600" b="1" i="0" dirty="0">
                <a:effectLst/>
                <a:latin typeface="D-DINExp"/>
              </a:rPr>
              <a:t> Login</a:t>
            </a:r>
            <a:r>
              <a:rPr lang="en-IN" sz="9600" dirty="0">
                <a:latin typeface="D-DINExp"/>
              </a:rPr>
              <a:t>,</a:t>
            </a:r>
            <a:r>
              <a:rPr lang="en-IN" sz="9600" b="1" i="0" dirty="0">
                <a:effectLst/>
                <a:latin typeface="D-DINExp"/>
              </a:rPr>
              <a:t> Password Recovery</a:t>
            </a:r>
            <a:r>
              <a:rPr lang="en-IN" sz="9600" b="1" dirty="0">
                <a:solidFill>
                  <a:schemeClr val="accent4">
                    <a:lumMod val="50000"/>
                  </a:schemeClr>
                </a:solidFill>
                <a:latin typeface="D-DINExp"/>
              </a:rPr>
              <a:t>.</a:t>
            </a:r>
            <a:endParaRPr lang="en-IN" sz="9600" b="1" i="0" dirty="0">
              <a:solidFill>
                <a:schemeClr val="accent4">
                  <a:lumMod val="50000"/>
                </a:schemeClr>
              </a:solidFill>
              <a:effectLst/>
              <a:latin typeface="D-DINExp"/>
            </a:endParaRPr>
          </a:p>
          <a:p>
            <a:pPr>
              <a:buFont typeface="Wingdings" panose="05000000000000000000" pitchFamily="2" charset="2"/>
              <a:buChar char="Ø"/>
            </a:pPr>
            <a:r>
              <a:rPr lang="en-IN" sz="9600" b="1" i="0" dirty="0">
                <a:solidFill>
                  <a:schemeClr val="accent4">
                    <a:lumMod val="50000"/>
                  </a:schemeClr>
                </a:solidFill>
                <a:effectLst/>
                <a:latin typeface="D-DINExp"/>
              </a:rPr>
              <a:t> Election Management Module-</a:t>
            </a:r>
          </a:p>
          <a:p>
            <a:pPr algn="l">
              <a:buFont typeface="Arial" panose="020B0604020202020204" pitchFamily="34" charset="0"/>
              <a:buChar char="•"/>
            </a:pPr>
            <a:r>
              <a:rPr lang="en-US" sz="9600" b="1" i="0" dirty="0">
                <a:effectLst/>
                <a:latin typeface="D-DINExp"/>
              </a:rPr>
              <a:t>Election Creation</a:t>
            </a:r>
            <a:r>
              <a:rPr lang="en-US" sz="9600" b="0" i="0" dirty="0">
                <a:effectLst/>
                <a:latin typeface="D-DINExp"/>
              </a:rPr>
              <a:t>: Admins can create new elections/polls with details like the title, candidates/issues, start/end date.</a:t>
            </a:r>
          </a:p>
          <a:p>
            <a:pPr algn="l">
              <a:buFont typeface="Arial" panose="020B0604020202020204" pitchFamily="34" charset="0"/>
              <a:buChar char="•"/>
            </a:pPr>
            <a:r>
              <a:rPr lang="en-US" sz="9600" b="1" i="0" dirty="0">
                <a:effectLst/>
                <a:latin typeface="D-DINExp"/>
              </a:rPr>
              <a:t>Election Configuration</a:t>
            </a:r>
            <a:r>
              <a:rPr lang="en-US" sz="9600" b="0" i="0" dirty="0">
                <a:effectLst/>
                <a:latin typeface="D-DINExp"/>
              </a:rPr>
              <a:t>: Set rules (e.g., eligibility criteria, voting methods).</a:t>
            </a:r>
          </a:p>
          <a:p>
            <a:pPr>
              <a:buFont typeface="Wingdings" panose="05000000000000000000" pitchFamily="2" charset="2"/>
              <a:buChar char="Ø"/>
            </a:pPr>
            <a:r>
              <a:rPr lang="en-IN" sz="9600" b="1" i="0" dirty="0">
                <a:solidFill>
                  <a:schemeClr val="accent4">
                    <a:lumMod val="50000"/>
                  </a:schemeClr>
                </a:solidFill>
                <a:effectLst/>
                <a:latin typeface="D-DINExp"/>
              </a:rPr>
              <a:t>Voting Module-</a:t>
            </a:r>
          </a:p>
          <a:p>
            <a:pPr algn="l">
              <a:buFont typeface="Arial" panose="020B0604020202020204" pitchFamily="34" charset="0"/>
              <a:buChar char="•"/>
            </a:pPr>
            <a:r>
              <a:rPr lang="en-US" sz="9600" b="1" i="0" dirty="0">
                <a:effectLst/>
                <a:latin typeface="D-DINExp"/>
              </a:rPr>
              <a:t>Ballot Generation</a:t>
            </a:r>
            <a:r>
              <a:rPr lang="en-US" sz="9600" b="0" i="0" dirty="0">
                <a:effectLst/>
                <a:latin typeface="D-DINExp"/>
              </a:rPr>
              <a:t>: Users receive a unique ballot based on their choices.</a:t>
            </a:r>
          </a:p>
          <a:p>
            <a:pPr algn="l">
              <a:buFont typeface="Arial" panose="020B0604020202020204" pitchFamily="34" charset="0"/>
              <a:buChar char="•"/>
            </a:pPr>
            <a:r>
              <a:rPr lang="en-US" sz="9600" b="1" i="0" dirty="0">
                <a:effectLst/>
                <a:latin typeface="D-DINExp"/>
              </a:rPr>
              <a:t>Vote Casting</a:t>
            </a:r>
            <a:r>
              <a:rPr lang="en-US" sz="9600" b="0" i="0" dirty="0">
                <a:effectLst/>
                <a:latin typeface="D-DINExp"/>
              </a:rPr>
              <a:t>: Allows users to submit their votes once they have made their selections.</a:t>
            </a:r>
          </a:p>
          <a:p>
            <a:pPr algn="l">
              <a:buFont typeface="Arial" panose="020B0604020202020204" pitchFamily="34" charset="0"/>
              <a:buChar char="•"/>
            </a:pPr>
            <a:r>
              <a:rPr lang="en-US" sz="9600" b="1" i="0" dirty="0">
                <a:effectLst/>
                <a:latin typeface="D-DINExp"/>
              </a:rPr>
              <a:t>Confirmation</a:t>
            </a:r>
            <a:r>
              <a:rPr lang="en-US" sz="9600" b="0" i="0" dirty="0">
                <a:effectLst/>
                <a:latin typeface="D-DINExp"/>
              </a:rPr>
              <a:t>: Provides users with a confirmation message post-voting.</a:t>
            </a:r>
          </a:p>
          <a:p>
            <a:pPr>
              <a:buFont typeface="Wingdings" panose="05000000000000000000" pitchFamily="2" charset="2"/>
              <a:buChar char="Ø"/>
            </a:pPr>
            <a:r>
              <a:rPr lang="en-IN" sz="9600" b="1" i="0" dirty="0">
                <a:solidFill>
                  <a:schemeClr val="accent4">
                    <a:lumMod val="50000"/>
                  </a:schemeClr>
                </a:solidFill>
                <a:effectLst/>
                <a:latin typeface="D-DINExp"/>
              </a:rPr>
              <a:t>Results Management Module-</a:t>
            </a:r>
          </a:p>
          <a:p>
            <a:pPr algn="l">
              <a:buFont typeface="Arial" panose="020B0604020202020204" pitchFamily="34" charset="0"/>
              <a:buChar char="•"/>
            </a:pPr>
            <a:r>
              <a:rPr lang="en-US" sz="9600" b="1" i="0" dirty="0">
                <a:effectLst/>
                <a:latin typeface="D-DINExp"/>
              </a:rPr>
              <a:t>Result Calculation</a:t>
            </a:r>
            <a:r>
              <a:rPr lang="en-US" sz="9600" b="0" i="0" dirty="0">
                <a:effectLst/>
                <a:latin typeface="D-DINExp"/>
              </a:rPr>
              <a:t>: Aggregate votes and calculate results.</a:t>
            </a:r>
          </a:p>
          <a:p>
            <a:pPr algn="l">
              <a:buFont typeface="Arial" panose="020B0604020202020204" pitchFamily="34" charset="0"/>
              <a:buChar char="•"/>
            </a:pPr>
            <a:r>
              <a:rPr lang="en-US" sz="9600" b="1" i="0" dirty="0">
                <a:effectLst/>
                <a:latin typeface="D-DINExp"/>
              </a:rPr>
              <a:t>Result Display</a:t>
            </a:r>
            <a:r>
              <a:rPr lang="en-US" sz="9600" b="0" i="0" dirty="0">
                <a:effectLst/>
                <a:latin typeface="D-DINExp"/>
              </a:rPr>
              <a:t>: Show results in real-time or after the election, based on settings.</a:t>
            </a:r>
          </a:p>
          <a:p>
            <a:pPr>
              <a:buFont typeface="Wingdings" panose="05000000000000000000" pitchFamily="2" charset="2"/>
              <a:buChar char="Ø"/>
            </a:pPr>
            <a:endParaRPr lang="en-IN" sz="4200" b="1" i="0" dirty="0">
              <a:effectLst/>
              <a:latin typeface="D-DINExp"/>
            </a:endParaRPr>
          </a:p>
          <a:p>
            <a:pPr>
              <a:buFont typeface="Wingdings" panose="05000000000000000000" pitchFamily="2" charset="2"/>
              <a:buChar char="Ø"/>
            </a:pPr>
            <a:endParaRPr lang="en-IN" b="1" i="0" dirty="0">
              <a:solidFill>
                <a:schemeClr val="accent4">
                  <a:lumMod val="50000"/>
                </a:schemeClr>
              </a:solidFill>
              <a:effectLst/>
              <a:latin typeface="D-DINExp"/>
            </a:endParaRPr>
          </a:p>
          <a:p>
            <a:pPr algn="l">
              <a:buFont typeface="Arial" panose="020B0604020202020204" pitchFamily="34" charset="0"/>
              <a:buChar char="•"/>
            </a:pPr>
            <a:endParaRPr lang="en-US" sz="2400" b="0" i="0" dirty="0">
              <a:effectLst/>
              <a:latin typeface="D-DINExp"/>
            </a:endParaRPr>
          </a:p>
          <a:p>
            <a:pPr marL="0" indent="0">
              <a:buNone/>
              <a:tabLst>
                <a:tab pos="457200" algn="l"/>
              </a:tabLst>
            </a:pPr>
            <a:r>
              <a:rPr lang="en-IN" b="1" i="0" dirty="0">
                <a:solidFill>
                  <a:schemeClr val="accent4">
                    <a:lumMod val="50000"/>
                  </a:schemeClr>
                </a:solidFill>
                <a:effectLst/>
                <a:latin typeface="D-DINExp"/>
              </a:rPr>
              <a:t> </a:t>
            </a:r>
          </a:p>
          <a:p>
            <a:pPr>
              <a:buFont typeface="Wingdings" panose="05000000000000000000" pitchFamily="2" charset="2"/>
              <a:buChar char="Ø"/>
              <a:tabLst>
                <a:tab pos="457200" algn="l"/>
              </a:tabLst>
            </a:pPr>
            <a:endParaRPr lang="en-IN" b="1" i="0" dirty="0">
              <a:solidFill>
                <a:schemeClr val="accent4">
                  <a:lumMod val="50000"/>
                </a:schemeClr>
              </a:solidFill>
              <a:effectLst/>
              <a:latin typeface="D-DINExp"/>
            </a:endParaRP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98786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395</TotalTime>
  <Words>1310</Words>
  <Application>Microsoft Office PowerPoint</Application>
  <PresentationFormat>Widescreen</PresentationFormat>
  <Paragraphs>142</Paragraphs>
  <Slides>12</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Aptos</vt:lpstr>
      <vt:lpstr>Aptos Display</vt:lpstr>
      <vt:lpstr>Arial</vt:lpstr>
      <vt:lpstr>D-DINExp</vt:lpstr>
      <vt:lpstr>Sofia-Pro-Medium</vt:lpstr>
      <vt:lpstr>Symbol</vt:lpstr>
      <vt:lpstr>Times New Roman</vt:lpstr>
      <vt:lpstr>Wingdings</vt:lpstr>
      <vt:lpstr>Office Theme</vt:lpstr>
      <vt:lpstr>Mini Project-I (K24MCA18P) Odd Semester Session 2024-25</vt:lpstr>
      <vt:lpstr>Content</vt:lpstr>
      <vt:lpstr>Introduction</vt:lpstr>
      <vt:lpstr>Literature Review</vt:lpstr>
      <vt:lpstr>Literature Review (Contd.)</vt:lpstr>
      <vt:lpstr>Objective of the Project</vt:lpstr>
      <vt:lpstr>Technology (Hardware Requirements)</vt:lpstr>
      <vt:lpstr>Technology (Software Requirements)</vt:lpstr>
      <vt:lpstr>Modules</vt:lpstr>
      <vt:lpstr>Workflow/Gantt Chart</vt:lpstr>
      <vt:lpstr>Reports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Apoorv Jain</dc:creator>
  <cp:lastModifiedBy>Abhi Srivastava</cp:lastModifiedBy>
  <cp:revision>24</cp:revision>
  <dcterms:created xsi:type="dcterms:W3CDTF">2024-09-12T08:34:15Z</dcterms:created>
  <dcterms:modified xsi:type="dcterms:W3CDTF">2024-11-26T11:10:32Z</dcterms:modified>
</cp:coreProperties>
</file>