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Public Sans" panose="020B0604020202020204" charset="0"/>
      <p:regular r:id="rId16"/>
    </p:embeddedFont>
    <p:embeddedFont>
      <p:font typeface="Public Sans Bold" panose="020B0604020202020204" charset="0"/>
      <p:regular r:id="rId17"/>
    </p:embeddedFont>
    <p:embeddedFont>
      <p:font typeface="Times New Roman Bold" panose="02020803070505020304" pitchFamily="18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Font Styles: Times New Roman + Font Size: 25</a:t>
            </a:r>
          </a:p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Font Styles: Times New Roman + Font Size: 25</a:t>
            </a:r>
          </a:p>
          <a:p>
            <a:r>
              <a:rPr lang="en-US"/>
              <a:t>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Font Styles: Times New Roman + Font Size: 25</a:t>
            </a:r>
          </a:p>
          <a:p>
            <a:r>
              <a:rPr lang="en-US"/>
              <a:t>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Font Styles: Times New Roman + Font Size: 25</a:t>
            </a:r>
          </a:p>
          <a:p>
            <a:r>
              <a:rPr lang="en-US"/>
              <a:t>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Font Styles: Times New Roman + Font Size: 25</a:t>
            </a:r>
          </a:p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Font Styles: Times New Roman + Font Size: 25</a:t>
            </a:r>
          </a:p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Font Styles: Times New Roman + Font Size: 25</a:t>
            </a:r>
          </a:p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Font Styles: Times New Roman + Font Size: 25</a:t>
            </a:r>
          </a:p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Font Styles: Times New Roman + Font Size: 25</a:t>
            </a:r>
          </a:p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Font Styles: Times New Roman + Font Size: 25</a:t>
            </a:r>
          </a:p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Font Styles: Times New Roman + Font Size: 25</a:t>
            </a:r>
          </a:p>
          <a:p>
            <a:r>
              <a:rPr lang="en-US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Font Styles: Times New Roman + Font Size: 25</a:t>
            </a:r>
          </a:p>
          <a:p>
            <a:r>
              <a:rPr lang="en-US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77440" y="3097528"/>
            <a:ext cx="13533120" cy="2652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28"/>
              </a:lnSpc>
            </a:pPr>
            <a:r>
              <a:rPr lang="en-US" sz="66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Mini Project-I (K24MCA18P)</a:t>
            </a:r>
          </a:p>
          <a:p>
            <a:pPr algn="ctr">
              <a:lnSpc>
                <a:spcPts val="5670"/>
              </a:lnSpc>
            </a:pPr>
            <a:r>
              <a:rPr lang="en-US" sz="525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Odd Semester</a:t>
            </a:r>
          </a:p>
          <a:p>
            <a:pPr algn="ctr">
              <a:lnSpc>
                <a:spcPts val="5670"/>
              </a:lnSpc>
            </a:pPr>
            <a:r>
              <a:rPr lang="en-US" sz="525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Session 2024-25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500416" y="6313507"/>
            <a:ext cx="9287168" cy="970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35"/>
              </a:lnSpc>
            </a:pPr>
            <a:r>
              <a:rPr lang="en-US" sz="614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Event Managemant System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826490" y="8506302"/>
            <a:ext cx="4370070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3600" b="1" u="sng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 Supervisor:</a:t>
            </a:r>
          </a:p>
          <a:p>
            <a:pPr algn="just">
              <a:lnSpc>
                <a:spcPts val="3499"/>
              </a:lnSpc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Divya Singhal mam</a:t>
            </a:r>
            <a:endParaRPr lang="en-US" sz="36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3499"/>
              </a:lnSpc>
            </a:pPr>
            <a:endParaRPr lang="en-US" sz="36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0" y="3765"/>
            <a:ext cx="18288000" cy="1872304"/>
          </a:xfrm>
          <a:custGeom>
            <a:avLst/>
            <a:gdLst/>
            <a:ahLst/>
            <a:cxnLst/>
            <a:rect l="l" t="t" r="r" b="b"/>
            <a:pathLst>
              <a:path w="18288000" h="1872304">
                <a:moveTo>
                  <a:pt x="0" y="0"/>
                </a:moveTo>
                <a:lnTo>
                  <a:pt x="18288000" y="0"/>
                </a:lnTo>
                <a:lnTo>
                  <a:pt x="18288000" y="1872304"/>
                </a:lnTo>
                <a:lnTo>
                  <a:pt x="0" y="18723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680215" y="7150414"/>
            <a:ext cx="6927569" cy="2715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30"/>
              </a:lnSpc>
            </a:pPr>
            <a:r>
              <a:rPr lang="en-US" sz="3934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Vibhor Tyagi 2426MCA210</a:t>
            </a:r>
          </a:p>
          <a:p>
            <a:pPr algn="ctr">
              <a:lnSpc>
                <a:spcPts val="5430"/>
              </a:lnSpc>
            </a:pPr>
            <a:r>
              <a:rPr lang="en-US" sz="3934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Shivang Sharma 2426mca850</a:t>
            </a:r>
          </a:p>
          <a:p>
            <a:pPr algn="ctr">
              <a:lnSpc>
                <a:spcPts val="5430"/>
              </a:lnSpc>
            </a:pPr>
            <a:r>
              <a:rPr lang="en-US" sz="3934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Vishal </a:t>
            </a:r>
            <a:r>
              <a:rPr lang="en-US" sz="3934" b="1" dirty="0" err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Dagar</a:t>
            </a:r>
            <a:r>
              <a:rPr lang="en-US" sz="3934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2426mca1002</a:t>
            </a:r>
          </a:p>
          <a:p>
            <a:pPr algn="ctr">
              <a:lnSpc>
                <a:spcPts val="5430"/>
              </a:lnSpc>
            </a:pPr>
            <a:endParaRPr lang="en-US" sz="3934" b="1" dirty="0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5643" y="45720"/>
            <a:ext cx="18979286" cy="1352298"/>
            <a:chOff x="0" y="0"/>
            <a:chExt cx="25305714" cy="180306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5305714" cy="1803064"/>
              <a:chOff x="0" y="0"/>
              <a:chExt cx="4998660" cy="35616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998660" cy="356161"/>
              </a:xfrm>
              <a:custGeom>
                <a:avLst/>
                <a:gdLst/>
                <a:ahLst/>
                <a:cxnLst/>
                <a:rect l="l" t="t" r="r" b="b"/>
                <a:pathLst>
                  <a:path w="4998660" h="356161">
                    <a:moveTo>
                      <a:pt x="0" y="0"/>
                    </a:moveTo>
                    <a:lnTo>
                      <a:pt x="4998660" y="0"/>
                    </a:lnTo>
                    <a:lnTo>
                      <a:pt x="4998660" y="356161"/>
                    </a:lnTo>
                    <a:lnTo>
                      <a:pt x="0" y="356161"/>
                    </a:lnTo>
                    <a:close/>
                  </a:path>
                </a:pathLst>
              </a:custGeom>
              <a:solidFill>
                <a:srgbClr val="D8B867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998660" cy="39426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6461412" y="264219"/>
              <a:ext cx="12382890" cy="1277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35"/>
                </a:lnSpc>
              </a:pPr>
              <a:r>
                <a:rPr lang="en-US" sz="6143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Modules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2979972"/>
            <a:ext cx="15086532" cy="4932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Admin Dashboard: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Login functionality.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Event Catalog: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Overview of events, users, and registrations.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Event Management: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Create, edit, and delete events.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User Management: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Manage users, view their registrations, and generate reports.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88770" y="2144520"/>
            <a:ext cx="4460466" cy="700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68"/>
              </a:lnSpc>
            </a:pPr>
            <a:r>
              <a:rPr lang="en-US" sz="3845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Admin Modules: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5643" y="45720"/>
            <a:ext cx="18979286" cy="1352298"/>
            <a:chOff x="0" y="0"/>
            <a:chExt cx="25305714" cy="180306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5305714" cy="1803064"/>
              <a:chOff x="0" y="0"/>
              <a:chExt cx="4998660" cy="35616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998660" cy="356161"/>
              </a:xfrm>
              <a:custGeom>
                <a:avLst/>
                <a:gdLst/>
                <a:ahLst/>
                <a:cxnLst/>
                <a:rect l="l" t="t" r="r" b="b"/>
                <a:pathLst>
                  <a:path w="4998660" h="356161">
                    <a:moveTo>
                      <a:pt x="0" y="0"/>
                    </a:moveTo>
                    <a:lnTo>
                      <a:pt x="4998660" y="0"/>
                    </a:lnTo>
                    <a:lnTo>
                      <a:pt x="4998660" y="356161"/>
                    </a:lnTo>
                    <a:lnTo>
                      <a:pt x="0" y="356161"/>
                    </a:lnTo>
                    <a:close/>
                  </a:path>
                </a:pathLst>
              </a:custGeom>
              <a:solidFill>
                <a:srgbClr val="D8B867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998660" cy="39426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6461412" y="264219"/>
              <a:ext cx="12382890" cy="1277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35"/>
                </a:lnSpc>
              </a:pPr>
              <a:r>
                <a:rPr lang="en-US" sz="6143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Workflow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2315348"/>
            <a:ext cx="15519983" cy="7408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User Registration/Login: </a:t>
            </a: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Users create an account or log in to the system using their credentials.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Browse Events:</a:t>
            </a: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Users can browse the event catalog and use search filters to find specific events.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Event Registration:</a:t>
            </a: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After finding an event, users can register for it. Their registration details are saved in their profile.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Admin Event Management:</a:t>
            </a: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Admins can create new events, update event details, or delete events. Admins also manage registered users and generate event reports.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View Registered Events:</a:t>
            </a: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Users can view their registered events in their profile, and admins can see the total number of registrations.</a:t>
            </a:r>
          </a:p>
          <a:p>
            <a:pPr algn="l">
              <a:lnSpc>
                <a:spcPts val="4935"/>
              </a:lnSpc>
            </a:pPr>
            <a:endParaRPr lang="en-US" sz="329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5643" y="45720"/>
            <a:ext cx="18979286" cy="1352298"/>
            <a:chOff x="0" y="0"/>
            <a:chExt cx="25305714" cy="180306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5305714" cy="1803064"/>
              <a:chOff x="0" y="0"/>
              <a:chExt cx="4998660" cy="35616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998660" cy="356161"/>
              </a:xfrm>
              <a:custGeom>
                <a:avLst/>
                <a:gdLst/>
                <a:ahLst/>
                <a:cxnLst/>
                <a:rect l="l" t="t" r="r" b="b"/>
                <a:pathLst>
                  <a:path w="4998660" h="356161">
                    <a:moveTo>
                      <a:pt x="0" y="0"/>
                    </a:moveTo>
                    <a:lnTo>
                      <a:pt x="4998660" y="0"/>
                    </a:lnTo>
                    <a:lnTo>
                      <a:pt x="4998660" y="356161"/>
                    </a:lnTo>
                    <a:lnTo>
                      <a:pt x="0" y="356161"/>
                    </a:lnTo>
                    <a:close/>
                  </a:path>
                </a:pathLst>
              </a:custGeom>
              <a:solidFill>
                <a:srgbClr val="D8B867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998660" cy="39426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6461412" y="264219"/>
              <a:ext cx="12382890" cy="1277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35"/>
                </a:lnSpc>
              </a:pPr>
              <a:r>
                <a:rPr lang="en-US" sz="6143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Reports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2315348"/>
            <a:ext cx="15086532" cy="6170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User Reports: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Detailed lists of users registered for each event.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Event Reports: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 Total number of events created.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 Number of registrations per event.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Utilization: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</a:t>
            </a: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Helps admins gauge event popularity and user engagement. 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Help in making data-driven decisions for future event planning.</a:t>
            </a:r>
          </a:p>
          <a:p>
            <a:pPr algn="l">
              <a:lnSpc>
                <a:spcPts val="4935"/>
              </a:lnSpc>
            </a:pPr>
            <a:endParaRPr lang="en-US" sz="329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11202" y="4192277"/>
            <a:ext cx="12065595" cy="1902446"/>
            <a:chOff x="0" y="0"/>
            <a:chExt cx="2258824" cy="3561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58824" cy="356161"/>
            </a:xfrm>
            <a:custGeom>
              <a:avLst/>
              <a:gdLst/>
              <a:ahLst/>
              <a:cxnLst/>
              <a:rect l="l" t="t" r="r" b="b"/>
              <a:pathLst>
                <a:path w="2258824" h="356161">
                  <a:moveTo>
                    <a:pt x="0" y="0"/>
                  </a:moveTo>
                  <a:lnTo>
                    <a:pt x="2258824" y="0"/>
                  </a:lnTo>
                  <a:lnTo>
                    <a:pt x="2258824" y="356161"/>
                  </a:lnTo>
                  <a:lnTo>
                    <a:pt x="0" y="356161"/>
                  </a:lnTo>
                  <a:close/>
                </a:path>
              </a:pathLst>
            </a:custGeom>
            <a:solidFill>
              <a:srgbClr val="D8B8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58824" cy="394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611291" y="4521309"/>
            <a:ext cx="13065418" cy="1374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34"/>
              </a:lnSpc>
            </a:pPr>
            <a:r>
              <a:rPr lang="en-US" sz="8642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19843" y="2443029"/>
            <a:ext cx="8537332" cy="7020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1640" lvl="1" indent="-405820" algn="l">
              <a:lnSpc>
                <a:spcPts val="5830"/>
              </a:lnSpc>
              <a:buFont typeface="Arial"/>
              <a:buChar char="•"/>
            </a:pPr>
            <a:r>
              <a:rPr lang="en-US" sz="448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Introduction </a:t>
            </a:r>
          </a:p>
          <a:p>
            <a:pPr marL="811640" lvl="1" indent="-405820" algn="l">
              <a:lnSpc>
                <a:spcPts val="5830"/>
              </a:lnSpc>
              <a:buFont typeface="Arial"/>
              <a:buChar char="•"/>
            </a:pPr>
            <a:r>
              <a:rPr lang="en-US" sz="448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Literature Review </a:t>
            </a:r>
          </a:p>
          <a:p>
            <a:pPr marL="811640" lvl="1" indent="-405820" algn="l">
              <a:lnSpc>
                <a:spcPts val="5830"/>
              </a:lnSpc>
              <a:buFont typeface="Arial"/>
              <a:buChar char="•"/>
            </a:pPr>
            <a:r>
              <a:rPr lang="en-US" sz="448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Objective of the Project </a:t>
            </a:r>
          </a:p>
          <a:p>
            <a:pPr marL="811640" lvl="1" indent="-405820" algn="l">
              <a:lnSpc>
                <a:spcPts val="5830"/>
              </a:lnSpc>
              <a:buFont typeface="Arial"/>
              <a:buChar char="•"/>
            </a:pPr>
            <a:r>
              <a:rPr lang="en-US" sz="448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Technology</a:t>
            </a:r>
          </a:p>
          <a:p>
            <a:pPr marL="811640" lvl="1" indent="-405820" algn="l">
              <a:lnSpc>
                <a:spcPts val="7489"/>
              </a:lnSpc>
              <a:buFont typeface="Arial"/>
              <a:buChar char="•"/>
            </a:pPr>
            <a:r>
              <a:rPr lang="en-US" sz="448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Hardware Requirements</a:t>
            </a:r>
          </a:p>
          <a:p>
            <a:pPr marL="811640" lvl="1" indent="-405820" algn="l">
              <a:lnSpc>
                <a:spcPts val="7489"/>
              </a:lnSpc>
              <a:buFont typeface="Arial"/>
              <a:buChar char="•"/>
            </a:pPr>
            <a:r>
              <a:rPr lang="en-US" sz="448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Software Requirements </a:t>
            </a:r>
          </a:p>
          <a:p>
            <a:pPr marL="811640" lvl="1" indent="-405820" algn="l">
              <a:lnSpc>
                <a:spcPts val="5830"/>
              </a:lnSpc>
              <a:buFont typeface="Arial"/>
              <a:buChar char="•"/>
            </a:pPr>
            <a:r>
              <a:rPr lang="en-US" sz="448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Modules </a:t>
            </a:r>
          </a:p>
          <a:p>
            <a:pPr marL="811640" lvl="1" indent="-405820" algn="l">
              <a:lnSpc>
                <a:spcPts val="5830"/>
              </a:lnSpc>
              <a:buFont typeface="Arial"/>
              <a:buChar char="•"/>
            </a:pPr>
            <a:r>
              <a:rPr lang="en-US" sz="448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Workflow </a:t>
            </a:r>
          </a:p>
          <a:p>
            <a:pPr marL="811640" lvl="1" indent="-405820" algn="l">
              <a:lnSpc>
                <a:spcPts val="5830"/>
              </a:lnSpc>
              <a:buFont typeface="Arial"/>
              <a:buChar char="•"/>
            </a:pPr>
            <a:r>
              <a:rPr lang="en-US" sz="448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Reports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45643" y="45720"/>
            <a:ext cx="18979286" cy="1352298"/>
            <a:chOff x="0" y="0"/>
            <a:chExt cx="25305714" cy="180306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25305714" cy="1803064"/>
              <a:chOff x="0" y="0"/>
              <a:chExt cx="4998660" cy="356161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998660" cy="356161"/>
              </a:xfrm>
              <a:custGeom>
                <a:avLst/>
                <a:gdLst/>
                <a:ahLst/>
                <a:cxnLst/>
                <a:rect l="l" t="t" r="r" b="b"/>
                <a:pathLst>
                  <a:path w="4998660" h="356161">
                    <a:moveTo>
                      <a:pt x="0" y="0"/>
                    </a:moveTo>
                    <a:lnTo>
                      <a:pt x="4998660" y="0"/>
                    </a:lnTo>
                    <a:lnTo>
                      <a:pt x="4998660" y="356161"/>
                    </a:lnTo>
                    <a:lnTo>
                      <a:pt x="0" y="356161"/>
                    </a:lnTo>
                    <a:close/>
                  </a:path>
                </a:pathLst>
              </a:custGeom>
              <a:solidFill>
                <a:srgbClr val="D8B867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998660" cy="39426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6461412" y="264219"/>
              <a:ext cx="12382890" cy="1277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35"/>
                </a:lnSpc>
              </a:pPr>
              <a:r>
                <a:rPr lang="en-US" sz="6143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Content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5643" y="45720"/>
            <a:ext cx="18979286" cy="1352298"/>
            <a:chOff x="0" y="0"/>
            <a:chExt cx="25305714" cy="180306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5305714" cy="1803064"/>
              <a:chOff x="0" y="0"/>
              <a:chExt cx="4998660" cy="35616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998660" cy="356161"/>
              </a:xfrm>
              <a:custGeom>
                <a:avLst/>
                <a:gdLst/>
                <a:ahLst/>
                <a:cxnLst/>
                <a:rect l="l" t="t" r="r" b="b"/>
                <a:pathLst>
                  <a:path w="4998660" h="356161">
                    <a:moveTo>
                      <a:pt x="0" y="0"/>
                    </a:moveTo>
                    <a:lnTo>
                      <a:pt x="4998660" y="0"/>
                    </a:lnTo>
                    <a:lnTo>
                      <a:pt x="4998660" y="356161"/>
                    </a:lnTo>
                    <a:lnTo>
                      <a:pt x="0" y="356161"/>
                    </a:lnTo>
                    <a:close/>
                  </a:path>
                </a:pathLst>
              </a:custGeom>
              <a:solidFill>
                <a:srgbClr val="D8B867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998660" cy="39426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6461412" y="264219"/>
              <a:ext cx="12382890" cy="1277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35"/>
                </a:lnSpc>
              </a:pPr>
              <a:r>
                <a:rPr lang="en-US" sz="6143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Introduction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2315348"/>
            <a:ext cx="15086532" cy="555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The Online </a:t>
            </a: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Event Management System</a:t>
            </a: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is a web-based platform designed to streamline the process of managing and attending events.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It allows users to browse upcoming events, register for them, and manage their registrations through a personalized profile.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Admins can create, update, and manage events, ensuring an efficient and organized event management experience.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The system aims to simplify event-related tasks, enhance user experience, and reduce administrative overhead.</a:t>
            </a:r>
          </a:p>
          <a:p>
            <a:pPr algn="l">
              <a:lnSpc>
                <a:spcPts val="4935"/>
              </a:lnSpc>
            </a:pPr>
            <a:endParaRPr lang="en-US" sz="329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5643" y="45720"/>
            <a:ext cx="18979286" cy="1352298"/>
            <a:chOff x="0" y="0"/>
            <a:chExt cx="25305714" cy="180306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5305714" cy="1803064"/>
              <a:chOff x="0" y="0"/>
              <a:chExt cx="4998660" cy="35616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998660" cy="356161"/>
              </a:xfrm>
              <a:custGeom>
                <a:avLst/>
                <a:gdLst/>
                <a:ahLst/>
                <a:cxnLst/>
                <a:rect l="l" t="t" r="r" b="b"/>
                <a:pathLst>
                  <a:path w="4998660" h="356161">
                    <a:moveTo>
                      <a:pt x="0" y="0"/>
                    </a:moveTo>
                    <a:lnTo>
                      <a:pt x="4998660" y="0"/>
                    </a:lnTo>
                    <a:lnTo>
                      <a:pt x="4998660" y="356161"/>
                    </a:lnTo>
                    <a:lnTo>
                      <a:pt x="0" y="356161"/>
                    </a:lnTo>
                    <a:close/>
                  </a:path>
                </a:pathLst>
              </a:custGeom>
              <a:solidFill>
                <a:srgbClr val="D8B867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998660" cy="39426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6461412" y="264219"/>
              <a:ext cx="12382890" cy="1277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35"/>
                </a:lnSpc>
              </a:pPr>
              <a:r>
                <a:rPr lang="en-US" sz="6143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Literature Review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2315348"/>
            <a:ext cx="15086532" cy="7408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Existing Systems:</a:t>
            </a:r>
          </a:p>
          <a:p>
            <a:pPr marL="1420872" lvl="2" indent="-473624" algn="l">
              <a:lnSpc>
                <a:spcPts val="4935"/>
              </a:lnSpc>
              <a:buFont typeface="Arial"/>
              <a:buChar char="⚬"/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Current platforms such as Eventbrite, Cvent, and Ticketmaster provide event management services, allowing users to search and register for events.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Limitations of Existing Systems:</a:t>
            </a:r>
          </a:p>
          <a:p>
            <a:pPr marL="1420872" lvl="2" indent="-473624" algn="l">
              <a:lnSpc>
                <a:spcPts val="4935"/>
              </a:lnSpc>
              <a:buFont typeface="Arial"/>
              <a:buChar char="⚬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Many systems focus heavily on ticket sales, which may not suit all event types.</a:t>
            </a:r>
          </a:p>
          <a:p>
            <a:pPr marL="1420872" lvl="2" indent="-473624" algn="l">
              <a:lnSpc>
                <a:spcPts val="4935"/>
              </a:lnSpc>
              <a:buFont typeface="Arial"/>
              <a:buChar char="⚬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Limited customization for specific organizational needs, especially smaller events.</a:t>
            </a:r>
          </a:p>
          <a:p>
            <a:pPr marL="1420872" lvl="2" indent="-473624" algn="l">
              <a:lnSpc>
                <a:spcPts val="4935"/>
              </a:lnSpc>
              <a:buFont typeface="Arial"/>
              <a:buChar char="⚬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Complexity and costs for smaller organizations or educational events.</a:t>
            </a:r>
          </a:p>
          <a:p>
            <a:pPr algn="l">
              <a:lnSpc>
                <a:spcPts val="4935"/>
              </a:lnSpc>
            </a:pPr>
            <a:endParaRPr lang="en-US" sz="329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5643" y="45720"/>
            <a:ext cx="18979286" cy="1352298"/>
            <a:chOff x="0" y="0"/>
            <a:chExt cx="25305714" cy="180306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5305714" cy="1803064"/>
              <a:chOff x="0" y="0"/>
              <a:chExt cx="4998660" cy="35616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998660" cy="356161"/>
              </a:xfrm>
              <a:custGeom>
                <a:avLst/>
                <a:gdLst/>
                <a:ahLst/>
                <a:cxnLst/>
                <a:rect l="l" t="t" r="r" b="b"/>
                <a:pathLst>
                  <a:path w="4998660" h="356161">
                    <a:moveTo>
                      <a:pt x="0" y="0"/>
                    </a:moveTo>
                    <a:lnTo>
                      <a:pt x="4998660" y="0"/>
                    </a:lnTo>
                    <a:lnTo>
                      <a:pt x="4998660" y="356161"/>
                    </a:lnTo>
                    <a:lnTo>
                      <a:pt x="0" y="356161"/>
                    </a:lnTo>
                    <a:close/>
                  </a:path>
                </a:pathLst>
              </a:custGeom>
              <a:solidFill>
                <a:srgbClr val="D8B867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998660" cy="39426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6461412" y="264219"/>
              <a:ext cx="12382890" cy="1277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35"/>
                </a:lnSpc>
              </a:pPr>
              <a:r>
                <a:rPr lang="en-US" sz="6143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Literlature Review (Contd.)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2315348"/>
            <a:ext cx="15086532" cy="4932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0436" lvl="1" indent="-355218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How Our System Addresses These:</a:t>
            </a:r>
          </a:p>
          <a:p>
            <a:pPr marL="1420872" lvl="2" indent="-473624" algn="l">
              <a:lnSpc>
                <a:spcPts val="4935"/>
              </a:lnSpc>
              <a:buFont typeface="Arial"/>
              <a:buChar char="⚬"/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Focuses on simplified registration, event cataloging, and user-friendly management.</a:t>
            </a:r>
          </a:p>
          <a:p>
            <a:pPr marL="1420872" lvl="2" indent="-473624" algn="l">
              <a:lnSpc>
                <a:spcPts val="4935"/>
              </a:lnSpc>
              <a:buFont typeface="Arial"/>
              <a:buChar char="⚬"/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Tailored for educational institutions or small organizations that need basic event management.</a:t>
            </a:r>
          </a:p>
          <a:p>
            <a:pPr marL="1420872" lvl="2" indent="-473624" algn="l">
              <a:lnSpc>
                <a:spcPts val="4935"/>
              </a:lnSpc>
              <a:buFont typeface="Arial"/>
              <a:buChar char="⚬"/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 cost-effective solution with flexibility in event types and registration processes.</a:t>
            </a:r>
          </a:p>
          <a:p>
            <a:pPr algn="l">
              <a:lnSpc>
                <a:spcPts val="4935"/>
              </a:lnSpc>
            </a:pPr>
            <a:endParaRPr lang="en-US" sz="329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5643" y="45720"/>
            <a:ext cx="18979286" cy="1352298"/>
            <a:chOff x="0" y="0"/>
            <a:chExt cx="25305714" cy="180306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5305714" cy="1803064"/>
              <a:chOff x="0" y="0"/>
              <a:chExt cx="4998660" cy="35616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998660" cy="356161"/>
              </a:xfrm>
              <a:custGeom>
                <a:avLst/>
                <a:gdLst/>
                <a:ahLst/>
                <a:cxnLst/>
                <a:rect l="l" t="t" r="r" b="b"/>
                <a:pathLst>
                  <a:path w="4998660" h="356161">
                    <a:moveTo>
                      <a:pt x="0" y="0"/>
                    </a:moveTo>
                    <a:lnTo>
                      <a:pt x="4998660" y="0"/>
                    </a:lnTo>
                    <a:lnTo>
                      <a:pt x="4998660" y="356161"/>
                    </a:lnTo>
                    <a:lnTo>
                      <a:pt x="0" y="356161"/>
                    </a:lnTo>
                    <a:close/>
                  </a:path>
                </a:pathLst>
              </a:custGeom>
              <a:solidFill>
                <a:srgbClr val="D8B867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998660" cy="39426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6461412" y="264219"/>
              <a:ext cx="12382890" cy="1277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35"/>
                </a:lnSpc>
              </a:pPr>
              <a:r>
                <a:rPr lang="en-US" sz="6143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Objective Of The Project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2315348"/>
            <a:ext cx="15086532" cy="1217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35"/>
              </a:lnSpc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To develop a web-based Online Event Management System that simplifies event organization, registration, and management.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26423" y="3883686"/>
            <a:ext cx="15086532" cy="555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User-Friendly Interface:</a:t>
            </a: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Provide an easy-to-use interface for users to browse, search, and register for events.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Efficient Event Management:</a:t>
            </a: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Enable administrators to efficiently create, manage, and monitor events.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Admin Dashboard:</a:t>
            </a: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Provide tools for admins to track event registrations and generate reports.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Secure User Management:</a:t>
            </a: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Ensure secure login and data handling for both users and admins.</a:t>
            </a:r>
          </a:p>
          <a:p>
            <a:pPr algn="l">
              <a:lnSpc>
                <a:spcPts val="4935"/>
              </a:lnSpc>
            </a:pPr>
            <a:endParaRPr lang="en-US" sz="329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5643" y="45720"/>
            <a:ext cx="18979286" cy="1352298"/>
            <a:chOff x="0" y="0"/>
            <a:chExt cx="4998660" cy="3561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98660" cy="356161"/>
            </a:xfrm>
            <a:custGeom>
              <a:avLst/>
              <a:gdLst/>
              <a:ahLst/>
              <a:cxnLst/>
              <a:rect l="l" t="t" r="r" b="b"/>
              <a:pathLst>
                <a:path w="4998660" h="356161">
                  <a:moveTo>
                    <a:pt x="0" y="0"/>
                  </a:moveTo>
                  <a:lnTo>
                    <a:pt x="4998660" y="0"/>
                  </a:lnTo>
                  <a:lnTo>
                    <a:pt x="4998660" y="356161"/>
                  </a:lnTo>
                  <a:lnTo>
                    <a:pt x="0" y="356161"/>
                  </a:lnTo>
                  <a:close/>
                </a:path>
              </a:pathLst>
            </a:custGeom>
            <a:solidFill>
              <a:srgbClr val="D8B8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98660" cy="394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084478" y="241503"/>
            <a:ext cx="12841322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35"/>
              </a:lnSpc>
            </a:pPr>
            <a:r>
              <a:rPr lang="en-US" sz="6143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Technology (Hardware </a:t>
            </a:r>
            <a:r>
              <a:rPr lang="en-US" sz="6143" b="1" dirty="0" err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Requirment</a:t>
            </a:r>
            <a:r>
              <a:rPr lang="en-US" sz="6143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315348"/>
            <a:ext cx="15086532" cy="3075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Client-Side: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Any device (PC, Laptop, or Smartphone) with internet access.</a:t>
            </a:r>
          </a:p>
          <a:p>
            <a:pPr algn="l">
              <a:lnSpc>
                <a:spcPts val="4935"/>
              </a:lnSpc>
            </a:pPr>
            <a:endParaRPr lang="en-US" sz="329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Server-Side: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72768" y="4819650"/>
            <a:ext cx="15086532" cy="1836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 computer or cloud server with minimum specifications to run a web       server (4GB RAM, 20GB storage).</a:t>
            </a:r>
          </a:p>
          <a:p>
            <a:pPr algn="l">
              <a:lnSpc>
                <a:spcPts val="4935"/>
              </a:lnSpc>
            </a:pPr>
            <a:endParaRPr lang="en-US" sz="329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5643" y="45720"/>
            <a:ext cx="18979286" cy="1352298"/>
            <a:chOff x="0" y="0"/>
            <a:chExt cx="4998660" cy="3561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98660" cy="356161"/>
            </a:xfrm>
            <a:custGeom>
              <a:avLst/>
              <a:gdLst/>
              <a:ahLst/>
              <a:cxnLst/>
              <a:rect l="l" t="t" r="r" b="b"/>
              <a:pathLst>
                <a:path w="4998660" h="356161">
                  <a:moveTo>
                    <a:pt x="0" y="0"/>
                  </a:moveTo>
                  <a:lnTo>
                    <a:pt x="4998660" y="0"/>
                  </a:lnTo>
                  <a:lnTo>
                    <a:pt x="4998660" y="356161"/>
                  </a:lnTo>
                  <a:lnTo>
                    <a:pt x="0" y="356161"/>
                  </a:lnTo>
                  <a:close/>
                </a:path>
              </a:pathLst>
            </a:custGeom>
            <a:solidFill>
              <a:srgbClr val="D8B8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98660" cy="394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764558" y="231978"/>
            <a:ext cx="12758884" cy="970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35"/>
              </a:lnSpc>
            </a:pPr>
            <a:r>
              <a:rPr lang="en-US" sz="614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Technology (Software Requirment)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315348"/>
            <a:ext cx="15086532" cy="6789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Frontend Technologies: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HTML, CSS, JavaScript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Bootstrap for responsive design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Backend Technologies: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Java Spring Boot framework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Database: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MySQL or PostgreSQL for managing event and user data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Development Tools: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</a:t>
            </a: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IDE: </a:t>
            </a: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IntelliJ IDEA, VS Code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</a:t>
            </a: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Version Control</a:t>
            </a: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: Git/GitHub </a:t>
            </a:r>
          </a:p>
          <a:p>
            <a:pPr algn="l">
              <a:lnSpc>
                <a:spcPts val="4935"/>
              </a:lnSpc>
            </a:pPr>
            <a:endParaRPr lang="en-US" sz="329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5643" y="45720"/>
            <a:ext cx="18979286" cy="1352298"/>
            <a:chOff x="0" y="0"/>
            <a:chExt cx="25305714" cy="180306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5305714" cy="1803064"/>
              <a:chOff x="0" y="0"/>
              <a:chExt cx="4998660" cy="35616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998660" cy="356161"/>
              </a:xfrm>
              <a:custGeom>
                <a:avLst/>
                <a:gdLst/>
                <a:ahLst/>
                <a:cxnLst/>
                <a:rect l="l" t="t" r="r" b="b"/>
                <a:pathLst>
                  <a:path w="4998660" h="356161">
                    <a:moveTo>
                      <a:pt x="0" y="0"/>
                    </a:moveTo>
                    <a:lnTo>
                      <a:pt x="4998660" y="0"/>
                    </a:lnTo>
                    <a:lnTo>
                      <a:pt x="4998660" y="356161"/>
                    </a:lnTo>
                    <a:lnTo>
                      <a:pt x="0" y="356161"/>
                    </a:lnTo>
                    <a:close/>
                  </a:path>
                </a:pathLst>
              </a:custGeom>
              <a:solidFill>
                <a:srgbClr val="D8B867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998660" cy="39426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6461412" y="264219"/>
              <a:ext cx="12382890" cy="1277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35"/>
                </a:lnSpc>
              </a:pPr>
              <a:r>
                <a:rPr lang="en-US" sz="6143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Modules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2979972"/>
            <a:ext cx="15086532" cy="4932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User Authentication: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Login and registration functionality.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Event Catalog: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Browse and search for upcoming events.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Event Registration: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Register for events and view registered events in the user profile.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User Profile: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Manage personal details and view registered events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88770" y="2144520"/>
            <a:ext cx="4460466" cy="700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68"/>
              </a:lnSpc>
            </a:pPr>
            <a:r>
              <a:rPr lang="en-US" sz="3845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User Modules: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870</Words>
  <Application>Microsoft Office PowerPoint</Application>
  <PresentationFormat>Custom</PresentationFormat>
  <Paragraphs>144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Times New Roman</vt:lpstr>
      <vt:lpstr>Public Sans</vt:lpstr>
      <vt:lpstr>Public Sans Bold</vt:lpstr>
      <vt:lpstr>Arial</vt:lpstr>
      <vt:lpstr>Calibri</vt:lpstr>
      <vt:lpstr>Times New Roman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Evento Presentation.pptx</dc:title>
  <dc:creator>Hp</dc:creator>
  <cp:lastModifiedBy>Vibhor Tyagi</cp:lastModifiedBy>
  <cp:revision>3</cp:revision>
  <dcterms:created xsi:type="dcterms:W3CDTF">2006-08-16T00:00:00Z</dcterms:created>
  <dcterms:modified xsi:type="dcterms:W3CDTF">2024-12-23T09:57:18Z</dcterms:modified>
  <dc:identifier>DAGTh9ZKBZs</dc:identifier>
</cp:coreProperties>
</file>