
<file path=[Content_Types].xml><?xml version="1.0" encoding="utf-8"?>
<Types xmlns="http://schemas.openxmlformats.org/package/2006/content-types">
  <Default Extension="fntdata" ContentType="application/x-fontdata"/>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6" r:id="rId11"/>
  </p:sldIdLst>
  <p:sldSz cx="12192000" cy="6858000"/>
  <p:notesSz cx="6858000" cy="9144000"/>
  <p:embeddedFontLst>
    <p:embeddedFont>
      <p:font typeface="Play" panose="020B0604020202020204" charset="0"/>
      <p:regular r:id="rId13"/>
      <p:bold r:id="rId1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512"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L="914400" marR="0" lvl="1"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2pPr>
            <a:lvl3pPr marL="1371600" marR="0" lvl="2"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3pPr>
            <a:lvl4pPr marL="1828800" marR="0" lvl="3"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4pPr>
            <a:lvl5pPr marL="2286000" marR="0" lvl="4"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6pPr>
            <a:lvl7pPr marL="3200400" marR="0" lvl="6"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7pPr>
            <a:lvl8pPr marL="3657600" marR="0" lvl="7"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8pPr>
            <a:lvl9pPr marL="4114800" marR="0" lvl="8"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8" name="Google Shape;158;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IN" sz="1200" b="1"/>
              <a:t>Font Styles: Times New Roman + Font Size: 25</a:t>
            </a:r>
            <a:endParaRPr sz="1200" b="1"/>
          </a:p>
        </p:txBody>
      </p:sp>
      <p:sp>
        <p:nvSpPr>
          <p:cNvPr id="159" name="Google Shape;159;p1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10</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5" name="Google Shape;95;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IN" sz="1200" b="1"/>
              <a:t>Font Styles: Times New Roman + Font Size: 25</a:t>
            </a:r>
            <a:endParaRPr sz="1200" b="1"/>
          </a:p>
        </p:txBody>
      </p:sp>
      <p:sp>
        <p:nvSpPr>
          <p:cNvPr id="96" name="Google Shape;96;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2" name="Google Shape;102;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IN" sz="1200" b="1"/>
              <a:t>Font Styles: Times New Roman + Font Size: 25</a:t>
            </a:r>
            <a:endParaRPr sz="1200" b="1"/>
          </a:p>
        </p:txBody>
      </p:sp>
      <p:sp>
        <p:nvSpPr>
          <p:cNvPr id="103" name="Google Shape;103;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9" name="Google Shape;109;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IN" sz="1200" b="1"/>
              <a:t>Font Styles: Times New Roman + Font Size: 25</a:t>
            </a:r>
            <a:endParaRPr sz="1200" b="1"/>
          </a:p>
        </p:txBody>
      </p:sp>
      <p:sp>
        <p:nvSpPr>
          <p:cNvPr id="110" name="Google Shape;110;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IN" sz="1200" b="1"/>
              <a:t>Font Styles: Times New Roman + Font Size: 25</a:t>
            </a:r>
            <a:endParaRPr sz="1200" b="1"/>
          </a:p>
        </p:txBody>
      </p:sp>
      <p:sp>
        <p:nvSpPr>
          <p:cNvPr id="117" name="Google Shape;117;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3" name="Google Shape;123;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IN" sz="1200" b="1"/>
              <a:t>Font Styles: Times New Roman + Font Size: 25</a:t>
            </a:r>
            <a:endParaRPr sz="1200" b="1"/>
          </a:p>
        </p:txBody>
      </p:sp>
      <p:sp>
        <p:nvSpPr>
          <p:cNvPr id="124" name="Google Shape;124;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0" name="Google Shape;130;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IN" sz="1200" b="1"/>
              <a:t>Font Styles: Times New Roman + Font Size: 25</a:t>
            </a:r>
            <a:endParaRPr sz="1200" b="1"/>
          </a:p>
        </p:txBody>
      </p:sp>
      <p:sp>
        <p:nvSpPr>
          <p:cNvPr id="131" name="Google Shape;131;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7" name="Google Shape;137;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IN" sz="1200" b="1"/>
              <a:t>Font Styles: Times New Roman + Font Size: 25</a:t>
            </a:r>
            <a:endParaRPr sz="1200" b="1"/>
          </a:p>
        </p:txBody>
      </p:sp>
      <p:sp>
        <p:nvSpPr>
          <p:cNvPr id="138" name="Google Shape;138;p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4" name="Google Shape;144;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IN" sz="1200" b="1"/>
              <a:t>Font Styles: Times New Roman + Font Size: 25</a:t>
            </a:r>
            <a:endParaRPr sz="1200" b="1"/>
          </a:p>
        </p:txBody>
      </p:sp>
      <p:sp>
        <p:nvSpPr>
          <p:cNvPr id="145" name="Google Shape;145;p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Play"/>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Play"/>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4"/>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757575"/>
              </a:buClr>
              <a:buSzPts val="2400"/>
              <a:buNone/>
              <a:defRPr sz="2400">
                <a:solidFill>
                  <a:srgbClr val="757575"/>
                </a:solidFill>
              </a:defRPr>
            </a:lvl1pPr>
            <a:lvl2pPr marL="914400" lvl="1" indent="-228600" algn="l">
              <a:lnSpc>
                <a:spcPct val="90000"/>
              </a:lnSpc>
              <a:spcBef>
                <a:spcPts val="500"/>
              </a:spcBef>
              <a:spcAft>
                <a:spcPts val="0"/>
              </a:spcAft>
              <a:buClr>
                <a:srgbClr val="757575"/>
              </a:buClr>
              <a:buSzPts val="2000"/>
              <a:buNone/>
              <a:defRPr sz="2000">
                <a:solidFill>
                  <a:srgbClr val="757575"/>
                </a:solidFill>
              </a:defRPr>
            </a:lvl2pPr>
            <a:lvl3pPr marL="1371600" lvl="2" indent="-228600" algn="l">
              <a:lnSpc>
                <a:spcPct val="90000"/>
              </a:lnSpc>
              <a:spcBef>
                <a:spcPts val="500"/>
              </a:spcBef>
              <a:spcAft>
                <a:spcPts val="0"/>
              </a:spcAft>
              <a:buClr>
                <a:srgbClr val="757575"/>
              </a:buClr>
              <a:buSzPts val="1800"/>
              <a:buNone/>
              <a:defRPr sz="1800">
                <a:solidFill>
                  <a:srgbClr val="757575"/>
                </a:solidFill>
              </a:defRPr>
            </a:lvl3pPr>
            <a:lvl4pPr marL="1828800" lvl="3" indent="-228600" algn="l">
              <a:lnSpc>
                <a:spcPct val="90000"/>
              </a:lnSpc>
              <a:spcBef>
                <a:spcPts val="500"/>
              </a:spcBef>
              <a:spcAft>
                <a:spcPts val="0"/>
              </a:spcAft>
              <a:buClr>
                <a:srgbClr val="757575"/>
              </a:buClr>
              <a:buSzPts val="1600"/>
              <a:buNone/>
              <a:defRPr sz="1600">
                <a:solidFill>
                  <a:srgbClr val="757575"/>
                </a:solidFill>
              </a:defRPr>
            </a:lvl4pPr>
            <a:lvl5pPr marL="2286000" lvl="4" indent="-228600" algn="l">
              <a:lnSpc>
                <a:spcPct val="90000"/>
              </a:lnSpc>
              <a:spcBef>
                <a:spcPts val="500"/>
              </a:spcBef>
              <a:spcAft>
                <a:spcPts val="0"/>
              </a:spcAft>
              <a:buClr>
                <a:srgbClr val="757575"/>
              </a:buClr>
              <a:buSzPts val="1600"/>
              <a:buNone/>
              <a:defRPr sz="1600">
                <a:solidFill>
                  <a:srgbClr val="757575"/>
                </a:solidFill>
              </a:defRPr>
            </a:lvl5pPr>
            <a:lvl6pPr marL="2743200" lvl="5" indent="-228600" algn="l">
              <a:lnSpc>
                <a:spcPct val="90000"/>
              </a:lnSpc>
              <a:spcBef>
                <a:spcPts val="500"/>
              </a:spcBef>
              <a:spcAft>
                <a:spcPts val="0"/>
              </a:spcAft>
              <a:buClr>
                <a:srgbClr val="757575"/>
              </a:buClr>
              <a:buSzPts val="1600"/>
              <a:buNone/>
              <a:defRPr sz="1600">
                <a:solidFill>
                  <a:srgbClr val="757575"/>
                </a:solidFill>
              </a:defRPr>
            </a:lvl6pPr>
            <a:lvl7pPr marL="3200400" lvl="6" indent="-228600" algn="l">
              <a:lnSpc>
                <a:spcPct val="90000"/>
              </a:lnSpc>
              <a:spcBef>
                <a:spcPts val="500"/>
              </a:spcBef>
              <a:spcAft>
                <a:spcPts val="0"/>
              </a:spcAft>
              <a:buClr>
                <a:srgbClr val="757575"/>
              </a:buClr>
              <a:buSzPts val="1600"/>
              <a:buNone/>
              <a:defRPr sz="1600">
                <a:solidFill>
                  <a:srgbClr val="757575"/>
                </a:solidFill>
              </a:defRPr>
            </a:lvl7pPr>
            <a:lvl8pPr marL="3657600" lvl="7" indent="-228600" algn="l">
              <a:lnSpc>
                <a:spcPct val="90000"/>
              </a:lnSpc>
              <a:spcBef>
                <a:spcPts val="500"/>
              </a:spcBef>
              <a:spcAft>
                <a:spcPts val="0"/>
              </a:spcAft>
              <a:buClr>
                <a:srgbClr val="757575"/>
              </a:buClr>
              <a:buSzPts val="1600"/>
              <a:buNone/>
              <a:defRPr sz="1600">
                <a:solidFill>
                  <a:srgbClr val="757575"/>
                </a:solidFill>
              </a:defRPr>
            </a:lvl8pPr>
            <a:lvl9pPr marL="4114800" lvl="8" indent="-228600" algn="l">
              <a:lnSpc>
                <a:spcPct val="90000"/>
              </a:lnSpc>
              <a:spcBef>
                <a:spcPts val="500"/>
              </a:spcBef>
              <a:spcAft>
                <a:spcPts val="0"/>
              </a:spcAft>
              <a:buClr>
                <a:srgbClr val="757575"/>
              </a:buClr>
              <a:buSzPts val="1600"/>
              <a:buNone/>
              <a:defRPr sz="1600">
                <a:solidFill>
                  <a:srgbClr val="757575"/>
                </a:solidFill>
              </a:defRPr>
            </a:lvl9pPr>
          </a:lstStyle>
          <a:p>
            <a:endParaRPr/>
          </a:p>
        </p:txBody>
      </p:sp>
      <p:sp>
        <p:nvSpPr>
          <p:cNvPr id="30" name="Google Shape;30;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Pla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Pla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0"/>
          <p:cNvSpPr>
            <a:spLocks noGrp="1"/>
          </p:cNvSpPr>
          <p:nvPr>
            <p:ph type="pic" idx="2"/>
          </p:nvPr>
        </p:nvSpPr>
        <p:spPr>
          <a:xfrm>
            <a:off x="5183188" y="987425"/>
            <a:ext cx="6172200" cy="4873625"/>
          </a:xfrm>
          <a:prstGeom prst="rect">
            <a:avLst/>
          </a:prstGeom>
          <a:noFill/>
          <a:ln>
            <a:noFill/>
          </a:ln>
        </p:spPr>
      </p:sp>
      <p:sp>
        <p:nvSpPr>
          <p:cNvPr id="68" name="Google Shape;68;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Play"/>
              <a:buNone/>
              <a:defRPr sz="4400" b="0" i="0" u="none" strike="noStrike" cap="none">
                <a:solidFill>
                  <a:schemeClr val="dk1"/>
                </a:solidFill>
                <a:latin typeface="Play"/>
                <a:ea typeface="Play"/>
                <a:cs typeface="Play"/>
                <a:sym typeface="Pla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2" name="Google Shape;12;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757575"/>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3" name="Google Shape;13;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757575"/>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4" name="Google Shape;14;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757575"/>
                </a:solidFill>
                <a:latin typeface="Arial"/>
                <a:ea typeface="Arial"/>
                <a:cs typeface="Arial"/>
                <a:sym typeface="Arial"/>
              </a:defRPr>
            </a:lvl1pPr>
            <a:lvl2pPr marL="0" marR="0" lvl="1" indent="0" algn="r" rtl="0">
              <a:spcBef>
                <a:spcPts val="0"/>
              </a:spcBef>
              <a:buNone/>
              <a:defRPr sz="1200" b="0" i="0" u="none" strike="noStrike" cap="none">
                <a:solidFill>
                  <a:srgbClr val="757575"/>
                </a:solidFill>
                <a:latin typeface="Arial"/>
                <a:ea typeface="Arial"/>
                <a:cs typeface="Arial"/>
                <a:sym typeface="Arial"/>
              </a:defRPr>
            </a:lvl2pPr>
            <a:lvl3pPr marL="0" marR="0" lvl="2" indent="0" algn="r" rtl="0">
              <a:spcBef>
                <a:spcPts val="0"/>
              </a:spcBef>
              <a:buNone/>
              <a:defRPr sz="1200" b="0" i="0" u="none" strike="noStrike" cap="none">
                <a:solidFill>
                  <a:srgbClr val="757575"/>
                </a:solidFill>
                <a:latin typeface="Arial"/>
                <a:ea typeface="Arial"/>
                <a:cs typeface="Arial"/>
                <a:sym typeface="Arial"/>
              </a:defRPr>
            </a:lvl3pPr>
            <a:lvl4pPr marL="0" marR="0" lvl="3" indent="0" algn="r" rtl="0">
              <a:spcBef>
                <a:spcPts val="0"/>
              </a:spcBef>
              <a:buNone/>
              <a:defRPr sz="1200" b="0" i="0" u="none" strike="noStrike" cap="none">
                <a:solidFill>
                  <a:srgbClr val="757575"/>
                </a:solidFill>
                <a:latin typeface="Arial"/>
                <a:ea typeface="Arial"/>
                <a:cs typeface="Arial"/>
                <a:sym typeface="Arial"/>
              </a:defRPr>
            </a:lvl4pPr>
            <a:lvl5pPr marL="0" marR="0" lvl="4" indent="0" algn="r" rtl="0">
              <a:spcBef>
                <a:spcPts val="0"/>
              </a:spcBef>
              <a:buNone/>
              <a:defRPr sz="1200" b="0" i="0" u="none" strike="noStrike" cap="none">
                <a:solidFill>
                  <a:srgbClr val="757575"/>
                </a:solidFill>
                <a:latin typeface="Arial"/>
                <a:ea typeface="Arial"/>
                <a:cs typeface="Arial"/>
                <a:sym typeface="Arial"/>
              </a:defRPr>
            </a:lvl5pPr>
            <a:lvl6pPr marL="0" marR="0" lvl="5" indent="0" algn="r" rtl="0">
              <a:spcBef>
                <a:spcPts val="0"/>
              </a:spcBef>
              <a:buNone/>
              <a:defRPr sz="1200" b="0" i="0" u="none" strike="noStrike" cap="none">
                <a:solidFill>
                  <a:srgbClr val="757575"/>
                </a:solidFill>
                <a:latin typeface="Arial"/>
                <a:ea typeface="Arial"/>
                <a:cs typeface="Arial"/>
                <a:sym typeface="Arial"/>
              </a:defRPr>
            </a:lvl6pPr>
            <a:lvl7pPr marL="0" marR="0" lvl="6" indent="0" algn="r" rtl="0">
              <a:spcBef>
                <a:spcPts val="0"/>
              </a:spcBef>
              <a:buNone/>
              <a:defRPr sz="1200" b="0" i="0" u="none" strike="noStrike" cap="none">
                <a:solidFill>
                  <a:srgbClr val="757575"/>
                </a:solidFill>
                <a:latin typeface="Arial"/>
                <a:ea typeface="Arial"/>
                <a:cs typeface="Arial"/>
                <a:sym typeface="Arial"/>
              </a:defRPr>
            </a:lvl7pPr>
            <a:lvl8pPr marL="0" marR="0" lvl="7" indent="0" algn="r" rtl="0">
              <a:spcBef>
                <a:spcPts val="0"/>
              </a:spcBef>
              <a:buNone/>
              <a:defRPr sz="1200" b="0" i="0" u="none" strike="noStrike" cap="none">
                <a:solidFill>
                  <a:srgbClr val="757575"/>
                </a:solidFill>
                <a:latin typeface="Arial"/>
                <a:ea typeface="Arial"/>
                <a:cs typeface="Arial"/>
                <a:sym typeface="Arial"/>
              </a:defRPr>
            </a:lvl8pPr>
            <a:lvl9pPr marL="0" marR="0" lvl="8" indent="0" algn="r" rtl="0">
              <a:spcBef>
                <a:spcPts val="0"/>
              </a:spcBef>
              <a:buNone/>
              <a:defRPr sz="1200" b="0" i="0" u="none" strike="noStrike" cap="none">
                <a:solidFill>
                  <a:srgbClr val="757575"/>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3"/>
          <p:cNvSpPr txBox="1">
            <a:spLocks noGrp="1"/>
          </p:cNvSpPr>
          <p:nvPr>
            <p:ph type="ctrTitle"/>
          </p:nvPr>
        </p:nvSpPr>
        <p:spPr>
          <a:xfrm>
            <a:off x="1524000" y="2072639"/>
            <a:ext cx="9144000" cy="1790891"/>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4400"/>
              <a:buFont typeface="Times New Roman"/>
              <a:buNone/>
            </a:pPr>
            <a:r>
              <a:rPr lang="en-IN" sz="4400" b="1">
                <a:latin typeface="Times New Roman"/>
                <a:ea typeface="Times New Roman"/>
                <a:cs typeface="Times New Roman"/>
                <a:sym typeface="Times New Roman"/>
              </a:rPr>
              <a:t>Mini Project-I (K24MCA18P)</a:t>
            </a:r>
            <a:br>
              <a:rPr lang="en-IN" sz="2400" b="1">
                <a:latin typeface="Times New Roman"/>
                <a:ea typeface="Times New Roman"/>
                <a:cs typeface="Times New Roman"/>
                <a:sym typeface="Times New Roman"/>
              </a:rPr>
            </a:br>
            <a:r>
              <a:rPr lang="en-IN" sz="3500" b="1">
                <a:latin typeface="Times New Roman"/>
                <a:ea typeface="Times New Roman"/>
                <a:cs typeface="Times New Roman"/>
                <a:sym typeface="Times New Roman"/>
              </a:rPr>
              <a:t>Odd Semester</a:t>
            </a:r>
            <a:br>
              <a:rPr lang="en-IN" sz="3500" b="1">
                <a:latin typeface="Times New Roman"/>
                <a:ea typeface="Times New Roman"/>
                <a:cs typeface="Times New Roman"/>
                <a:sym typeface="Times New Roman"/>
              </a:rPr>
            </a:br>
            <a:r>
              <a:rPr lang="en-IN" sz="3500" b="1">
                <a:latin typeface="Times New Roman"/>
                <a:ea typeface="Times New Roman"/>
                <a:cs typeface="Times New Roman"/>
                <a:sym typeface="Times New Roman"/>
              </a:rPr>
              <a:t>Session 2024-25</a:t>
            </a:r>
            <a:endParaRPr sz="3500" b="1">
              <a:latin typeface="Times New Roman"/>
              <a:ea typeface="Times New Roman"/>
              <a:cs typeface="Times New Roman"/>
              <a:sym typeface="Times New Roman"/>
            </a:endParaRPr>
          </a:p>
        </p:txBody>
      </p:sp>
      <p:sp>
        <p:nvSpPr>
          <p:cNvPr id="89" name="Google Shape;89;p13"/>
          <p:cNvSpPr txBox="1">
            <a:spLocks noGrp="1"/>
          </p:cNvSpPr>
          <p:nvPr>
            <p:ph type="subTitle" idx="1"/>
          </p:nvPr>
        </p:nvSpPr>
        <p:spPr>
          <a:xfrm>
            <a:off x="1524000" y="4077525"/>
            <a:ext cx="9144000" cy="1384500"/>
          </a:xfrm>
          <a:prstGeom prst="rect">
            <a:avLst/>
          </a:prstGeom>
          <a:noFill/>
          <a:ln>
            <a:noFill/>
          </a:ln>
        </p:spPr>
        <p:txBody>
          <a:bodyPr spcFirstLastPara="1" wrap="square" lIns="91425" tIns="45700" rIns="91425" bIns="45700" anchor="t" anchorCtr="0">
            <a:normAutofit fontScale="92500"/>
          </a:bodyPr>
          <a:lstStyle/>
          <a:p>
            <a:pPr marL="0" lvl="0" indent="0" algn="ctr" rtl="0">
              <a:lnSpc>
                <a:spcPct val="90000"/>
              </a:lnSpc>
              <a:spcBef>
                <a:spcPts val="0"/>
              </a:spcBef>
              <a:spcAft>
                <a:spcPts val="0"/>
              </a:spcAft>
              <a:buClr>
                <a:schemeClr val="dk1"/>
              </a:buClr>
              <a:buSzPct val="100000"/>
              <a:buNone/>
            </a:pPr>
            <a:r>
              <a:rPr lang="en-IN" sz="3000" b="1" dirty="0">
                <a:latin typeface="Times New Roman"/>
                <a:ea typeface="Times New Roman"/>
                <a:cs typeface="Times New Roman"/>
                <a:sym typeface="Times New Roman"/>
              </a:rPr>
              <a:t>Disease Prediction Model</a:t>
            </a:r>
            <a:endParaRPr sz="3000" dirty="0"/>
          </a:p>
          <a:p>
            <a:pPr marL="0" lvl="0" indent="0" algn="ctr" rtl="0">
              <a:lnSpc>
                <a:spcPct val="90000"/>
              </a:lnSpc>
              <a:spcBef>
                <a:spcPts val="1000"/>
              </a:spcBef>
              <a:spcAft>
                <a:spcPts val="0"/>
              </a:spcAft>
              <a:buClr>
                <a:schemeClr val="dk1"/>
              </a:buClr>
              <a:buSzPct val="100000"/>
              <a:buNone/>
            </a:pPr>
            <a:r>
              <a:rPr lang="en-IN" b="1" dirty="0">
                <a:latin typeface="Times New Roman"/>
                <a:ea typeface="Times New Roman"/>
                <a:cs typeface="Times New Roman"/>
                <a:sym typeface="Times New Roman"/>
              </a:rPr>
              <a:t>Vidushi Aggarwal 2426MCA315</a:t>
            </a:r>
            <a:endParaRPr dirty="0"/>
          </a:p>
          <a:p>
            <a:pPr marL="0" lvl="0" indent="0" algn="ctr" rtl="0">
              <a:lnSpc>
                <a:spcPct val="90000"/>
              </a:lnSpc>
              <a:spcBef>
                <a:spcPts val="1000"/>
              </a:spcBef>
              <a:spcAft>
                <a:spcPts val="0"/>
              </a:spcAft>
              <a:buClr>
                <a:schemeClr val="dk1"/>
              </a:buClr>
              <a:buSzPct val="100000"/>
              <a:buNone/>
            </a:pPr>
            <a:r>
              <a:rPr lang="en-IN" b="1" dirty="0">
                <a:latin typeface="Times New Roman"/>
                <a:ea typeface="Times New Roman"/>
                <a:cs typeface="Times New Roman"/>
                <a:sym typeface="Times New Roman"/>
              </a:rPr>
              <a:t>Vaibhav Singh </a:t>
            </a:r>
            <a:r>
              <a:rPr lang="en-IN" b="1" dirty="0" err="1">
                <a:latin typeface="Times New Roman"/>
                <a:ea typeface="Times New Roman"/>
                <a:cs typeface="Times New Roman"/>
                <a:sym typeface="Times New Roman"/>
              </a:rPr>
              <a:t>Kalura</a:t>
            </a:r>
            <a:r>
              <a:rPr lang="en-IN" b="1" dirty="0">
                <a:latin typeface="Times New Roman"/>
                <a:ea typeface="Times New Roman"/>
                <a:cs typeface="Times New Roman"/>
                <a:sym typeface="Times New Roman"/>
              </a:rPr>
              <a:t> 2426MCA2325, Vaishnavi Yadav 2426MCA196</a:t>
            </a:r>
            <a:endParaRPr dirty="0"/>
          </a:p>
          <a:p>
            <a:pPr marL="0" lvl="0" indent="0" algn="ctr" rtl="0">
              <a:lnSpc>
                <a:spcPct val="90000"/>
              </a:lnSpc>
              <a:spcBef>
                <a:spcPts val="1000"/>
              </a:spcBef>
              <a:spcAft>
                <a:spcPts val="0"/>
              </a:spcAft>
              <a:buClr>
                <a:schemeClr val="dk1"/>
              </a:buClr>
              <a:buSzPct val="100000"/>
              <a:buNone/>
            </a:pPr>
            <a:endParaRPr b="1" dirty="0">
              <a:latin typeface="Times New Roman"/>
              <a:ea typeface="Times New Roman"/>
              <a:cs typeface="Times New Roman"/>
              <a:sym typeface="Times New Roman"/>
            </a:endParaRPr>
          </a:p>
        </p:txBody>
      </p:sp>
      <p:sp>
        <p:nvSpPr>
          <p:cNvPr id="90" name="Google Shape;90;p13"/>
          <p:cNvSpPr txBox="1"/>
          <p:nvPr/>
        </p:nvSpPr>
        <p:spPr>
          <a:xfrm>
            <a:off x="1524000" y="4766948"/>
            <a:ext cx="9144000" cy="762600"/>
          </a:xfrm>
          <a:prstGeom prst="rect">
            <a:avLst/>
          </a:prstGeom>
          <a:noFill/>
          <a:ln>
            <a:noFill/>
          </a:ln>
        </p:spPr>
        <p:txBody>
          <a:bodyPr spcFirstLastPara="1" wrap="square" lIns="91425" tIns="45700" rIns="91425" bIns="45700" anchor="t" anchorCtr="0">
            <a:normAutofit/>
          </a:bodyPr>
          <a:lstStyle/>
          <a:p>
            <a:pPr marL="0" marR="0" lvl="0" indent="0" algn="ctr" rtl="0">
              <a:lnSpc>
                <a:spcPct val="90000"/>
              </a:lnSpc>
              <a:spcBef>
                <a:spcPts val="0"/>
              </a:spcBef>
              <a:spcAft>
                <a:spcPts val="0"/>
              </a:spcAft>
              <a:buClr>
                <a:schemeClr val="dk1"/>
              </a:buClr>
              <a:buSzPts val="2400"/>
              <a:buFont typeface="Arial"/>
              <a:buNone/>
            </a:pPr>
            <a:endParaRPr sz="2400" b="0" i="0" u="none" strike="noStrike" cap="none">
              <a:solidFill>
                <a:schemeClr val="dk1"/>
              </a:solidFill>
              <a:latin typeface="Arial"/>
              <a:ea typeface="Arial"/>
              <a:cs typeface="Arial"/>
              <a:sym typeface="Arial"/>
            </a:endParaRPr>
          </a:p>
        </p:txBody>
      </p:sp>
      <p:sp>
        <p:nvSpPr>
          <p:cNvPr id="91" name="Google Shape;91;p13"/>
          <p:cNvSpPr txBox="1"/>
          <p:nvPr/>
        </p:nvSpPr>
        <p:spPr>
          <a:xfrm>
            <a:off x="9156700" y="5634038"/>
            <a:ext cx="3035300" cy="1223962"/>
          </a:xfrm>
          <a:prstGeom prst="rect">
            <a:avLst/>
          </a:prstGeom>
          <a:noFill/>
          <a:ln>
            <a:noFill/>
          </a:ln>
        </p:spPr>
        <p:txBody>
          <a:bodyPr spcFirstLastPara="1" wrap="square" lIns="91425" tIns="45700" rIns="91425" bIns="45700" anchor="t" anchorCtr="0">
            <a:normAutofit fontScale="92500" lnSpcReduction="10000"/>
          </a:bodyPr>
          <a:lstStyle/>
          <a:p>
            <a:pPr marL="0" marR="0" lvl="0" indent="0" algn="just" rtl="0">
              <a:lnSpc>
                <a:spcPct val="90000"/>
              </a:lnSpc>
              <a:spcBef>
                <a:spcPts val="0"/>
              </a:spcBef>
              <a:spcAft>
                <a:spcPts val="0"/>
              </a:spcAft>
              <a:buClr>
                <a:schemeClr val="dk1"/>
              </a:buClr>
              <a:buSzPct val="100000"/>
              <a:buFont typeface="Arial"/>
              <a:buNone/>
            </a:pPr>
            <a:r>
              <a:rPr lang="en-IN" sz="2400" b="1" i="0" u="sng" strike="noStrike" cap="none" dirty="0">
                <a:solidFill>
                  <a:schemeClr val="dk1"/>
                </a:solidFill>
                <a:latin typeface="Times New Roman"/>
                <a:ea typeface="Times New Roman"/>
                <a:cs typeface="Times New Roman"/>
                <a:sym typeface="Times New Roman"/>
              </a:rPr>
              <a:t>Project Supervisor:</a:t>
            </a:r>
            <a:endParaRPr dirty="0"/>
          </a:p>
          <a:p>
            <a:pPr marL="0" marR="0" lvl="0" indent="0" algn="just" rtl="0">
              <a:lnSpc>
                <a:spcPct val="90000"/>
              </a:lnSpc>
              <a:spcBef>
                <a:spcPts val="1000"/>
              </a:spcBef>
              <a:spcAft>
                <a:spcPts val="0"/>
              </a:spcAft>
              <a:buClr>
                <a:srgbClr val="FF0000"/>
              </a:buClr>
              <a:buSzPct val="100000"/>
              <a:buFont typeface="Arial"/>
              <a:buNone/>
            </a:pPr>
            <a:r>
              <a:rPr lang="en-IN" sz="2400" dirty="0">
                <a:solidFill>
                  <a:srgbClr val="FF0000"/>
                </a:solidFill>
                <a:latin typeface="Times New Roman"/>
                <a:ea typeface="Times New Roman"/>
                <a:cs typeface="Times New Roman"/>
                <a:sym typeface="Times New Roman"/>
              </a:rPr>
              <a:t>Ms. Divya Singhal</a:t>
            </a:r>
            <a:r>
              <a:rPr lang="en-IN" sz="2400" b="0" i="0" u="none" strike="noStrike" cap="none" dirty="0">
                <a:solidFill>
                  <a:srgbClr val="FF0000"/>
                </a:solidFill>
                <a:latin typeface="Times New Roman"/>
                <a:ea typeface="Times New Roman"/>
                <a:cs typeface="Times New Roman"/>
                <a:sym typeface="Times New Roman"/>
              </a:rPr>
              <a:t> </a:t>
            </a:r>
            <a:endParaRPr dirty="0"/>
          </a:p>
          <a:p>
            <a:pPr marL="0" marR="0" lvl="0" indent="0" algn="just" rtl="0">
              <a:lnSpc>
                <a:spcPct val="90000"/>
              </a:lnSpc>
              <a:spcBef>
                <a:spcPts val="1000"/>
              </a:spcBef>
              <a:spcAft>
                <a:spcPts val="0"/>
              </a:spcAft>
              <a:buClr>
                <a:srgbClr val="FF0000"/>
              </a:buClr>
              <a:buSzPct val="100000"/>
              <a:buFont typeface="Arial"/>
              <a:buNone/>
            </a:pPr>
            <a:r>
              <a:rPr lang="en-IN" sz="2400" b="0" i="0" u="none" strike="noStrike" cap="none" dirty="0">
                <a:solidFill>
                  <a:srgbClr val="FF0000"/>
                </a:solidFill>
                <a:latin typeface="Times New Roman"/>
                <a:ea typeface="Times New Roman"/>
                <a:cs typeface="Times New Roman"/>
                <a:sym typeface="Times New Roman"/>
              </a:rPr>
              <a:t>Assistant Professor</a:t>
            </a:r>
            <a:endParaRPr dirty="0"/>
          </a:p>
          <a:p>
            <a:pPr marL="0" marR="0" lvl="0" indent="0" algn="just" rtl="0">
              <a:lnSpc>
                <a:spcPct val="90000"/>
              </a:lnSpc>
              <a:spcBef>
                <a:spcPts val="1000"/>
              </a:spcBef>
              <a:spcAft>
                <a:spcPts val="0"/>
              </a:spcAft>
              <a:buClr>
                <a:schemeClr val="dk1"/>
              </a:buClr>
              <a:buSzPct val="100000"/>
              <a:buFont typeface="Arial"/>
              <a:buNone/>
            </a:pPr>
            <a:endParaRPr sz="2400" b="1" i="0" u="sng" strike="noStrike" cap="none" dirty="0">
              <a:solidFill>
                <a:schemeClr val="dk1"/>
              </a:solidFill>
              <a:latin typeface="Times New Roman"/>
              <a:ea typeface="Times New Roman"/>
              <a:cs typeface="Times New Roman"/>
              <a:sym typeface="Times New Roman"/>
            </a:endParaRPr>
          </a:p>
        </p:txBody>
      </p:sp>
      <p:pic>
        <p:nvPicPr>
          <p:cNvPr id="92" name="Google Shape;92;p13"/>
          <p:cNvPicPr preferRelativeResize="0"/>
          <p:nvPr/>
        </p:nvPicPr>
        <p:blipFill rotWithShape="1">
          <a:blip r:embed="rId3">
            <a:alphaModFix/>
          </a:blip>
          <a:srcRect/>
          <a:stretch/>
        </p:blipFill>
        <p:spPr>
          <a:xfrm>
            <a:off x="0" y="2510"/>
            <a:ext cx="12192000" cy="138449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3"/>
          <p:cNvSpPr txBox="1">
            <a:spLocks noGrp="1"/>
          </p:cNvSpPr>
          <p:nvPr>
            <p:ph type="title"/>
          </p:nvPr>
        </p:nvSpPr>
        <p:spPr>
          <a:xfrm>
            <a:off x="0" y="-3175"/>
            <a:ext cx="12192000" cy="1258951"/>
          </a:xfrm>
          <a:prstGeom prst="rect">
            <a:avLst/>
          </a:prstGeom>
          <a:solidFill>
            <a:srgbClr val="F6C5AB"/>
          </a:solid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Times New Roman"/>
              <a:buNone/>
            </a:pPr>
            <a:r>
              <a:rPr lang="en-IN" sz="4400" b="1">
                <a:latin typeface="Times New Roman"/>
                <a:ea typeface="Times New Roman"/>
                <a:cs typeface="Times New Roman"/>
                <a:sym typeface="Times New Roman"/>
              </a:rPr>
              <a:t>Workflow/Gantt Chart</a:t>
            </a:r>
            <a:endParaRPr b="1">
              <a:latin typeface="Times New Roman"/>
              <a:ea typeface="Times New Roman"/>
              <a:cs typeface="Times New Roman"/>
              <a:sym typeface="Times New Roman"/>
            </a:endParaRPr>
          </a:p>
        </p:txBody>
      </p:sp>
      <p:sp>
        <p:nvSpPr>
          <p:cNvPr id="162" name="Google Shape;162;p2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0" lvl="0" indent="0" algn="l" rtl="0">
              <a:lnSpc>
                <a:spcPct val="115000"/>
              </a:lnSpc>
              <a:spcBef>
                <a:spcPts val="1200"/>
              </a:spcBef>
              <a:spcAft>
                <a:spcPts val="0"/>
              </a:spcAft>
              <a:buClr>
                <a:schemeClr val="dk1"/>
              </a:buClr>
              <a:buSzPts val="1100"/>
              <a:buFont typeface="Arial"/>
              <a:buNone/>
            </a:pPr>
            <a:r>
              <a:rPr lang="en-IN" sz="1400" b="1" dirty="0"/>
              <a:t>1. Workflow Stages:</a:t>
            </a:r>
            <a:endParaRPr sz="1400" b="1" dirty="0"/>
          </a:p>
          <a:p>
            <a:pPr marL="457200" lvl="0" indent="-317500" algn="l" rtl="0">
              <a:lnSpc>
                <a:spcPct val="115000"/>
              </a:lnSpc>
              <a:spcBef>
                <a:spcPts val="1200"/>
              </a:spcBef>
              <a:spcAft>
                <a:spcPts val="0"/>
              </a:spcAft>
              <a:buSzPts val="1400"/>
              <a:buAutoNum type="arabicPeriod"/>
            </a:pPr>
            <a:r>
              <a:rPr lang="en-IN" sz="1400" b="1" dirty="0"/>
              <a:t>Data Collection:</a:t>
            </a:r>
            <a:endParaRPr sz="1400" b="1" dirty="0"/>
          </a:p>
          <a:p>
            <a:pPr marL="914400" lvl="1" indent="-317500" algn="l" rtl="0">
              <a:lnSpc>
                <a:spcPct val="115000"/>
              </a:lnSpc>
              <a:spcBef>
                <a:spcPts val="0"/>
              </a:spcBef>
              <a:spcAft>
                <a:spcPts val="0"/>
              </a:spcAft>
              <a:buSzPts val="1400"/>
              <a:buChar char="○"/>
            </a:pPr>
            <a:r>
              <a:rPr lang="en-IN" sz="1400" dirty="0"/>
              <a:t>Gather data from multiple sources.</a:t>
            </a:r>
            <a:endParaRPr sz="1400" dirty="0"/>
          </a:p>
          <a:p>
            <a:pPr marL="457200" lvl="0" indent="-317500" algn="l" rtl="0">
              <a:lnSpc>
                <a:spcPct val="115000"/>
              </a:lnSpc>
              <a:spcBef>
                <a:spcPts val="0"/>
              </a:spcBef>
              <a:spcAft>
                <a:spcPts val="0"/>
              </a:spcAft>
              <a:buSzPts val="1400"/>
              <a:buAutoNum type="arabicPeriod"/>
            </a:pPr>
            <a:r>
              <a:rPr lang="en-IN" sz="1400" b="1" dirty="0"/>
              <a:t>Data Preprocessing:</a:t>
            </a:r>
            <a:endParaRPr sz="1400" b="1" dirty="0"/>
          </a:p>
          <a:p>
            <a:pPr marL="914400" lvl="1" indent="-317500" algn="l" rtl="0">
              <a:lnSpc>
                <a:spcPct val="115000"/>
              </a:lnSpc>
              <a:spcBef>
                <a:spcPts val="0"/>
              </a:spcBef>
              <a:spcAft>
                <a:spcPts val="0"/>
              </a:spcAft>
              <a:buSzPts val="1400"/>
              <a:buChar char="○"/>
            </a:pPr>
            <a:r>
              <a:rPr lang="en-IN" sz="1400" dirty="0"/>
              <a:t>Clean and preprocess data (handle missing values, normalize features).</a:t>
            </a:r>
            <a:endParaRPr sz="1400" dirty="0"/>
          </a:p>
          <a:p>
            <a:pPr marL="457200" lvl="0" indent="-317500" algn="l" rtl="0">
              <a:lnSpc>
                <a:spcPct val="115000"/>
              </a:lnSpc>
              <a:spcBef>
                <a:spcPts val="0"/>
              </a:spcBef>
              <a:spcAft>
                <a:spcPts val="0"/>
              </a:spcAft>
              <a:buSzPts val="1400"/>
              <a:buAutoNum type="arabicPeriod"/>
            </a:pPr>
            <a:r>
              <a:rPr lang="en-IN" sz="1400" b="1" dirty="0"/>
              <a:t>Model Development:</a:t>
            </a:r>
            <a:endParaRPr sz="1400" b="1" dirty="0"/>
          </a:p>
          <a:p>
            <a:pPr marL="914400" lvl="1" indent="-317500" algn="l" rtl="0">
              <a:lnSpc>
                <a:spcPct val="115000"/>
              </a:lnSpc>
              <a:spcBef>
                <a:spcPts val="0"/>
              </a:spcBef>
              <a:spcAft>
                <a:spcPts val="0"/>
              </a:spcAft>
              <a:buSzPts val="1400"/>
              <a:buChar char="○"/>
            </a:pPr>
            <a:r>
              <a:rPr lang="en-IN" sz="1400" dirty="0"/>
              <a:t>Select and train predictive models using machine learning algorithms.</a:t>
            </a:r>
            <a:endParaRPr sz="1400" dirty="0"/>
          </a:p>
          <a:p>
            <a:pPr marL="457200" lvl="0" indent="-317500" algn="l" rtl="0">
              <a:lnSpc>
                <a:spcPct val="115000"/>
              </a:lnSpc>
              <a:spcBef>
                <a:spcPts val="0"/>
              </a:spcBef>
              <a:spcAft>
                <a:spcPts val="0"/>
              </a:spcAft>
              <a:buSzPts val="1400"/>
              <a:buAutoNum type="arabicPeriod"/>
            </a:pPr>
            <a:r>
              <a:rPr lang="en-IN" sz="1400" b="1" dirty="0"/>
              <a:t>Model Evaluation:</a:t>
            </a:r>
            <a:endParaRPr sz="1400" b="1" dirty="0"/>
          </a:p>
          <a:p>
            <a:pPr marL="914400" lvl="1" indent="-317500" algn="l" rtl="0">
              <a:lnSpc>
                <a:spcPct val="115000"/>
              </a:lnSpc>
              <a:spcBef>
                <a:spcPts val="0"/>
              </a:spcBef>
              <a:spcAft>
                <a:spcPts val="0"/>
              </a:spcAft>
              <a:buSzPts val="1400"/>
              <a:buChar char="○"/>
            </a:pPr>
            <a:r>
              <a:rPr lang="en-IN" sz="1400" dirty="0"/>
              <a:t>Assess model performance with metrics (accuracy, precision, recall).</a:t>
            </a:r>
            <a:endParaRPr sz="1400" dirty="0"/>
          </a:p>
          <a:p>
            <a:pPr marL="457200" lvl="0" indent="-317500" algn="l" rtl="0">
              <a:lnSpc>
                <a:spcPct val="115000"/>
              </a:lnSpc>
              <a:spcBef>
                <a:spcPts val="0"/>
              </a:spcBef>
              <a:spcAft>
                <a:spcPts val="0"/>
              </a:spcAft>
              <a:buSzPts val="1400"/>
              <a:buAutoNum type="arabicPeriod"/>
            </a:pPr>
            <a:r>
              <a:rPr lang="en-IN" sz="1400" b="1" dirty="0"/>
              <a:t>Prediction and Reporting:</a:t>
            </a:r>
            <a:endParaRPr sz="1400" b="1" dirty="0"/>
          </a:p>
          <a:p>
            <a:pPr marL="914400" lvl="1" indent="-317500" algn="l" rtl="0">
              <a:lnSpc>
                <a:spcPct val="115000"/>
              </a:lnSpc>
              <a:spcBef>
                <a:spcPts val="0"/>
              </a:spcBef>
              <a:spcAft>
                <a:spcPts val="0"/>
              </a:spcAft>
              <a:buSzPts val="1400"/>
              <a:buChar char="○"/>
            </a:pPr>
            <a:r>
              <a:rPr lang="en-IN" sz="1400" dirty="0"/>
              <a:t>Generate predictions based on new patient data and provide insights.</a:t>
            </a:r>
            <a:endParaRPr sz="1400" dirty="0"/>
          </a:p>
          <a:p>
            <a:pPr marL="457200" lvl="0" indent="-317500" algn="l" rtl="0">
              <a:lnSpc>
                <a:spcPct val="115000"/>
              </a:lnSpc>
              <a:spcBef>
                <a:spcPts val="0"/>
              </a:spcBef>
              <a:spcAft>
                <a:spcPts val="0"/>
              </a:spcAft>
              <a:buSzPts val="1400"/>
              <a:buAutoNum type="arabicPeriod"/>
            </a:pPr>
            <a:r>
              <a:rPr lang="en-IN" sz="1400" b="1" dirty="0"/>
              <a:t>Deployment:</a:t>
            </a:r>
            <a:endParaRPr sz="1400" b="1" dirty="0"/>
          </a:p>
          <a:p>
            <a:pPr marL="914400" lvl="1" indent="-317500" algn="l" rtl="0">
              <a:lnSpc>
                <a:spcPct val="115000"/>
              </a:lnSpc>
              <a:spcBef>
                <a:spcPts val="0"/>
              </a:spcBef>
              <a:spcAft>
                <a:spcPts val="0"/>
              </a:spcAft>
              <a:buSzPts val="1400"/>
              <a:buChar char="○"/>
            </a:pPr>
            <a:r>
              <a:rPr lang="en-IN" sz="1400" dirty="0"/>
              <a:t>Deploy the model in a real-world setting, integrating with existing systems.</a:t>
            </a:r>
            <a:endParaRPr sz="1400" dirty="0"/>
          </a:p>
          <a:p>
            <a:pPr marL="457200" lvl="0" indent="-317500" algn="l" rtl="0">
              <a:lnSpc>
                <a:spcPct val="115000"/>
              </a:lnSpc>
              <a:spcBef>
                <a:spcPts val="0"/>
              </a:spcBef>
              <a:spcAft>
                <a:spcPts val="0"/>
              </a:spcAft>
              <a:buSzPts val="1400"/>
              <a:buAutoNum type="arabicPeriod"/>
            </a:pPr>
            <a:r>
              <a:rPr lang="en-IN" sz="1400" b="1" dirty="0"/>
              <a:t>Monitoring and Updates:</a:t>
            </a:r>
            <a:endParaRPr sz="1400" b="1" dirty="0"/>
          </a:p>
          <a:p>
            <a:pPr marL="914400" lvl="1" indent="-317500" algn="l" rtl="0">
              <a:lnSpc>
                <a:spcPct val="115000"/>
              </a:lnSpc>
              <a:spcBef>
                <a:spcPts val="0"/>
              </a:spcBef>
              <a:spcAft>
                <a:spcPts val="0"/>
              </a:spcAft>
              <a:buSzPts val="1400"/>
              <a:buChar char="○"/>
            </a:pPr>
            <a:r>
              <a:rPr lang="en-IN" sz="1400" dirty="0"/>
              <a:t>Continuously monitor model performance and update based on new data.</a:t>
            </a:r>
            <a:endParaRPr sz="1400" dirty="0"/>
          </a:p>
          <a:p>
            <a:pPr marL="228600" lvl="0" indent="-114300" algn="l" rtl="0">
              <a:lnSpc>
                <a:spcPct val="90000"/>
              </a:lnSpc>
              <a:spcBef>
                <a:spcPts val="1200"/>
              </a:spcBef>
              <a:spcAft>
                <a:spcPts val="0"/>
              </a:spcAft>
              <a:buClr>
                <a:schemeClr val="dk1"/>
              </a:buClr>
              <a:buSzPts val="1800"/>
              <a:buFont typeface="Noto Sans Symbols"/>
              <a:buNone/>
            </a:pPr>
            <a:endParaRPr sz="1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4"/>
          <p:cNvSpPr txBox="1">
            <a:spLocks noGrp="1"/>
          </p:cNvSpPr>
          <p:nvPr>
            <p:ph type="title"/>
          </p:nvPr>
        </p:nvSpPr>
        <p:spPr>
          <a:xfrm>
            <a:off x="0" y="0"/>
            <a:ext cx="12192000" cy="1267968"/>
          </a:xfrm>
          <a:prstGeom prst="rect">
            <a:avLst/>
          </a:prstGeom>
          <a:solidFill>
            <a:srgbClr val="F6C5AB"/>
          </a:solid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Times New Roman"/>
              <a:buNone/>
            </a:pPr>
            <a:r>
              <a:rPr lang="en-IN" b="1">
                <a:latin typeface="Times New Roman"/>
                <a:ea typeface="Times New Roman"/>
                <a:cs typeface="Times New Roman"/>
                <a:sym typeface="Times New Roman"/>
              </a:rPr>
              <a:t>Content</a:t>
            </a:r>
            <a:endParaRPr/>
          </a:p>
        </p:txBody>
      </p:sp>
      <p:sp>
        <p:nvSpPr>
          <p:cNvPr id="99" name="Google Shape;99;p1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92500" lnSpcReduction="10000"/>
          </a:bodyPr>
          <a:lstStyle/>
          <a:p>
            <a:pPr marL="228600" lvl="0" indent="-228600" algn="l" rtl="0">
              <a:lnSpc>
                <a:spcPct val="90000"/>
              </a:lnSpc>
              <a:spcBef>
                <a:spcPts val="0"/>
              </a:spcBef>
              <a:spcAft>
                <a:spcPts val="0"/>
              </a:spcAft>
              <a:buClr>
                <a:schemeClr val="dk1"/>
              </a:buClr>
              <a:buSzPct val="100000"/>
              <a:buFont typeface="Noto Sans Symbols"/>
              <a:buChar char="⮚"/>
            </a:pPr>
            <a:r>
              <a:rPr lang="en-IN" sz="1800">
                <a:latin typeface="Times New Roman"/>
                <a:ea typeface="Times New Roman"/>
                <a:cs typeface="Times New Roman"/>
                <a:sym typeface="Times New Roman"/>
              </a:rPr>
              <a:t>Introduction (1 slide)</a:t>
            </a:r>
            <a:endParaRPr/>
          </a:p>
          <a:p>
            <a:pPr marL="228600" lvl="0" indent="-228600" algn="l" rtl="0">
              <a:lnSpc>
                <a:spcPct val="90000"/>
              </a:lnSpc>
              <a:spcBef>
                <a:spcPts val="1000"/>
              </a:spcBef>
              <a:spcAft>
                <a:spcPts val="0"/>
              </a:spcAft>
              <a:buClr>
                <a:schemeClr val="dk1"/>
              </a:buClr>
              <a:buSzPct val="100000"/>
              <a:buFont typeface="Noto Sans Symbols"/>
              <a:buChar char="⮚"/>
            </a:pPr>
            <a:r>
              <a:rPr lang="en-IN" sz="1800">
                <a:latin typeface="Times New Roman"/>
                <a:ea typeface="Times New Roman"/>
                <a:cs typeface="Times New Roman"/>
                <a:sym typeface="Times New Roman"/>
              </a:rPr>
              <a:t>Literature Review (2 slides)</a:t>
            </a:r>
            <a:endParaRPr/>
          </a:p>
          <a:p>
            <a:pPr marL="228600" lvl="0" indent="-228600" algn="l" rtl="0">
              <a:lnSpc>
                <a:spcPct val="90000"/>
              </a:lnSpc>
              <a:spcBef>
                <a:spcPts val="1000"/>
              </a:spcBef>
              <a:spcAft>
                <a:spcPts val="0"/>
              </a:spcAft>
              <a:buClr>
                <a:schemeClr val="dk1"/>
              </a:buClr>
              <a:buSzPct val="100000"/>
              <a:buFont typeface="Noto Sans Symbols"/>
              <a:buChar char="⮚"/>
            </a:pPr>
            <a:r>
              <a:rPr lang="en-IN" sz="1800">
                <a:latin typeface="Times New Roman"/>
                <a:ea typeface="Times New Roman"/>
                <a:cs typeface="Times New Roman"/>
                <a:sym typeface="Times New Roman"/>
              </a:rPr>
              <a:t>Objective of the Project (1 slide)</a:t>
            </a:r>
            <a:endParaRPr/>
          </a:p>
          <a:p>
            <a:pPr marL="228600" lvl="0" indent="-228600" algn="l" rtl="0">
              <a:lnSpc>
                <a:spcPct val="90000"/>
              </a:lnSpc>
              <a:spcBef>
                <a:spcPts val="1000"/>
              </a:spcBef>
              <a:spcAft>
                <a:spcPts val="0"/>
              </a:spcAft>
              <a:buClr>
                <a:schemeClr val="dk1"/>
              </a:buClr>
              <a:buSzPct val="100000"/>
              <a:buFont typeface="Noto Sans Symbols"/>
              <a:buChar char="⮚"/>
            </a:pPr>
            <a:r>
              <a:rPr lang="en-IN" sz="1800">
                <a:latin typeface="Times New Roman"/>
                <a:ea typeface="Times New Roman"/>
                <a:cs typeface="Times New Roman"/>
                <a:sym typeface="Times New Roman"/>
              </a:rPr>
              <a:t>Technology</a:t>
            </a:r>
            <a:endParaRPr sz="1800">
              <a:latin typeface="Arial"/>
              <a:ea typeface="Arial"/>
              <a:cs typeface="Arial"/>
              <a:sym typeface="Arial"/>
            </a:endParaRPr>
          </a:p>
          <a:p>
            <a:pPr marL="342900" lvl="0" indent="-342900" algn="l" rtl="0">
              <a:lnSpc>
                <a:spcPct val="90000"/>
              </a:lnSpc>
              <a:spcBef>
                <a:spcPts val="1000"/>
              </a:spcBef>
              <a:spcAft>
                <a:spcPts val="0"/>
              </a:spcAft>
              <a:buClr>
                <a:schemeClr val="dk1"/>
              </a:buClr>
              <a:buSzPct val="100000"/>
              <a:buFont typeface="Noto Sans Symbols"/>
              <a:buChar char="∙"/>
            </a:pPr>
            <a:r>
              <a:rPr lang="en-IN" sz="1800">
                <a:latin typeface="Times New Roman"/>
                <a:ea typeface="Times New Roman"/>
                <a:cs typeface="Times New Roman"/>
                <a:sym typeface="Times New Roman"/>
              </a:rPr>
              <a:t>Hardware Requirements (Development Environment, Server requirement (if required), Client requirement (if required).</a:t>
            </a:r>
            <a:endParaRPr sz="1800">
              <a:latin typeface="Arial"/>
              <a:ea typeface="Arial"/>
              <a:cs typeface="Arial"/>
              <a:sym typeface="Arial"/>
            </a:endParaRPr>
          </a:p>
          <a:p>
            <a:pPr marL="342900" lvl="0" indent="-342900" algn="l" rtl="0">
              <a:lnSpc>
                <a:spcPct val="90000"/>
              </a:lnSpc>
              <a:spcBef>
                <a:spcPts val="1000"/>
              </a:spcBef>
              <a:spcAft>
                <a:spcPts val="0"/>
              </a:spcAft>
              <a:buClr>
                <a:schemeClr val="dk1"/>
              </a:buClr>
              <a:buSzPct val="100000"/>
              <a:buFont typeface="Noto Sans Symbols"/>
              <a:buChar char="∙"/>
            </a:pPr>
            <a:r>
              <a:rPr lang="en-IN" sz="1800">
                <a:latin typeface="Times New Roman"/>
                <a:ea typeface="Times New Roman"/>
                <a:cs typeface="Times New Roman"/>
                <a:sym typeface="Times New Roman"/>
              </a:rPr>
              <a:t>Software Requirements (Language and Platforms like Frameworks, VS code, Android Studio and Jupyter notebook etc. )</a:t>
            </a:r>
            <a:br>
              <a:rPr lang="en-IN" sz="1800">
                <a:latin typeface="Times New Roman"/>
                <a:ea typeface="Times New Roman"/>
                <a:cs typeface="Times New Roman"/>
                <a:sym typeface="Times New Roman"/>
              </a:rPr>
            </a:br>
            <a:endParaRPr sz="1800">
              <a:latin typeface="Arial"/>
              <a:ea typeface="Arial"/>
              <a:cs typeface="Arial"/>
              <a:sym typeface="Arial"/>
            </a:endParaRPr>
          </a:p>
          <a:p>
            <a:pPr marL="228600" lvl="0" indent="-228600" algn="l" rtl="0">
              <a:lnSpc>
                <a:spcPct val="90000"/>
              </a:lnSpc>
              <a:spcBef>
                <a:spcPts val="1000"/>
              </a:spcBef>
              <a:spcAft>
                <a:spcPts val="0"/>
              </a:spcAft>
              <a:buClr>
                <a:schemeClr val="dk1"/>
              </a:buClr>
              <a:buSzPct val="100000"/>
              <a:buFont typeface="Noto Sans Symbols"/>
              <a:buChar char="⮚"/>
            </a:pPr>
            <a:r>
              <a:rPr lang="en-IN" sz="1800">
                <a:latin typeface="Times New Roman"/>
                <a:ea typeface="Times New Roman"/>
                <a:cs typeface="Times New Roman"/>
                <a:sym typeface="Times New Roman"/>
              </a:rPr>
              <a:t>Modules (2-3 slides)</a:t>
            </a:r>
            <a:endParaRPr/>
          </a:p>
          <a:p>
            <a:pPr marL="228600" lvl="0" indent="-228600" algn="l" rtl="0">
              <a:lnSpc>
                <a:spcPct val="90000"/>
              </a:lnSpc>
              <a:spcBef>
                <a:spcPts val="1000"/>
              </a:spcBef>
              <a:spcAft>
                <a:spcPts val="0"/>
              </a:spcAft>
              <a:buClr>
                <a:schemeClr val="dk1"/>
              </a:buClr>
              <a:buSzPct val="100000"/>
              <a:buFont typeface="Noto Sans Symbols"/>
              <a:buChar char="⮚"/>
            </a:pPr>
            <a:r>
              <a:rPr lang="en-IN" sz="1800">
                <a:latin typeface="Times New Roman"/>
                <a:ea typeface="Times New Roman"/>
                <a:cs typeface="Times New Roman"/>
                <a:sym typeface="Times New Roman"/>
              </a:rPr>
              <a:t>Workflow (1 slide)</a:t>
            </a:r>
            <a:endParaRPr/>
          </a:p>
          <a:p>
            <a:pPr marL="228600" lvl="0" indent="-228600" algn="l" rtl="0">
              <a:lnSpc>
                <a:spcPct val="90000"/>
              </a:lnSpc>
              <a:spcBef>
                <a:spcPts val="1000"/>
              </a:spcBef>
              <a:spcAft>
                <a:spcPts val="0"/>
              </a:spcAft>
              <a:buClr>
                <a:schemeClr val="dk1"/>
              </a:buClr>
              <a:buSzPct val="100000"/>
              <a:buFont typeface="Noto Sans Symbols"/>
              <a:buChar char="⮚"/>
            </a:pPr>
            <a:r>
              <a:rPr lang="en-IN" sz="1800">
                <a:latin typeface="Times New Roman"/>
                <a:ea typeface="Times New Roman"/>
                <a:cs typeface="Times New Roman"/>
                <a:sym typeface="Times New Roman"/>
              </a:rPr>
              <a:t>Reports (For Example: Project : Student Monitoring System, so reports like: Student Marks, Subjects, companies visit, and student appears in placement etc.)</a:t>
            </a:r>
            <a:endParaRPr sz="1800">
              <a:latin typeface="Times New Roman"/>
              <a:ea typeface="Times New Roman"/>
              <a:cs typeface="Times New Roman"/>
              <a:sym typeface="Times New Roman"/>
            </a:endParaRPr>
          </a:p>
          <a:p>
            <a:pPr marL="228600" lvl="0" indent="-228600" algn="l" rtl="0">
              <a:lnSpc>
                <a:spcPct val="90000"/>
              </a:lnSpc>
              <a:spcBef>
                <a:spcPts val="1000"/>
              </a:spcBef>
              <a:spcAft>
                <a:spcPts val="0"/>
              </a:spcAft>
              <a:buClr>
                <a:schemeClr val="dk1"/>
              </a:buClr>
              <a:buSzPct val="100000"/>
              <a:buFont typeface="Noto Sans Symbols"/>
              <a:buChar char="⮚"/>
            </a:pPr>
            <a:r>
              <a:rPr lang="en-IN" sz="1800">
                <a:latin typeface="Times New Roman"/>
                <a:ea typeface="Times New Roman"/>
                <a:cs typeface="Times New Roman"/>
                <a:sym typeface="Times New Roman"/>
              </a:rPr>
              <a:t>References (1 slide)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5"/>
          <p:cNvSpPr txBox="1">
            <a:spLocks noGrp="1"/>
          </p:cNvSpPr>
          <p:nvPr>
            <p:ph type="title"/>
          </p:nvPr>
        </p:nvSpPr>
        <p:spPr>
          <a:xfrm>
            <a:off x="0" y="-3175"/>
            <a:ext cx="12192000" cy="1234567"/>
          </a:xfrm>
          <a:prstGeom prst="rect">
            <a:avLst/>
          </a:prstGeom>
          <a:solidFill>
            <a:srgbClr val="F6C5AB"/>
          </a:solid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Times New Roman"/>
              <a:buNone/>
            </a:pPr>
            <a:r>
              <a:rPr lang="en-IN" sz="4400" b="1">
                <a:latin typeface="Times New Roman"/>
                <a:ea typeface="Times New Roman"/>
                <a:cs typeface="Times New Roman"/>
                <a:sym typeface="Times New Roman"/>
              </a:rPr>
              <a:t>Introduction</a:t>
            </a:r>
            <a:endParaRPr b="1">
              <a:latin typeface="Times New Roman"/>
              <a:ea typeface="Times New Roman"/>
              <a:cs typeface="Times New Roman"/>
              <a:sym typeface="Times New Roman"/>
            </a:endParaRPr>
          </a:p>
        </p:txBody>
      </p:sp>
      <p:sp>
        <p:nvSpPr>
          <p:cNvPr id="106" name="Google Shape;106;p1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0" lvl="0" indent="0" algn="l" rtl="0">
              <a:lnSpc>
                <a:spcPct val="115000"/>
              </a:lnSpc>
              <a:spcBef>
                <a:spcPts val="1200"/>
              </a:spcBef>
              <a:spcAft>
                <a:spcPts val="0"/>
              </a:spcAft>
              <a:buClr>
                <a:schemeClr val="dk1"/>
              </a:buClr>
              <a:buSzPts val="1100"/>
              <a:buFont typeface="Arial"/>
              <a:buNone/>
            </a:pPr>
            <a:r>
              <a:rPr lang="en-IN" sz="1800"/>
              <a:t>In alignment with the Sustainable Development Goal (SDG) 3: Good Health and Well-Being, our Disease Prediction Model seeks to revolutionize healthcare by utilizing predictive analytics to enhance patient outcomes. This innovative model harnesses data from various health indicators to identify potential risks and forecast disease occurrences, thereby empowering healthcare professionals to make informed decisions.</a:t>
            </a:r>
            <a:endParaRPr sz="1800"/>
          </a:p>
          <a:p>
            <a:pPr marL="0" lvl="0" indent="0" algn="l" rtl="0">
              <a:lnSpc>
                <a:spcPct val="115000"/>
              </a:lnSpc>
              <a:spcBef>
                <a:spcPts val="1200"/>
              </a:spcBef>
              <a:spcAft>
                <a:spcPts val="0"/>
              </a:spcAft>
              <a:buClr>
                <a:schemeClr val="dk1"/>
              </a:buClr>
              <a:buSzPts val="1100"/>
              <a:buFont typeface="Arial"/>
              <a:buNone/>
            </a:pPr>
            <a:r>
              <a:rPr lang="en-IN" sz="1800"/>
              <a:t>By facilitating early interventions and targeted healthcare strategies, the model not only contributes to improved health management but also promotes overall community well-being. This presentation will delve into the methodology, insights gained, and the model’s implications for advancing health care in accordance with SDG 3.</a:t>
            </a:r>
            <a:endParaRPr sz="1800"/>
          </a:p>
          <a:p>
            <a:pPr marL="228600" lvl="0" indent="-114300" algn="l" rtl="0">
              <a:lnSpc>
                <a:spcPct val="90000"/>
              </a:lnSpc>
              <a:spcBef>
                <a:spcPts val="1200"/>
              </a:spcBef>
              <a:spcAft>
                <a:spcPts val="0"/>
              </a:spcAft>
              <a:buClr>
                <a:schemeClr val="dk1"/>
              </a:buClr>
              <a:buSzPts val="1800"/>
              <a:buFont typeface="Noto Sans Symbols"/>
              <a:buNone/>
            </a:pPr>
            <a:endParaRPr sz="18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6"/>
          <p:cNvSpPr txBox="1">
            <a:spLocks noGrp="1"/>
          </p:cNvSpPr>
          <p:nvPr>
            <p:ph type="title"/>
          </p:nvPr>
        </p:nvSpPr>
        <p:spPr>
          <a:xfrm>
            <a:off x="0" y="-3175"/>
            <a:ext cx="12192000" cy="1258951"/>
          </a:xfrm>
          <a:prstGeom prst="rect">
            <a:avLst/>
          </a:prstGeom>
          <a:solidFill>
            <a:srgbClr val="F6C5AB"/>
          </a:solid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Times New Roman"/>
              <a:buNone/>
            </a:pPr>
            <a:r>
              <a:rPr lang="en-IN" sz="4400" b="1">
                <a:latin typeface="Times New Roman"/>
                <a:ea typeface="Times New Roman"/>
                <a:cs typeface="Times New Roman"/>
                <a:sym typeface="Times New Roman"/>
              </a:rPr>
              <a:t>Literature Review</a:t>
            </a:r>
            <a:endParaRPr b="1">
              <a:latin typeface="Times New Roman"/>
              <a:ea typeface="Times New Roman"/>
              <a:cs typeface="Times New Roman"/>
              <a:sym typeface="Times New Roman"/>
            </a:endParaRPr>
          </a:p>
        </p:txBody>
      </p:sp>
      <p:sp>
        <p:nvSpPr>
          <p:cNvPr id="113" name="Google Shape;113;p1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p>
            <a:pPr marL="457200" lvl="0" indent="-330200" algn="l" rtl="0">
              <a:lnSpc>
                <a:spcPct val="115000"/>
              </a:lnSpc>
              <a:spcBef>
                <a:spcPts val="1200"/>
              </a:spcBef>
              <a:spcAft>
                <a:spcPts val="0"/>
              </a:spcAft>
              <a:buSzPts val="1600"/>
              <a:buAutoNum type="arabicPeriod"/>
            </a:pPr>
            <a:r>
              <a:rPr lang="en-IN" sz="1600" b="1"/>
              <a:t>Historical Context</a:t>
            </a:r>
            <a:r>
              <a:rPr lang="en-IN" sz="1600"/>
              <a:t>:</a:t>
            </a:r>
            <a:endParaRPr sz="1600"/>
          </a:p>
          <a:p>
            <a:pPr marL="914400" lvl="1" indent="-330200" algn="l" rtl="0">
              <a:lnSpc>
                <a:spcPct val="115000"/>
              </a:lnSpc>
              <a:spcBef>
                <a:spcPts val="0"/>
              </a:spcBef>
              <a:spcAft>
                <a:spcPts val="0"/>
              </a:spcAft>
              <a:buSzPts val="1600"/>
              <a:buChar char="○"/>
            </a:pPr>
            <a:r>
              <a:rPr lang="en-IN" sz="1600"/>
              <a:t>The use of predictive models in healthcare dates back several decades, with early efforts focused on statistical methods such as logistic regression and decision trees.</a:t>
            </a:r>
            <a:endParaRPr sz="1600"/>
          </a:p>
          <a:p>
            <a:pPr marL="914400" lvl="1" indent="-330200" algn="l" rtl="0">
              <a:lnSpc>
                <a:spcPct val="115000"/>
              </a:lnSpc>
              <a:spcBef>
                <a:spcPts val="0"/>
              </a:spcBef>
              <a:spcAft>
                <a:spcPts val="0"/>
              </a:spcAft>
              <a:buSzPts val="1600"/>
              <a:buChar char="○"/>
            </a:pPr>
            <a:r>
              <a:rPr lang="en-IN" sz="1600"/>
              <a:t>Recent advancements in machine learning and artificial intelligence have significantly enhanced the accuracy and reliability of disease prediction models.</a:t>
            </a:r>
            <a:endParaRPr sz="1600"/>
          </a:p>
          <a:p>
            <a:pPr marL="457200" lvl="0" indent="-330200" algn="l" rtl="0">
              <a:lnSpc>
                <a:spcPct val="115000"/>
              </a:lnSpc>
              <a:spcBef>
                <a:spcPts val="0"/>
              </a:spcBef>
              <a:spcAft>
                <a:spcPts val="0"/>
              </a:spcAft>
              <a:buSzPts val="1600"/>
              <a:buAutoNum type="arabicPeriod"/>
            </a:pPr>
            <a:r>
              <a:rPr lang="en-IN" sz="1600" b="1"/>
              <a:t>Key Studies</a:t>
            </a:r>
            <a:r>
              <a:rPr lang="en-IN" sz="1600"/>
              <a:t>:</a:t>
            </a:r>
            <a:endParaRPr sz="1600"/>
          </a:p>
          <a:p>
            <a:pPr marL="914400" lvl="1" indent="-330200" algn="l" rtl="0">
              <a:lnSpc>
                <a:spcPct val="115000"/>
              </a:lnSpc>
              <a:spcBef>
                <a:spcPts val="0"/>
              </a:spcBef>
              <a:spcAft>
                <a:spcPts val="0"/>
              </a:spcAft>
              <a:buSzPts val="1600"/>
              <a:buChar char="○"/>
            </a:pPr>
            <a:r>
              <a:rPr lang="en-IN" sz="1600"/>
              <a:t>A study by </a:t>
            </a:r>
            <a:r>
              <a:rPr lang="en-IN" sz="1600" b="1"/>
              <a:t>Smith et al. (2020)</a:t>
            </a:r>
            <a:r>
              <a:rPr lang="en-IN" sz="1600"/>
              <a:t> demonstrated the effectiveness of machine learning algorithms in predicting diabetes onset, achieving a prediction accuracy of over 85%.</a:t>
            </a:r>
            <a:endParaRPr sz="1600"/>
          </a:p>
          <a:p>
            <a:pPr marL="914400" lvl="1" indent="-330200" algn="l" rtl="0">
              <a:lnSpc>
                <a:spcPct val="115000"/>
              </a:lnSpc>
              <a:spcBef>
                <a:spcPts val="0"/>
              </a:spcBef>
              <a:spcAft>
                <a:spcPts val="0"/>
              </a:spcAft>
              <a:buSzPts val="1600"/>
              <a:buChar char="○"/>
            </a:pPr>
            <a:r>
              <a:rPr lang="en-IN" sz="1600" b="1"/>
              <a:t>Johnson and Lee (2021)</a:t>
            </a:r>
            <a:r>
              <a:rPr lang="en-IN" sz="1600"/>
              <a:t> explored the application of deep learning techniques for cancer prediction, highlighting the model's ability to analyze complex datasets and uncover hidden patterns.</a:t>
            </a:r>
            <a:endParaRPr sz="1600"/>
          </a:p>
          <a:p>
            <a:pPr marL="457200" lvl="0" indent="-330200" algn="l" rtl="0">
              <a:lnSpc>
                <a:spcPct val="115000"/>
              </a:lnSpc>
              <a:spcBef>
                <a:spcPts val="0"/>
              </a:spcBef>
              <a:spcAft>
                <a:spcPts val="0"/>
              </a:spcAft>
              <a:buSzPts val="1600"/>
              <a:buAutoNum type="arabicPeriod"/>
            </a:pPr>
            <a:r>
              <a:rPr lang="en-IN" sz="1600" b="1"/>
              <a:t>Current Trends</a:t>
            </a:r>
            <a:r>
              <a:rPr lang="en-IN" sz="1600"/>
              <a:t>:</a:t>
            </a:r>
            <a:endParaRPr sz="1600"/>
          </a:p>
          <a:p>
            <a:pPr marL="914400" lvl="1" indent="-330200" algn="l" rtl="0">
              <a:lnSpc>
                <a:spcPct val="115000"/>
              </a:lnSpc>
              <a:spcBef>
                <a:spcPts val="0"/>
              </a:spcBef>
              <a:spcAft>
                <a:spcPts val="0"/>
              </a:spcAft>
              <a:buSzPts val="1600"/>
              <a:buChar char="○"/>
            </a:pPr>
            <a:r>
              <a:rPr lang="en-IN" sz="1600"/>
              <a:t>Integration of electronic health records (EHR) and wearable health technology data is becoming increasingly common, allowing for real-time monitoring and prediction.</a:t>
            </a:r>
            <a:endParaRPr sz="1600"/>
          </a:p>
          <a:p>
            <a:pPr marL="914400" lvl="1" indent="-330200" algn="l" rtl="0">
              <a:lnSpc>
                <a:spcPct val="115000"/>
              </a:lnSpc>
              <a:spcBef>
                <a:spcPts val="0"/>
              </a:spcBef>
              <a:spcAft>
                <a:spcPts val="0"/>
              </a:spcAft>
              <a:buSzPts val="1600"/>
              <a:buChar char="○"/>
            </a:pPr>
            <a:r>
              <a:rPr lang="en-IN" sz="1600"/>
              <a:t>Emphasis on personalized medicine is driving research toward models that consider individual risk factors and genetic predispositions.</a:t>
            </a:r>
            <a:endParaRPr sz="1600"/>
          </a:p>
          <a:p>
            <a:pPr marL="228600" lvl="0" indent="-114300" algn="l" rtl="0">
              <a:lnSpc>
                <a:spcPct val="90000"/>
              </a:lnSpc>
              <a:spcBef>
                <a:spcPts val="1200"/>
              </a:spcBef>
              <a:spcAft>
                <a:spcPts val="0"/>
              </a:spcAft>
              <a:buClr>
                <a:schemeClr val="dk1"/>
              </a:buClr>
              <a:buSzPts val="1800"/>
              <a:buFont typeface="Noto Sans Symbols"/>
              <a:buNone/>
            </a:pPr>
            <a:endParaRPr sz="18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7"/>
          <p:cNvSpPr txBox="1">
            <a:spLocks noGrp="1"/>
          </p:cNvSpPr>
          <p:nvPr>
            <p:ph type="title"/>
          </p:nvPr>
        </p:nvSpPr>
        <p:spPr>
          <a:xfrm>
            <a:off x="0" y="-3175"/>
            <a:ext cx="12192000" cy="1258951"/>
          </a:xfrm>
          <a:prstGeom prst="rect">
            <a:avLst/>
          </a:prstGeom>
          <a:solidFill>
            <a:srgbClr val="F6C5AB"/>
          </a:solid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Times New Roman"/>
              <a:buNone/>
            </a:pPr>
            <a:r>
              <a:rPr lang="en-IN" sz="4400" b="1">
                <a:latin typeface="Times New Roman"/>
                <a:ea typeface="Times New Roman"/>
                <a:cs typeface="Times New Roman"/>
                <a:sym typeface="Times New Roman"/>
              </a:rPr>
              <a:t>Literature Review (Contd.)</a:t>
            </a:r>
            <a:endParaRPr b="1">
              <a:latin typeface="Times New Roman"/>
              <a:ea typeface="Times New Roman"/>
              <a:cs typeface="Times New Roman"/>
              <a:sym typeface="Times New Roman"/>
            </a:endParaRPr>
          </a:p>
        </p:txBody>
      </p:sp>
      <p:sp>
        <p:nvSpPr>
          <p:cNvPr id="120" name="Google Shape;120;p1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114300" algn="l" rtl="0">
              <a:spcBef>
                <a:spcPts val="0"/>
              </a:spcBef>
              <a:spcAft>
                <a:spcPts val="0"/>
              </a:spcAft>
              <a:buClr>
                <a:schemeClr val="dk1"/>
              </a:buClr>
              <a:buSzPts val="1100"/>
              <a:buFont typeface="Arial"/>
              <a:buNone/>
            </a:pPr>
            <a:r>
              <a:rPr lang="en-IN" sz="1600" b="1"/>
              <a:t>Challenges</a:t>
            </a:r>
            <a:r>
              <a:rPr lang="en-IN" sz="1600"/>
              <a:t>:</a:t>
            </a:r>
            <a:endParaRPr sz="1600"/>
          </a:p>
          <a:p>
            <a:pPr marL="457200" lvl="0" indent="-330200" algn="l" rtl="0">
              <a:lnSpc>
                <a:spcPct val="115000"/>
              </a:lnSpc>
              <a:spcBef>
                <a:spcPts val="1200"/>
              </a:spcBef>
              <a:spcAft>
                <a:spcPts val="0"/>
              </a:spcAft>
              <a:buSzPts val="1600"/>
              <a:buChar char="●"/>
            </a:pPr>
            <a:r>
              <a:rPr lang="en-IN" sz="1600"/>
              <a:t>Data Quality: Inconsistent or incomplete data can lead to inaccurate predictions. Ensuring high-quality, comprehensive datasets is crucial.</a:t>
            </a:r>
            <a:endParaRPr sz="1600"/>
          </a:p>
          <a:p>
            <a:pPr marL="457200" lvl="0" indent="-330200" algn="l" rtl="0">
              <a:lnSpc>
                <a:spcPct val="115000"/>
              </a:lnSpc>
              <a:spcBef>
                <a:spcPts val="0"/>
              </a:spcBef>
              <a:spcAft>
                <a:spcPts val="0"/>
              </a:spcAft>
              <a:buSzPts val="1600"/>
              <a:buChar char="●"/>
            </a:pPr>
            <a:r>
              <a:rPr lang="en-IN" sz="1600"/>
              <a:t>Ethical Considerations: The use of predictive analytics raises ethical questions regarding privacy, consent, and potential biases in data.</a:t>
            </a:r>
            <a:endParaRPr sz="1600"/>
          </a:p>
          <a:p>
            <a:pPr marL="0" lvl="0" indent="0" algn="l" rtl="0">
              <a:lnSpc>
                <a:spcPct val="115000"/>
              </a:lnSpc>
              <a:spcBef>
                <a:spcPts val="1200"/>
              </a:spcBef>
              <a:spcAft>
                <a:spcPts val="0"/>
              </a:spcAft>
              <a:buClr>
                <a:schemeClr val="dk1"/>
              </a:buClr>
              <a:buSzPts val="1100"/>
              <a:buFont typeface="Arial"/>
              <a:buNone/>
            </a:pPr>
            <a:r>
              <a:rPr lang="en-IN" sz="1600" b="1"/>
              <a:t>Future Directions</a:t>
            </a:r>
            <a:r>
              <a:rPr lang="en-IN" sz="1600"/>
              <a:t>:</a:t>
            </a:r>
            <a:endParaRPr sz="1600"/>
          </a:p>
          <a:p>
            <a:pPr marL="457200" lvl="0" indent="-330200" algn="l" rtl="0">
              <a:lnSpc>
                <a:spcPct val="115000"/>
              </a:lnSpc>
              <a:spcBef>
                <a:spcPts val="1200"/>
              </a:spcBef>
              <a:spcAft>
                <a:spcPts val="0"/>
              </a:spcAft>
              <a:buSzPts val="1600"/>
              <a:buChar char="●"/>
            </a:pPr>
            <a:r>
              <a:rPr lang="en-IN" sz="1600"/>
              <a:t>Enhancing model interpretability to ensure that healthcare professionals can understand and trust the predictions made.</a:t>
            </a:r>
            <a:endParaRPr sz="1600"/>
          </a:p>
          <a:p>
            <a:pPr marL="457200" lvl="0" indent="-330200" algn="l" rtl="0">
              <a:lnSpc>
                <a:spcPct val="115000"/>
              </a:lnSpc>
              <a:spcBef>
                <a:spcPts val="0"/>
              </a:spcBef>
              <a:spcAft>
                <a:spcPts val="0"/>
              </a:spcAft>
              <a:buSzPts val="1600"/>
              <a:buChar char="●"/>
            </a:pPr>
            <a:r>
              <a:rPr lang="en-IN" sz="1600"/>
              <a:t>Developing models that are adaptable to different populations and healthcare settings, ensuring broader applicability and effectiveness.</a:t>
            </a:r>
            <a:endParaRPr sz="1600"/>
          </a:p>
          <a:p>
            <a:pPr marL="457200" lvl="0" indent="-330200" algn="l" rtl="0">
              <a:lnSpc>
                <a:spcPct val="115000"/>
              </a:lnSpc>
              <a:spcBef>
                <a:spcPts val="0"/>
              </a:spcBef>
              <a:spcAft>
                <a:spcPts val="0"/>
              </a:spcAft>
              <a:buSzPts val="1600"/>
              <a:buChar char="●"/>
            </a:pPr>
            <a:r>
              <a:rPr lang="en-IN" sz="1600"/>
              <a:t>Collaborating across disciplines—combining insights from healthcare professionals, data scientists, and policy-makers to create robust, practical solutions.</a:t>
            </a:r>
            <a:endParaRPr sz="1600"/>
          </a:p>
          <a:p>
            <a:pPr marL="228600" lvl="0" indent="-114300" algn="l" rtl="0">
              <a:lnSpc>
                <a:spcPct val="90000"/>
              </a:lnSpc>
              <a:spcBef>
                <a:spcPts val="1200"/>
              </a:spcBef>
              <a:spcAft>
                <a:spcPts val="0"/>
              </a:spcAft>
              <a:buClr>
                <a:schemeClr val="dk1"/>
              </a:buClr>
              <a:buSzPts val="1800"/>
              <a:buFont typeface="Noto Sans Symbols"/>
              <a:buNone/>
            </a:pPr>
            <a:endParaRPr sz="18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18"/>
          <p:cNvSpPr txBox="1">
            <a:spLocks noGrp="1"/>
          </p:cNvSpPr>
          <p:nvPr>
            <p:ph type="title"/>
          </p:nvPr>
        </p:nvSpPr>
        <p:spPr>
          <a:xfrm>
            <a:off x="0" y="-3175"/>
            <a:ext cx="12192000" cy="1246759"/>
          </a:xfrm>
          <a:prstGeom prst="rect">
            <a:avLst/>
          </a:prstGeom>
          <a:solidFill>
            <a:srgbClr val="F6C5AB"/>
          </a:solid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Times New Roman"/>
              <a:buNone/>
            </a:pPr>
            <a:r>
              <a:rPr lang="en-IN" sz="4400" b="1">
                <a:latin typeface="Times New Roman"/>
                <a:ea typeface="Times New Roman"/>
                <a:cs typeface="Times New Roman"/>
                <a:sym typeface="Times New Roman"/>
              </a:rPr>
              <a:t>Objective of the Project</a:t>
            </a:r>
            <a:endParaRPr b="1">
              <a:latin typeface="Times New Roman"/>
              <a:ea typeface="Times New Roman"/>
              <a:cs typeface="Times New Roman"/>
              <a:sym typeface="Times New Roman"/>
            </a:endParaRPr>
          </a:p>
        </p:txBody>
      </p:sp>
      <p:sp>
        <p:nvSpPr>
          <p:cNvPr id="127" name="Google Shape;127;p1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25000" lnSpcReduction="20000"/>
          </a:bodyPr>
          <a:lstStyle/>
          <a:p>
            <a:pPr marL="228600" lvl="0" indent="-114300" algn="l" rtl="0">
              <a:spcBef>
                <a:spcPts val="0"/>
              </a:spcBef>
              <a:spcAft>
                <a:spcPts val="0"/>
              </a:spcAft>
              <a:buClr>
                <a:schemeClr val="dk1"/>
              </a:buClr>
              <a:buSzPts val="275"/>
              <a:buFont typeface="Arial"/>
              <a:buNone/>
            </a:pPr>
            <a:r>
              <a:rPr lang="en-IN" sz="5600" b="1" dirty="0"/>
              <a:t>Enhance Predictive Accuracy</a:t>
            </a:r>
            <a:r>
              <a:rPr lang="en-IN" sz="5600" dirty="0"/>
              <a:t>:</a:t>
            </a:r>
            <a:endParaRPr sz="5600" dirty="0"/>
          </a:p>
          <a:p>
            <a:pPr marL="457200" lvl="0" indent="-311150" algn="l" rtl="0">
              <a:lnSpc>
                <a:spcPct val="115000"/>
              </a:lnSpc>
              <a:spcBef>
                <a:spcPts val="1200"/>
              </a:spcBef>
              <a:spcAft>
                <a:spcPts val="0"/>
              </a:spcAft>
              <a:buSzPct val="100000"/>
              <a:buChar char="●"/>
            </a:pPr>
            <a:r>
              <a:rPr lang="en-IN" sz="5600" dirty="0"/>
              <a:t>Develop a model that leverages advanced machine learning techniques to improve the accuracy of disease predictions based on various health indicators.</a:t>
            </a:r>
            <a:endParaRPr sz="5600" dirty="0"/>
          </a:p>
          <a:p>
            <a:pPr marL="0" lvl="0" indent="0" algn="l" rtl="0">
              <a:lnSpc>
                <a:spcPct val="115000"/>
              </a:lnSpc>
              <a:spcBef>
                <a:spcPts val="1200"/>
              </a:spcBef>
              <a:spcAft>
                <a:spcPts val="0"/>
              </a:spcAft>
              <a:buClr>
                <a:schemeClr val="dk1"/>
              </a:buClr>
              <a:buSzPts val="275"/>
              <a:buFont typeface="Arial"/>
              <a:buNone/>
            </a:pPr>
            <a:r>
              <a:rPr lang="en-IN" sz="5600" b="1" dirty="0"/>
              <a:t>Facilitate Early Detection</a:t>
            </a:r>
            <a:r>
              <a:rPr lang="en-IN" sz="5600" dirty="0"/>
              <a:t>:</a:t>
            </a:r>
            <a:endParaRPr sz="5600" dirty="0"/>
          </a:p>
          <a:p>
            <a:pPr marL="457200" lvl="0" indent="-311150" algn="l" rtl="0">
              <a:lnSpc>
                <a:spcPct val="115000"/>
              </a:lnSpc>
              <a:spcBef>
                <a:spcPts val="1200"/>
              </a:spcBef>
              <a:spcAft>
                <a:spcPts val="0"/>
              </a:spcAft>
              <a:buSzPct val="100000"/>
              <a:buChar char="●"/>
            </a:pPr>
            <a:r>
              <a:rPr lang="en-IN" sz="5600" dirty="0"/>
              <a:t>Enable timely identification of individuals at risk for specific diseases, allowing for proactive healthcare interventions.</a:t>
            </a:r>
            <a:endParaRPr sz="5600" dirty="0"/>
          </a:p>
          <a:p>
            <a:pPr marL="0" lvl="0" indent="0" algn="l" rtl="0">
              <a:lnSpc>
                <a:spcPct val="115000"/>
              </a:lnSpc>
              <a:spcBef>
                <a:spcPts val="1200"/>
              </a:spcBef>
              <a:spcAft>
                <a:spcPts val="0"/>
              </a:spcAft>
              <a:buClr>
                <a:schemeClr val="dk1"/>
              </a:buClr>
              <a:buSzPts val="275"/>
              <a:buFont typeface="Arial"/>
              <a:buNone/>
            </a:pPr>
            <a:r>
              <a:rPr lang="en-IN" sz="5600" b="1" dirty="0"/>
              <a:t>Promote Personalized Healthcare</a:t>
            </a:r>
            <a:r>
              <a:rPr lang="en-IN" sz="5600" dirty="0"/>
              <a:t>:</a:t>
            </a:r>
            <a:endParaRPr sz="5600" dirty="0"/>
          </a:p>
          <a:p>
            <a:pPr marL="457200" lvl="0" indent="-311150" algn="l" rtl="0">
              <a:lnSpc>
                <a:spcPct val="115000"/>
              </a:lnSpc>
              <a:spcBef>
                <a:spcPts val="1200"/>
              </a:spcBef>
              <a:spcAft>
                <a:spcPts val="0"/>
              </a:spcAft>
              <a:buSzPct val="100000"/>
              <a:buChar char="●"/>
            </a:pPr>
            <a:r>
              <a:rPr lang="en-IN" sz="5600" dirty="0"/>
              <a:t>Tailor predictions to individual patient profiles by integrating demographic, clinical, and lifestyle factors, supporting personalized treatment strategies.</a:t>
            </a:r>
            <a:endParaRPr sz="5600" dirty="0"/>
          </a:p>
          <a:p>
            <a:pPr marL="0" lvl="0" indent="0" algn="l" rtl="0">
              <a:lnSpc>
                <a:spcPct val="115000"/>
              </a:lnSpc>
              <a:spcBef>
                <a:spcPts val="1200"/>
              </a:spcBef>
              <a:spcAft>
                <a:spcPts val="0"/>
              </a:spcAft>
              <a:buClr>
                <a:schemeClr val="dk1"/>
              </a:buClr>
              <a:buSzPts val="275"/>
              <a:buFont typeface="Arial"/>
              <a:buNone/>
            </a:pPr>
            <a:r>
              <a:rPr lang="en-IN" sz="5600" b="1" dirty="0"/>
              <a:t>Contribute to Public Health Goals</a:t>
            </a:r>
            <a:r>
              <a:rPr lang="en-IN" sz="5600" dirty="0"/>
              <a:t>:</a:t>
            </a:r>
            <a:endParaRPr sz="5600" dirty="0"/>
          </a:p>
          <a:p>
            <a:pPr marL="457200" lvl="0" indent="-311150" algn="l" rtl="0">
              <a:lnSpc>
                <a:spcPct val="115000"/>
              </a:lnSpc>
              <a:spcBef>
                <a:spcPts val="1200"/>
              </a:spcBef>
              <a:spcAft>
                <a:spcPts val="0"/>
              </a:spcAft>
              <a:buSzPct val="100000"/>
              <a:buChar char="●"/>
            </a:pPr>
            <a:r>
              <a:rPr lang="en-IN" sz="5600" dirty="0"/>
              <a:t>Align with Sustainable Development Goal 3 (Good Health and Well-Being) by providing healthcare professionals with actionable insights to improve population health outcomes.</a:t>
            </a:r>
            <a:endParaRPr sz="5600" dirty="0"/>
          </a:p>
          <a:p>
            <a:pPr marL="0" lvl="0" indent="0" algn="l" rtl="0">
              <a:lnSpc>
                <a:spcPct val="115000"/>
              </a:lnSpc>
              <a:spcBef>
                <a:spcPts val="1200"/>
              </a:spcBef>
              <a:spcAft>
                <a:spcPts val="0"/>
              </a:spcAft>
              <a:buClr>
                <a:schemeClr val="dk1"/>
              </a:buClr>
              <a:buSzPts val="275"/>
              <a:buFont typeface="Arial"/>
              <a:buNone/>
            </a:pPr>
            <a:r>
              <a:rPr lang="en-IN" sz="5600" b="1" dirty="0"/>
              <a:t>Support Data-Driven Decision Making</a:t>
            </a:r>
            <a:r>
              <a:rPr lang="en-IN" sz="5600" dirty="0"/>
              <a:t>:</a:t>
            </a:r>
            <a:endParaRPr sz="5600" dirty="0"/>
          </a:p>
          <a:p>
            <a:pPr marL="457200" lvl="0" indent="-311150" algn="l" rtl="0">
              <a:lnSpc>
                <a:spcPct val="115000"/>
              </a:lnSpc>
              <a:spcBef>
                <a:spcPts val="1200"/>
              </a:spcBef>
              <a:spcAft>
                <a:spcPts val="0"/>
              </a:spcAft>
              <a:buSzPct val="100000"/>
              <a:buChar char="●"/>
            </a:pPr>
            <a:r>
              <a:rPr lang="en-IN" sz="5600" dirty="0"/>
              <a:t>Equip healthcare providers with a reliable tool for making informed decisions, ultimately leading to improved patient management and resource allocation.</a:t>
            </a:r>
            <a:endParaRPr sz="5600" dirty="0"/>
          </a:p>
          <a:p>
            <a:pPr marL="228600" lvl="0" indent="-114300" algn="l" rtl="0">
              <a:lnSpc>
                <a:spcPct val="90000"/>
              </a:lnSpc>
              <a:spcBef>
                <a:spcPts val="1200"/>
              </a:spcBef>
              <a:spcAft>
                <a:spcPts val="0"/>
              </a:spcAft>
              <a:buClr>
                <a:schemeClr val="dk1"/>
              </a:buClr>
              <a:buSzPct val="100000"/>
              <a:buFont typeface="Noto Sans Symbols"/>
              <a:buNone/>
            </a:pPr>
            <a:endParaRPr sz="1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19"/>
          <p:cNvSpPr txBox="1">
            <a:spLocks noGrp="1"/>
          </p:cNvSpPr>
          <p:nvPr>
            <p:ph type="title"/>
          </p:nvPr>
        </p:nvSpPr>
        <p:spPr>
          <a:xfrm>
            <a:off x="0" y="-3175"/>
            <a:ext cx="12192000" cy="1258951"/>
          </a:xfrm>
          <a:prstGeom prst="rect">
            <a:avLst/>
          </a:prstGeom>
          <a:solidFill>
            <a:srgbClr val="F6C5AB"/>
          </a:solid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Times New Roman"/>
              <a:buNone/>
            </a:pPr>
            <a:r>
              <a:rPr lang="en-IN" sz="4400" b="1">
                <a:latin typeface="Times New Roman"/>
                <a:ea typeface="Times New Roman"/>
                <a:cs typeface="Times New Roman"/>
                <a:sym typeface="Times New Roman"/>
              </a:rPr>
              <a:t>Technology (Hardware Requirements)</a:t>
            </a:r>
            <a:endParaRPr b="1">
              <a:latin typeface="Times New Roman"/>
              <a:ea typeface="Times New Roman"/>
              <a:cs typeface="Times New Roman"/>
              <a:sym typeface="Times New Roman"/>
            </a:endParaRPr>
          </a:p>
        </p:txBody>
      </p:sp>
      <p:sp>
        <p:nvSpPr>
          <p:cNvPr id="134" name="Google Shape;134;p1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25000" lnSpcReduction="20000"/>
          </a:bodyPr>
          <a:lstStyle/>
          <a:p>
            <a:pPr marL="0" lvl="0" indent="0" algn="l" rtl="0">
              <a:lnSpc>
                <a:spcPct val="115000"/>
              </a:lnSpc>
              <a:spcBef>
                <a:spcPts val="1200"/>
              </a:spcBef>
              <a:spcAft>
                <a:spcPts val="0"/>
              </a:spcAft>
              <a:buClr>
                <a:schemeClr val="dk1"/>
              </a:buClr>
              <a:buSzPts val="275"/>
              <a:buFont typeface="Arial"/>
              <a:buNone/>
            </a:pPr>
            <a:r>
              <a:rPr lang="en-IN" sz="6000" b="1"/>
              <a:t>1. Processor:</a:t>
            </a:r>
            <a:endParaRPr sz="6000" b="1"/>
          </a:p>
          <a:p>
            <a:pPr marL="457200" lvl="0" indent="-323850" algn="l" rtl="0">
              <a:lnSpc>
                <a:spcPct val="115000"/>
              </a:lnSpc>
              <a:spcBef>
                <a:spcPts val="1200"/>
              </a:spcBef>
              <a:spcAft>
                <a:spcPts val="0"/>
              </a:spcAft>
              <a:buSzPct val="100000"/>
              <a:buChar char="●"/>
            </a:pPr>
            <a:r>
              <a:rPr lang="en-IN" sz="6000" b="1"/>
              <a:t>Minimum</a:t>
            </a:r>
            <a:r>
              <a:rPr lang="en-IN" sz="6000"/>
              <a:t>: Quad-core CPU</a:t>
            </a:r>
            <a:endParaRPr sz="6000"/>
          </a:p>
          <a:p>
            <a:pPr marL="457200" lvl="0" indent="-323850" algn="l" rtl="0">
              <a:lnSpc>
                <a:spcPct val="115000"/>
              </a:lnSpc>
              <a:spcBef>
                <a:spcPts val="0"/>
              </a:spcBef>
              <a:spcAft>
                <a:spcPts val="0"/>
              </a:spcAft>
              <a:buSzPct val="100000"/>
              <a:buChar char="●"/>
            </a:pPr>
            <a:r>
              <a:rPr lang="en-IN" sz="6000" b="1"/>
              <a:t>Recommended</a:t>
            </a:r>
            <a:r>
              <a:rPr lang="en-IN" sz="6000"/>
              <a:t>: Multi-core processor for improved performance during data processing and model training.</a:t>
            </a:r>
            <a:endParaRPr sz="6000"/>
          </a:p>
          <a:p>
            <a:pPr marL="0" lvl="0" indent="0" algn="l" rtl="0">
              <a:lnSpc>
                <a:spcPct val="115000"/>
              </a:lnSpc>
              <a:spcBef>
                <a:spcPts val="1200"/>
              </a:spcBef>
              <a:spcAft>
                <a:spcPts val="0"/>
              </a:spcAft>
              <a:buClr>
                <a:schemeClr val="dk1"/>
              </a:buClr>
              <a:buSzPts val="275"/>
              <a:buFont typeface="Arial"/>
              <a:buNone/>
            </a:pPr>
            <a:r>
              <a:rPr lang="en-IN" sz="6000" b="1"/>
              <a:t>2. RAM:</a:t>
            </a:r>
            <a:endParaRPr sz="6000" b="1"/>
          </a:p>
          <a:p>
            <a:pPr marL="457200" lvl="0" indent="-323850" algn="l" rtl="0">
              <a:lnSpc>
                <a:spcPct val="115000"/>
              </a:lnSpc>
              <a:spcBef>
                <a:spcPts val="1200"/>
              </a:spcBef>
              <a:spcAft>
                <a:spcPts val="0"/>
              </a:spcAft>
              <a:buSzPct val="100000"/>
              <a:buChar char="●"/>
            </a:pPr>
            <a:r>
              <a:rPr lang="en-IN" sz="6000" b="1"/>
              <a:t>Minimum</a:t>
            </a:r>
            <a:r>
              <a:rPr lang="en-IN" sz="6000"/>
              <a:t>: 8 GB</a:t>
            </a:r>
            <a:endParaRPr sz="6000"/>
          </a:p>
          <a:p>
            <a:pPr marL="457200" lvl="0" indent="-323850" algn="l" rtl="0">
              <a:lnSpc>
                <a:spcPct val="115000"/>
              </a:lnSpc>
              <a:spcBef>
                <a:spcPts val="0"/>
              </a:spcBef>
              <a:spcAft>
                <a:spcPts val="0"/>
              </a:spcAft>
              <a:buSzPct val="100000"/>
              <a:buChar char="●"/>
            </a:pPr>
            <a:r>
              <a:rPr lang="en-IN" sz="6000" b="1"/>
              <a:t>Recommended</a:t>
            </a:r>
            <a:r>
              <a:rPr lang="en-IN" sz="6000"/>
              <a:t>: 16 GB or more to efficiently handle large datasets and complex computations.</a:t>
            </a:r>
            <a:endParaRPr sz="6000"/>
          </a:p>
          <a:p>
            <a:pPr marL="0" lvl="0" indent="0" algn="l" rtl="0">
              <a:lnSpc>
                <a:spcPct val="115000"/>
              </a:lnSpc>
              <a:spcBef>
                <a:spcPts val="1200"/>
              </a:spcBef>
              <a:spcAft>
                <a:spcPts val="0"/>
              </a:spcAft>
              <a:buClr>
                <a:schemeClr val="dk1"/>
              </a:buClr>
              <a:buSzPts val="275"/>
              <a:buFont typeface="Arial"/>
              <a:buNone/>
            </a:pPr>
            <a:r>
              <a:rPr lang="en-IN" sz="6000" b="1"/>
              <a:t>3. Storage:</a:t>
            </a:r>
            <a:endParaRPr sz="6000" b="1"/>
          </a:p>
          <a:p>
            <a:pPr marL="457200" lvl="0" indent="-323850" algn="l" rtl="0">
              <a:lnSpc>
                <a:spcPct val="115000"/>
              </a:lnSpc>
              <a:spcBef>
                <a:spcPts val="1200"/>
              </a:spcBef>
              <a:spcAft>
                <a:spcPts val="0"/>
              </a:spcAft>
              <a:buSzPct val="100000"/>
              <a:buChar char="●"/>
            </a:pPr>
            <a:r>
              <a:rPr lang="en-IN" sz="6000" b="1"/>
              <a:t>Type</a:t>
            </a:r>
            <a:r>
              <a:rPr lang="en-IN" sz="6000"/>
              <a:t>: Solid State Drive (SSD)</a:t>
            </a:r>
            <a:endParaRPr sz="6000"/>
          </a:p>
          <a:p>
            <a:pPr marL="457200" lvl="0" indent="-323850" algn="l" rtl="0">
              <a:lnSpc>
                <a:spcPct val="115000"/>
              </a:lnSpc>
              <a:spcBef>
                <a:spcPts val="0"/>
              </a:spcBef>
              <a:spcAft>
                <a:spcPts val="0"/>
              </a:spcAft>
              <a:buSzPct val="100000"/>
              <a:buChar char="●"/>
            </a:pPr>
            <a:r>
              <a:rPr lang="en-IN" sz="6000" b="1"/>
              <a:t>Capacity</a:t>
            </a:r>
            <a:r>
              <a:rPr lang="en-IN" sz="6000"/>
              <a:t>: At least 256 GB for fast data access and storage of models and datasets.</a:t>
            </a:r>
            <a:endParaRPr sz="6000"/>
          </a:p>
          <a:p>
            <a:pPr marL="0" lvl="0" indent="0" algn="l" rtl="0">
              <a:lnSpc>
                <a:spcPct val="115000"/>
              </a:lnSpc>
              <a:spcBef>
                <a:spcPts val="1200"/>
              </a:spcBef>
              <a:spcAft>
                <a:spcPts val="0"/>
              </a:spcAft>
              <a:buClr>
                <a:schemeClr val="dk1"/>
              </a:buClr>
              <a:buSzPts val="275"/>
              <a:buFont typeface="Arial"/>
              <a:buNone/>
            </a:pPr>
            <a:r>
              <a:rPr lang="en-IN" sz="6000" b="1"/>
              <a:t>4. Graphics Processing Unit (GPU):</a:t>
            </a:r>
            <a:endParaRPr sz="6000" b="1"/>
          </a:p>
          <a:p>
            <a:pPr marL="457200" lvl="0" indent="-323850" algn="l" rtl="0">
              <a:lnSpc>
                <a:spcPct val="115000"/>
              </a:lnSpc>
              <a:spcBef>
                <a:spcPts val="1200"/>
              </a:spcBef>
              <a:spcAft>
                <a:spcPts val="0"/>
              </a:spcAft>
              <a:buSzPct val="100000"/>
              <a:buChar char="●"/>
            </a:pPr>
            <a:r>
              <a:rPr lang="en-IN" sz="6000" b="1"/>
              <a:t>Recommended</a:t>
            </a:r>
            <a:r>
              <a:rPr lang="en-IN" sz="6000"/>
              <a:t>:</a:t>
            </a:r>
            <a:endParaRPr sz="6000"/>
          </a:p>
          <a:p>
            <a:pPr marL="914400" lvl="1" indent="-323850" algn="l" rtl="0">
              <a:lnSpc>
                <a:spcPct val="115000"/>
              </a:lnSpc>
              <a:spcBef>
                <a:spcPts val="0"/>
              </a:spcBef>
              <a:spcAft>
                <a:spcPts val="0"/>
              </a:spcAft>
              <a:buSzPct val="100000"/>
              <a:buChar char="○"/>
            </a:pPr>
            <a:r>
              <a:rPr lang="en-IN" sz="6000"/>
              <a:t>NVIDIA GPU with CUDA support for accelerated training, especially beneficial for deep learning applications.</a:t>
            </a:r>
            <a:endParaRPr sz="6000"/>
          </a:p>
          <a:p>
            <a:pPr marL="0" lvl="0" indent="0" algn="l" rtl="0">
              <a:lnSpc>
                <a:spcPct val="115000"/>
              </a:lnSpc>
              <a:spcBef>
                <a:spcPts val="1200"/>
              </a:spcBef>
              <a:spcAft>
                <a:spcPts val="0"/>
              </a:spcAft>
              <a:buClr>
                <a:schemeClr val="dk1"/>
              </a:buClr>
              <a:buSzPts val="275"/>
              <a:buFont typeface="Arial"/>
              <a:buNone/>
            </a:pPr>
            <a:r>
              <a:rPr lang="en-IN" sz="6000" b="1"/>
              <a:t>5. Network Requirements:</a:t>
            </a:r>
            <a:endParaRPr sz="6000" b="1"/>
          </a:p>
          <a:p>
            <a:pPr marL="457200" lvl="0" indent="-323850" algn="l" rtl="0">
              <a:lnSpc>
                <a:spcPct val="115000"/>
              </a:lnSpc>
              <a:spcBef>
                <a:spcPts val="1200"/>
              </a:spcBef>
              <a:spcAft>
                <a:spcPts val="0"/>
              </a:spcAft>
              <a:buSzPct val="100000"/>
              <a:buChar char="●"/>
            </a:pPr>
            <a:r>
              <a:rPr lang="en-IN" sz="6000" b="1"/>
              <a:t>Internet Connection</a:t>
            </a:r>
            <a:r>
              <a:rPr lang="en-IN" sz="6000"/>
              <a:t>:</a:t>
            </a:r>
            <a:endParaRPr sz="6000"/>
          </a:p>
          <a:p>
            <a:pPr marL="914400" lvl="1" indent="-323850" algn="l" rtl="0">
              <a:lnSpc>
                <a:spcPct val="115000"/>
              </a:lnSpc>
              <a:spcBef>
                <a:spcPts val="0"/>
              </a:spcBef>
              <a:spcAft>
                <a:spcPts val="0"/>
              </a:spcAft>
              <a:buSzPct val="100000"/>
              <a:buChar char="○"/>
            </a:pPr>
            <a:r>
              <a:rPr lang="en-IN" sz="6000"/>
              <a:t>Stable broadband connection for data access, cloud computing resources, and collaboration.</a:t>
            </a:r>
            <a:endParaRPr sz="6000"/>
          </a:p>
          <a:p>
            <a:pPr marL="228600" lvl="0" indent="-114300" algn="l" rtl="0">
              <a:lnSpc>
                <a:spcPct val="90000"/>
              </a:lnSpc>
              <a:spcBef>
                <a:spcPts val="1200"/>
              </a:spcBef>
              <a:spcAft>
                <a:spcPts val="0"/>
              </a:spcAft>
              <a:buClr>
                <a:schemeClr val="dk1"/>
              </a:buClr>
              <a:buSzPct val="100000"/>
              <a:buFont typeface="Noto Sans Symbols"/>
              <a:buNone/>
            </a:pPr>
            <a:endParaRPr sz="18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0"/>
          <p:cNvSpPr txBox="1">
            <a:spLocks noGrp="1"/>
          </p:cNvSpPr>
          <p:nvPr>
            <p:ph type="title"/>
          </p:nvPr>
        </p:nvSpPr>
        <p:spPr>
          <a:xfrm>
            <a:off x="0" y="-3175"/>
            <a:ext cx="12192000" cy="1258951"/>
          </a:xfrm>
          <a:prstGeom prst="rect">
            <a:avLst/>
          </a:prstGeom>
          <a:solidFill>
            <a:srgbClr val="F6C5AB"/>
          </a:solid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Times New Roman"/>
              <a:buNone/>
            </a:pPr>
            <a:r>
              <a:rPr lang="en-IN" sz="4400" b="1">
                <a:latin typeface="Times New Roman"/>
                <a:ea typeface="Times New Roman"/>
                <a:cs typeface="Times New Roman"/>
                <a:sym typeface="Times New Roman"/>
              </a:rPr>
              <a:t>Technology (Software Requirements)</a:t>
            </a:r>
            <a:endParaRPr b="1">
              <a:latin typeface="Times New Roman"/>
              <a:ea typeface="Times New Roman"/>
              <a:cs typeface="Times New Roman"/>
              <a:sym typeface="Times New Roman"/>
            </a:endParaRPr>
          </a:p>
        </p:txBody>
      </p:sp>
      <p:sp>
        <p:nvSpPr>
          <p:cNvPr id="141" name="Google Shape;141;p2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25000" lnSpcReduction="20000"/>
          </a:bodyPr>
          <a:lstStyle/>
          <a:p>
            <a:pPr marL="0" lvl="0" indent="0" algn="l" rtl="0">
              <a:lnSpc>
                <a:spcPct val="115000"/>
              </a:lnSpc>
              <a:spcBef>
                <a:spcPts val="1200"/>
              </a:spcBef>
              <a:spcAft>
                <a:spcPts val="0"/>
              </a:spcAft>
              <a:buClr>
                <a:schemeClr val="dk1"/>
              </a:buClr>
              <a:buSzPct val="25882"/>
              <a:buFont typeface="Arial"/>
              <a:buNone/>
            </a:pPr>
            <a:r>
              <a:rPr lang="en-IN" sz="5600" b="1" dirty="0"/>
              <a:t>1. Programming Languages:</a:t>
            </a:r>
            <a:endParaRPr sz="5600" b="1" dirty="0"/>
          </a:p>
          <a:p>
            <a:pPr marL="457200" lvl="0" indent="-296068" algn="l" rtl="0">
              <a:lnSpc>
                <a:spcPct val="115000"/>
              </a:lnSpc>
              <a:spcBef>
                <a:spcPts val="1200"/>
              </a:spcBef>
              <a:spcAft>
                <a:spcPts val="0"/>
              </a:spcAft>
              <a:buSzPct val="100000"/>
              <a:buChar char="●"/>
            </a:pPr>
            <a:r>
              <a:rPr lang="en-IN" sz="5600" b="1" dirty="0"/>
              <a:t>Python</a:t>
            </a:r>
            <a:r>
              <a:rPr lang="en-IN" sz="5600" dirty="0"/>
              <a:t>: Primary language for data analysis, </a:t>
            </a:r>
            <a:r>
              <a:rPr lang="en-IN" sz="5600" dirty="0" err="1"/>
              <a:t>modeling</a:t>
            </a:r>
            <a:r>
              <a:rPr lang="en-IN" sz="5600" dirty="0"/>
              <a:t>, and visualization.</a:t>
            </a:r>
            <a:endParaRPr sz="5600" dirty="0"/>
          </a:p>
          <a:p>
            <a:pPr marL="161132" lvl="0" indent="0" algn="l" rtl="0">
              <a:lnSpc>
                <a:spcPct val="115000"/>
              </a:lnSpc>
              <a:spcBef>
                <a:spcPts val="0"/>
              </a:spcBef>
              <a:spcAft>
                <a:spcPts val="0"/>
              </a:spcAft>
              <a:buSzPct val="100000"/>
              <a:buNone/>
            </a:pPr>
            <a:endParaRPr sz="5600" dirty="0"/>
          </a:p>
          <a:p>
            <a:pPr marL="0" lvl="0" indent="0" algn="l" rtl="0">
              <a:lnSpc>
                <a:spcPct val="115000"/>
              </a:lnSpc>
              <a:spcBef>
                <a:spcPts val="1200"/>
              </a:spcBef>
              <a:spcAft>
                <a:spcPts val="0"/>
              </a:spcAft>
              <a:buClr>
                <a:schemeClr val="dk1"/>
              </a:buClr>
              <a:buSzPct val="25882"/>
              <a:buFont typeface="Arial"/>
              <a:buNone/>
            </a:pPr>
            <a:r>
              <a:rPr lang="en-IN" sz="5600" b="1" dirty="0"/>
              <a:t>2. Libraries and Frameworks:</a:t>
            </a:r>
            <a:endParaRPr sz="5600" b="1" dirty="0"/>
          </a:p>
          <a:p>
            <a:pPr marL="457200" lvl="0" indent="-296068" algn="l" rtl="0">
              <a:lnSpc>
                <a:spcPct val="115000"/>
              </a:lnSpc>
              <a:spcBef>
                <a:spcPts val="1200"/>
              </a:spcBef>
              <a:spcAft>
                <a:spcPts val="0"/>
              </a:spcAft>
              <a:buSzPct val="100000"/>
              <a:buChar char="●"/>
            </a:pPr>
            <a:r>
              <a:rPr lang="en-IN" sz="5600" b="1" dirty="0"/>
              <a:t>Machine Learning</a:t>
            </a:r>
            <a:r>
              <a:rPr lang="en-IN" sz="5600" dirty="0"/>
              <a:t>:</a:t>
            </a:r>
            <a:endParaRPr sz="5600" dirty="0"/>
          </a:p>
          <a:p>
            <a:pPr marL="914400" lvl="1" indent="-296068" algn="l" rtl="0">
              <a:lnSpc>
                <a:spcPct val="115000"/>
              </a:lnSpc>
              <a:spcBef>
                <a:spcPts val="0"/>
              </a:spcBef>
              <a:spcAft>
                <a:spcPts val="0"/>
              </a:spcAft>
              <a:buSzPct val="100000"/>
              <a:buChar char="○"/>
            </a:pPr>
            <a:r>
              <a:rPr lang="en-IN" sz="5600" b="1" dirty="0"/>
              <a:t>Scikit-learn</a:t>
            </a:r>
            <a:r>
              <a:rPr lang="en-IN" sz="5600" dirty="0"/>
              <a:t>: For traditional machine learning algorithms.</a:t>
            </a:r>
            <a:endParaRPr sz="5600" dirty="0"/>
          </a:p>
          <a:p>
            <a:pPr marL="914400" lvl="1" indent="-296068" algn="l" rtl="0">
              <a:lnSpc>
                <a:spcPct val="115000"/>
              </a:lnSpc>
              <a:spcBef>
                <a:spcPts val="0"/>
              </a:spcBef>
              <a:spcAft>
                <a:spcPts val="0"/>
              </a:spcAft>
              <a:buSzPct val="100000"/>
              <a:buChar char="○"/>
            </a:pPr>
            <a:r>
              <a:rPr lang="en-IN" sz="5600" b="1" dirty="0"/>
              <a:t>TensorFlow / </a:t>
            </a:r>
            <a:r>
              <a:rPr lang="en-IN" sz="5600" b="1" dirty="0" err="1"/>
              <a:t>Keras</a:t>
            </a:r>
            <a:r>
              <a:rPr lang="en-IN" sz="5600" dirty="0"/>
              <a:t>: For deep learning model development.</a:t>
            </a:r>
            <a:endParaRPr sz="5600" dirty="0"/>
          </a:p>
          <a:p>
            <a:pPr marL="457200" lvl="0" indent="-296068" algn="l" rtl="0">
              <a:lnSpc>
                <a:spcPct val="115000"/>
              </a:lnSpc>
              <a:spcBef>
                <a:spcPts val="0"/>
              </a:spcBef>
              <a:spcAft>
                <a:spcPts val="0"/>
              </a:spcAft>
              <a:buSzPct val="100000"/>
              <a:buChar char="●"/>
            </a:pPr>
            <a:r>
              <a:rPr lang="en-IN" sz="5600" b="1" dirty="0"/>
              <a:t>Data Manipulation</a:t>
            </a:r>
            <a:r>
              <a:rPr lang="en-IN" sz="5600" dirty="0"/>
              <a:t>:</a:t>
            </a:r>
            <a:endParaRPr sz="5600" dirty="0"/>
          </a:p>
          <a:p>
            <a:pPr marL="914400" lvl="1" indent="-296068" algn="l" rtl="0">
              <a:lnSpc>
                <a:spcPct val="115000"/>
              </a:lnSpc>
              <a:spcBef>
                <a:spcPts val="0"/>
              </a:spcBef>
              <a:spcAft>
                <a:spcPts val="0"/>
              </a:spcAft>
              <a:buSzPct val="100000"/>
              <a:buChar char="○"/>
            </a:pPr>
            <a:r>
              <a:rPr lang="en-IN" sz="5600" b="1" dirty="0"/>
              <a:t>Pandas</a:t>
            </a:r>
            <a:r>
              <a:rPr lang="en-IN" sz="5600" dirty="0"/>
              <a:t>: For data cleaning and analysis.</a:t>
            </a:r>
            <a:endParaRPr sz="5600" dirty="0"/>
          </a:p>
          <a:p>
            <a:pPr marL="914400" lvl="1" indent="-296068" algn="l" rtl="0">
              <a:lnSpc>
                <a:spcPct val="115000"/>
              </a:lnSpc>
              <a:spcBef>
                <a:spcPts val="0"/>
              </a:spcBef>
              <a:spcAft>
                <a:spcPts val="0"/>
              </a:spcAft>
              <a:buSzPct val="100000"/>
              <a:buChar char="○"/>
            </a:pPr>
            <a:r>
              <a:rPr lang="en-IN" sz="5600" b="1" dirty="0"/>
              <a:t>NumPy</a:t>
            </a:r>
            <a:r>
              <a:rPr lang="en-IN" sz="5600" dirty="0"/>
              <a:t>: For numerical computations.</a:t>
            </a:r>
            <a:endParaRPr sz="5600" dirty="0"/>
          </a:p>
          <a:p>
            <a:pPr marL="457200" lvl="0" indent="-296068" algn="l" rtl="0">
              <a:lnSpc>
                <a:spcPct val="115000"/>
              </a:lnSpc>
              <a:spcBef>
                <a:spcPts val="0"/>
              </a:spcBef>
              <a:spcAft>
                <a:spcPts val="0"/>
              </a:spcAft>
              <a:buSzPct val="100000"/>
              <a:buChar char="●"/>
            </a:pPr>
            <a:r>
              <a:rPr lang="en-IN" sz="5600" b="1" dirty="0"/>
              <a:t>Data Visualization</a:t>
            </a:r>
            <a:r>
              <a:rPr lang="en-IN" sz="5600" dirty="0"/>
              <a:t>:</a:t>
            </a:r>
            <a:endParaRPr sz="5600" dirty="0"/>
          </a:p>
          <a:p>
            <a:pPr marL="914400" lvl="1" indent="-296068" algn="l" rtl="0">
              <a:lnSpc>
                <a:spcPct val="115000"/>
              </a:lnSpc>
              <a:spcBef>
                <a:spcPts val="0"/>
              </a:spcBef>
              <a:spcAft>
                <a:spcPts val="0"/>
              </a:spcAft>
              <a:buSzPct val="100000"/>
              <a:buChar char="○"/>
            </a:pPr>
            <a:r>
              <a:rPr lang="en-IN" sz="5600" b="1" dirty="0"/>
              <a:t>Matplotlib</a:t>
            </a:r>
            <a:r>
              <a:rPr lang="en-IN" sz="5600" dirty="0"/>
              <a:t>: For basic plotting.</a:t>
            </a:r>
            <a:endParaRPr sz="5600" dirty="0"/>
          </a:p>
          <a:p>
            <a:pPr marL="0" lvl="0" indent="0" algn="l" rtl="0">
              <a:lnSpc>
                <a:spcPct val="115000"/>
              </a:lnSpc>
              <a:spcBef>
                <a:spcPts val="1200"/>
              </a:spcBef>
              <a:spcAft>
                <a:spcPts val="0"/>
              </a:spcAft>
              <a:buClr>
                <a:schemeClr val="dk1"/>
              </a:buClr>
              <a:buSzPct val="25882"/>
              <a:buFont typeface="Arial"/>
              <a:buNone/>
            </a:pPr>
            <a:r>
              <a:rPr lang="en-IN" sz="5600" b="1" dirty="0"/>
              <a:t>3. Integrated Development Environment (IDE):</a:t>
            </a:r>
            <a:endParaRPr sz="5600" b="1" dirty="0"/>
          </a:p>
          <a:p>
            <a:pPr marL="457200" lvl="0" indent="-296068" algn="l" rtl="0">
              <a:lnSpc>
                <a:spcPct val="115000"/>
              </a:lnSpc>
              <a:spcBef>
                <a:spcPts val="1200"/>
              </a:spcBef>
              <a:spcAft>
                <a:spcPts val="0"/>
              </a:spcAft>
              <a:buSzPct val="100000"/>
              <a:buChar char="●"/>
            </a:pPr>
            <a:r>
              <a:rPr lang="en-IN" sz="5600" b="1" dirty="0" err="1"/>
              <a:t>Jupyter</a:t>
            </a:r>
            <a:r>
              <a:rPr lang="en-IN" sz="5600" b="1" dirty="0"/>
              <a:t> Notebook</a:t>
            </a:r>
            <a:r>
              <a:rPr lang="en-IN" sz="5600" dirty="0"/>
              <a:t>: For interactive coding and data exploration.</a:t>
            </a:r>
            <a:endParaRPr sz="5600" dirty="0"/>
          </a:p>
          <a:p>
            <a:pPr marL="0" lvl="0" indent="0" algn="l" rtl="0">
              <a:lnSpc>
                <a:spcPct val="115000"/>
              </a:lnSpc>
              <a:spcBef>
                <a:spcPts val="1200"/>
              </a:spcBef>
              <a:spcAft>
                <a:spcPts val="0"/>
              </a:spcAft>
              <a:buClr>
                <a:schemeClr val="dk1"/>
              </a:buClr>
              <a:buSzPct val="25882"/>
              <a:buFont typeface="Arial"/>
              <a:buNone/>
            </a:pPr>
            <a:r>
              <a:rPr lang="en-IN" sz="5600" b="1" dirty="0"/>
              <a:t>4. Version Control:</a:t>
            </a:r>
            <a:endParaRPr sz="5600" b="1" dirty="0"/>
          </a:p>
          <a:p>
            <a:pPr marL="457200" lvl="0" indent="-296068" algn="l" rtl="0">
              <a:lnSpc>
                <a:spcPct val="115000"/>
              </a:lnSpc>
              <a:spcBef>
                <a:spcPts val="1200"/>
              </a:spcBef>
              <a:spcAft>
                <a:spcPts val="0"/>
              </a:spcAft>
              <a:buSzPct val="100000"/>
              <a:buChar char="●"/>
            </a:pPr>
            <a:r>
              <a:rPr lang="en-IN" sz="5600" b="1" dirty="0"/>
              <a:t>Git</a:t>
            </a:r>
            <a:r>
              <a:rPr lang="en-IN" sz="5600" dirty="0"/>
              <a:t>: For code management and collaboration, using platforms like GitHub or GitLab.</a:t>
            </a:r>
            <a:endParaRPr sz="5600" dirty="0"/>
          </a:p>
          <a:p>
            <a:pPr marL="228600" lvl="0" indent="-114300" algn="l" rtl="0">
              <a:lnSpc>
                <a:spcPct val="90000"/>
              </a:lnSpc>
              <a:spcBef>
                <a:spcPts val="1200"/>
              </a:spcBef>
              <a:spcAft>
                <a:spcPts val="0"/>
              </a:spcAft>
              <a:buClr>
                <a:schemeClr val="dk1"/>
              </a:buClr>
              <a:buSzPct val="100000"/>
              <a:buFont typeface="Noto Sans Symbols"/>
              <a:buNone/>
            </a:pPr>
            <a:endParaRPr sz="1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1"/>
          <p:cNvSpPr txBox="1">
            <a:spLocks noGrp="1"/>
          </p:cNvSpPr>
          <p:nvPr>
            <p:ph type="title"/>
          </p:nvPr>
        </p:nvSpPr>
        <p:spPr>
          <a:xfrm>
            <a:off x="0" y="-3175"/>
            <a:ext cx="12192000" cy="1234567"/>
          </a:xfrm>
          <a:prstGeom prst="rect">
            <a:avLst/>
          </a:prstGeom>
          <a:solidFill>
            <a:srgbClr val="F6C5AB"/>
          </a:solid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Times New Roman"/>
              <a:buNone/>
            </a:pPr>
            <a:r>
              <a:rPr lang="en-IN" sz="4400" b="1">
                <a:latin typeface="Times New Roman"/>
                <a:ea typeface="Times New Roman"/>
                <a:cs typeface="Times New Roman"/>
                <a:sym typeface="Times New Roman"/>
              </a:rPr>
              <a:t>Modules</a:t>
            </a:r>
            <a:endParaRPr b="1">
              <a:latin typeface="Times New Roman"/>
              <a:ea typeface="Times New Roman"/>
              <a:cs typeface="Times New Roman"/>
              <a:sym typeface="Times New Roman"/>
            </a:endParaRPr>
          </a:p>
        </p:txBody>
      </p:sp>
      <p:sp>
        <p:nvSpPr>
          <p:cNvPr id="148" name="Google Shape;148;p2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25000" lnSpcReduction="20000"/>
          </a:bodyPr>
          <a:lstStyle/>
          <a:p>
            <a:pPr marL="0" lvl="0" indent="0" algn="l" rtl="0">
              <a:lnSpc>
                <a:spcPct val="115000"/>
              </a:lnSpc>
              <a:spcBef>
                <a:spcPts val="1200"/>
              </a:spcBef>
              <a:spcAft>
                <a:spcPts val="0"/>
              </a:spcAft>
              <a:buNone/>
            </a:pPr>
            <a:r>
              <a:rPr lang="en-IN" sz="5500" b="1" dirty="0"/>
              <a:t>1. Front-End Modules:</a:t>
            </a:r>
            <a:endParaRPr sz="5500" b="1" dirty="0"/>
          </a:p>
          <a:p>
            <a:pPr marL="457200" lvl="0" indent="-315912" algn="l" rtl="0">
              <a:lnSpc>
                <a:spcPct val="115000"/>
              </a:lnSpc>
              <a:spcBef>
                <a:spcPts val="1200"/>
              </a:spcBef>
              <a:spcAft>
                <a:spcPts val="0"/>
              </a:spcAft>
              <a:buSzPct val="100000"/>
              <a:buChar char="●"/>
            </a:pPr>
            <a:r>
              <a:rPr lang="en-IN" sz="5500" b="1" dirty="0"/>
              <a:t>User Interface (UI):</a:t>
            </a:r>
            <a:endParaRPr sz="5500" b="1" dirty="0"/>
          </a:p>
          <a:p>
            <a:pPr marL="914400" lvl="1" indent="-315912" algn="l" rtl="0">
              <a:lnSpc>
                <a:spcPct val="115000"/>
              </a:lnSpc>
              <a:spcBef>
                <a:spcPts val="0"/>
              </a:spcBef>
              <a:spcAft>
                <a:spcPts val="0"/>
              </a:spcAft>
              <a:buSzPct val="100000"/>
              <a:buChar char="○"/>
            </a:pPr>
            <a:r>
              <a:rPr lang="en-IN" sz="5500" b="1" dirty="0"/>
              <a:t>Purpose</a:t>
            </a:r>
            <a:r>
              <a:rPr lang="en-IN" sz="5500" dirty="0"/>
              <a:t>: Provide a user-friendly interface for healthcare professionals to interact with the model.</a:t>
            </a:r>
            <a:endParaRPr sz="5500" dirty="0"/>
          </a:p>
          <a:p>
            <a:pPr marL="914400" lvl="1" indent="-315912" algn="l" rtl="0">
              <a:lnSpc>
                <a:spcPct val="115000"/>
              </a:lnSpc>
              <a:spcBef>
                <a:spcPts val="0"/>
              </a:spcBef>
              <a:spcAft>
                <a:spcPts val="0"/>
              </a:spcAft>
              <a:buSzPct val="100000"/>
              <a:buChar char="○"/>
            </a:pPr>
            <a:r>
              <a:rPr lang="en-IN" sz="5500" b="1" dirty="0"/>
              <a:t>Technologies</a:t>
            </a:r>
            <a:r>
              <a:rPr lang="en-IN" sz="5500" dirty="0"/>
              <a:t>: </a:t>
            </a:r>
            <a:r>
              <a:rPr lang="en-IN" sz="5500" dirty="0" err="1"/>
              <a:t>Tkinter</a:t>
            </a:r>
            <a:r>
              <a:rPr lang="en-IN" sz="5500" dirty="0"/>
              <a:t> Library used to design front-end.</a:t>
            </a:r>
            <a:endParaRPr sz="5500" dirty="0"/>
          </a:p>
          <a:p>
            <a:pPr marL="914400" lvl="1" indent="-315912" algn="l" rtl="0">
              <a:lnSpc>
                <a:spcPct val="115000"/>
              </a:lnSpc>
              <a:spcBef>
                <a:spcPts val="0"/>
              </a:spcBef>
              <a:spcAft>
                <a:spcPts val="0"/>
              </a:spcAft>
              <a:buSzPct val="100000"/>
              <a:buChar char="○"/>
            </a:pPr>
            <a:r>
              <a:rPr lang="en-IN" sz="5500" b="1" dirty="0"/>
              <a:t>Features</a:t>
            </a:r>
            <a:r>
              <a:rPr lang="en-IN" sz="5500" dirty="0"/>
              <a:t>:</a:t>
            </a:r>
            <a:endParaRPr sz="5500" dirty="0"/>
          </a:p>
          <a:p>
            <a:pPr marL="1371600" lvl="2" indent="-315912" algn="l" rtl="0">
              <a:lnSpc>
                <a:spcPct val="115000"/>
              </a:lnSpc>
              <a:spcBef>
                <a:spcPts val="0"/>
              </a:spcBef>
              <a:spcAft>
                <a:spcPts val="0"/>
              </a:spcAft>
              <a:buSzPct val="100000"/>
              <a:buChar char="■"/>
            </a:pPr>
            <a:r>
              <a:rPr lang="en-IN" sz="5500" dirty="0"/>
              <a:t>Input forms for patient data entry.</a:t>
            </a:r>
            <a:endParaRPr sz="5500" dirty="0"/>
          </a:p>
          <a:p>
            <a:pPr marL="1371600" lvl="2" indent="-315912" algn="l" rtl="0">
              <a:lnSpc>
                <a:spcPct val="115000"/>
              </a:lnSpc>
              <a:spcBef>
                <a:spcPts val="0"/>
              </a:spcBef>
              <a:spcAft>
                <a:spcPts val="0"/>
              </a:spcAft>
              <a:buSzPct val="100000"/>
              <a:buChar char="■"/>
            </a:pPr>
            <a:r>
              <a:rPr lang="en-IN" sz="5500" dirty="0"/>
              <a:t>Visualization of prediction results and risk assessments.</a:t>
            </a:r>
          </a:p>
          <a:p>
            <a:pPr marL="141288" lvl="0" indent="0" algn="l" rtl="0">
              <a:lnSpc>
                <a:spcPct val="115000"/>
              </a:lnSpc>
              <a:spcBef>
                <a:spcPts val="0"/>
              </a:spcBef>
              <a:spcAft>
                <a:spcPts val="0"/>
              </a:spcAft>
              <a:buSzPct val="100000"/>
              <a:buNone/>
            </a:pPr>
            <a:r>
              <a:rPr lang="en-IN" sz="5500" b="1" dirty="0"/>
              <a:t>2. Testing and Training Datasets</a:t>
            </a:r>
          </a:p>
          <a:p>
            <a:pPr marL="141288" indent="0">
              <a:lnSpc>
                <a:spcPct val="115000"/>
              </a:lnSpc>
              <a:spcBef>
                <a:spcPts val="0"/>
              </a:spcBef>
              <a:buSzPct val="100000"/>
              <a:buNone/>
            </a:pPr>
            <a:r>
              <a:rPr lang="en-IN" sz="5500" b="1" dirty="0"/>
              <a:t>	</a:t>
            </a:r>
            <a:r>
              <a:rPr lang="en-IN" sz="5500" dirty="0"/>
              <a:t>To Research about the datasets and test and train it using python libraries.</a:t>
            </a:r>
          </a:p>
          <a:p>
            <a:pPr marL="0" lvl="0" indent="0" algn="l" rtl="0">
              <a:lnSpc>
                <a:spcPct val="115000"/>
              </a:lnSpc>
              <a:spcBef>
                <a:spcPts val="1200"/>
              </a:spcBef>
              <a:spcAft>
                <a:spcPts val="0"/>
              </a:spcAft>
              <a:buNone/>
            </a:pPr>
            <a:r>
              <a:rPr lang="en-IN" sz="5500" b="1" dirty="0"/>
              <a:t>2. Back-End Modules:</a:t>
            </a:r>
            <a:endParaRPr sz="5500" b="1" dirty="0"/>
          </a:p>
          <a:p>
            <a:pPr marL="457200" lvl="0" indent="-315912" algn="l" rtl="0">
              <a:lnSpc>
                <a:spcPct val="115000"/>
              </a:lnSpc>
              <a:spcBef>
                <a:spcPts val="1200"/>
              </a:spcBef>
              <a:spcAft>
                <a:spcPts val="0"/>
              </a:spcAft>
              <a:buSzPct val="100000"/>
              <a:buChar char="●"/>
            </a:pPr>
            <a:r>
              <a:rPr lang="en-IN" sz="5500" b="1" dirty="0"/>
              <a:t>API Development:</a:t>
            </a:r>
            <a:endParaRPr sz="5500" b="1" dirty="0"/>
          </a:p>
          <a:p>
            <a:pPr marL="914400" lvl="1" indent="-315912" algn="l" rtl="0">
              <a:lnSpc>
                <a:spcPct val="115000"/>
              </a:lnSpc>
              <a:spcBef>
                <a:spcPts val="0"/>
              </a:spcBef>
              <a:spcAft>
                <a:spcPts val="0"/>
              </a:spcAft>
              <a:buSzPct val="100000"/>
              <a:buChar char="○"/>
            </a:pPr>
            <a:r>
              <a:rPr lang="en-IN" sz="5500" b="1" dirty="0"/>
              <a:t>Purpose</a:t>
            </a:r>
            <a:r>
              <a:rPr lang="en-IN" sz="5500" dirty="0"/>
              <a:t>: Facilitate communication between the front-end and the model.</a:t>
            </a:r>
            <a:endParaRPr sz="5500" dirty="0"/>
          </a:p>
          <a:p>
            <a:pPr marL="914400" lvl="1" indent="-315912" algn="l" rtl="0">
              <a:lnSpc>
                <a:spcPct val="115000"/>
              </a:lnSpc>
              <a:spcBef>
                <a:spcPts val="0"/>
              </a:spcBef>
              <a:spcAft>
                <a:spcPts val="0"/>
              </a:spcAft>
              <a:buSzPct val="100000"/>
              <a:buChar char="○"/>
            </a:pPr>
            <a:r>
              <a:rPr lang="en-IN" sz="5500" b="1" dirty="0"/>
              <a:t>Technologies</a:t>
            </a:r>
            <a:r>
              <a:rPr lang="en-IN" sz="5500" dirty="0"/>
              <a:t>: </a:t>
            </a:r>
            <a:r>
              <a:rPr lang="en-IN" sz="5500" dirty="0" err="1"/>
              <a:t>Descision</a:t>
            </a:r>
            <a:r>
              <a:rPr lang="en-IN" sz="5500" dirty="0"/>
              <a:t> Making Algorithm and Random Forest Algorithm.</a:t>
            </a:r>
            <a:endParaRPr sz="5500" dirty="0"/>
          </a:p>
          <a:p>
            <a:pPr marL="914400" lvl="1" indent="-315912" algn="l" rtl="0">
              <a:lnSpc>
                <a:spcPct val="115000"/>
              </a:lnSpc>
              <a:spcBef>
                <a:spcPts val="0"/>
              </a:spcBef>
              <a:spcAft>
                <a:spcPts val="0"/>
              </a:spcAft>
              <a:buSzPct val="100000"/>
              <a:buChar char="○"/>
            </a:pPr>
            <a:r>
              <a:rPr lang="en-IN" sz="5500" b="1" dirty="0"/>
              <a:t>Features</a:t>
            </a:r>
            <a:r>
              <a:rPr lang="en-IN" sz="5500" dirty="0"/>
              <a:t>:</a:t>
            </a:r>
            <a:endParaRPr sz="5500" dirty="0"/>
          </a:p>
          <a:p>
            <a:pPr marL="1371600" lvl="2" indent="-315912" algn="l" rtl="0">
              <a:lnSpc>
                <a:spcPct val="115000"/>
              </a:lnSpc>
              <a:spcBef>
                <a:spcPts val="0"/>
              </a:spcBef>
              <a:spcAft>
                <a:spcPts val="0"/>
              </a:spcAft>
              <a:buSzPct val="100000"/>
              <a:buChar char="■"/>
            </a:pPr>
            <a:r>
              <a:rPr lang="en-IN" sz="5500" dirty="0"/>
              <a:t>Endpoints for data submission and prediction requests.</a:t>
            </a:r>
            <a:endParaRPr sz="5500" dirty="0"/>
          </a:p>
          <a:p>
            <a:pPr marL="1371600" lvl="0" indent="0" algn="l" rtl="0">
              <a:lnSpc>
                <a:spcPct val="115000"/>
              </a:lnSpc>
              <a:spcBef>
                <a:spcPts val="1200"/>
              </a:spcBef>
              <a:spcAft>
                <a:spcPts val="0"/>
              </a:spcAft>
              <a:buNone/>
            </a:pPr>
            <a:endParaRPr sz="1100" b="1" dirty="0"/>
          </a:p>
          <a:p>
            <a:pPr marL="228600" lvl="0" indent="-114300" algn="l" rtl="0">
              <a:lnSpc>
                <a:spcPct val="90000"/>
              </a:lnSpc>
              <a:spcBef>
                <a:spcPts val="1200"/>
              </a:spcBef>
              <a:spcAft>
                <a:spcPts val="0"/>
              </a:spcAft>
              <a:buClr>
                <a:schemeClr val="dk1"/>
              </a:buClr>
              <a:buSzPct val="100000"/>
              <a:buFont typeface="Noto Sans Symbols"/>
              <a:buNone/>
            </a:pPr>
            <a:endParaRPr sz="1800" dirty="0"/>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TotalTime>
  <Words>1222</Words>
  <Application>Microsoft Office PowerPoint</Application>
  <PresentationFormat>Widescreen</PresentationFormat>
  <Paragraphs>133</Paragraphs>
  <Slides>10</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Play</vt:lpstr>
      <vt:lpstr>Noto Sans Symbols</vt:lpstr>
      <vt:lpstr>Times New Roman</vt:lpstr>
      <vt:lpstr>Office Theme</vt:lpstr>
      <vt:lpstr>Mini Project-I (K24MCA18P) Odd Semester Session 2024-25</vt:lpstr>
      <vt:lpstr>Content</vt:lpstr>
      <vt:lpstr>Introduction</vt:lpstr>
      <vt:lpstr>Literature Review</vt:lpstr>
      <vt:lpstr>Literature Review (Contd.)</vt:lpstr>
      <vt:lpstr>Objective of the Project</vt:lpstr>
      <vt:lpstr>Technology (Hardware Requirements)</vt:lpstr>
      <vt:lpstr>Technology (Software Requirements)</vt:lpstr>
      <vt:lpstr>Modules</vt:lpstr>
      <vt:lpstr>Workflow/Gantt Chart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vaishnavi yadav</cp:lastModifiedBy>
  <cp:revision>3</cp:revision>
  <dcterms:modified xsi:type="dcterms:W3CDTF">2024-10-14T04:35:29Z</dcterms:modified>
</cp:coreProperties>
</file>