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jpeg" ContentType="image/jpe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A6634E1-D139-4054-BBD2-53955FA0333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Font Styles: Times New Roman + Font Size: 25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B914CBE-8167-48BA-9DF5-88964E41C9D9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Font Styles: Times New Roman + Font Size: 25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C3A3EA9-747B-465B-A218-9D917AE96971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Font Styles: Times New Roman + Font Size: 25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09934F9-8B04-453D-9B7E-C90025D031DF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Font Styles: Times New Roman + Font Size: 25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ED4FE59-D4D1-404C-A634-A749C6CA203D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Font Styles: Times New Roman + Font Size: 25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22CB2AF-7DED-49AA-B6AC-DC63646641CF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Font Styles: Times New Roman + Font Size: 25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F54008B-0EBD-46F2-8154-DB63F5B74019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Font Styles: Times New Roman + Font Size: 25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2B879FA-0C2F-4631-8E45-E68DDD02D55C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Font Styles: Times New Roman + Font Size: 25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2488CBD-7793-4406-BA20-6ED67A6B6942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Font Styles: Times New Roman + Font Size: 25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C268A03-FD96-4D0A-AA51-88B47D8790C2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Font Styles: Times New Roman + Font Size: 25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9AB4B5E-3393-40B6-AE1A-4DEFC897E00D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Font Styles: Times New Roman + Font Size: 25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3E93E43-0377-4AB3-B0E8-9D055E28242D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Font Styles: Times New Roman + Font Size: 25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F52C905-50ED-4514-9E5C-13A033758EF4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A31558-4F31-48FB-BB53-9F33CE3D88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189B3F28-D938-4FAB-AB59-F5FACBFFA1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FA8C11FB-E533-40D4-AF74-433097E488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6D9632-82F8-414D-BA3B-AB0B4D1E80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2FD0302-8935-437F-B40E-261E3A3DED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3B2FF26-99C1-4470-8A5B-EF9FDEDDF5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3C3884D-B016-4EAD-9F52-236B514F50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7A83305-1154-4E79-A8D0-62945A23FA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47A17D0-C16F-4653-94DD-7A272C8420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C37A35F-B049-40EC-9C81-D6FE46B52D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1D20A3B-AD5D-448E-9E26-907DE3D7BE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6CC2A41-6EC7-4C12-AB7B-575959E4C50B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5A73730-34FB-4BE6-9F1F-6134C50A8EE5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662716A-F7A1-4BD8-BF4D-F613F4A421EA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1FEBB9C-4717-45BE-97F1-CD0463079E70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273559D-A761-4DC4-AFEA-88CE5694A7E1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86459D7-DB49-4DE4-92B2-98E14074E7C2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10C47B2-D516-430D-8348-08A9F0E9906B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8EC7909-FDBF-4842-A657-4CD89FD70755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AC44416-0F86-4954-AAA6-59F124624353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6FADD25-4F77-4A4F-9EED-89E1213C21C9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8D5F2DE-1D2F-4B95-A72A-4475D56E6A5F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2072520"/>
            <a:ext cx="9143280" cy="179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dk1"/>
                </a:solidFill>
                <a:latin typeface="Times New Roman"/>
              </a:rPr>
              <a:t>Mini Project-I (K24MCA18P)</a:t>
            </a:r>
            <a:br>
              <a:rPr sz="2400"/>
            </a:br>
            <a:r>
              <a:rPr b="1" lang="en-IN" sz="3500" spc="-1" strike="noStrike">
                <a:solidFill>
                  <a:schemeClr val="dk1"/>
                </a:solidFill>
                <a:latin typeface="Times New Roman"/>
              </a:rPr>
              <a:t>Odd Semester</a:t>
            </a:r>
            <a:br>
              <a:rPr sz="3500"/>
            </a:br>
            <a:r>
              <a:rPr b="1" lang="en-IN" sz="3500" spc="-1" strike="noStrike">
                <a:solidFill>
                  <a:schemeClr val="dk1"/>
                </a:solidFill>
                <a:latin typeface="Times New Roman"/>
              </a:rPr>
              <a:t>Session 2024-25</a:t>
            </a:r>
            <a:endParaRPr b="0" lang="en-US" sz="35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523880" y="4077360"/>
            <a:ext cx="9143280" cy="208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35752"/>
          </a:bodyPr>
          <a:p>
            <a:pPr marL="228600"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8000" spc="-1" strike="noStrike">
                <a:solidFill>
                  <a:schemeClr val="dk1"/>
                </a:solidFill>
                <a:latin typeface="Times New Roman"/>
              </a:rPr>
              <a:t>Mental Health Guide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  <a:p>
            <a:pPr marL="228600"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8000" spc="-1" strike="noStrike">
                <a:solidFill>
                  <a:schemeClr val="dk1"/>
                </a:solidFill>
                <a:latin typeface="Times New Roman"/>
              </a:rPr>
              <a:t>Bhaskar Divedi(2426mca2327)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  <a:p>
            <a:pPr marL="228600"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8000" spc="-1" strike="noStrike">
                <a:solidFill>
                  <a:schemeClr val="dk1"/>
                </a:solidFill>
                <a:latin typeface="Times New Roman"/>
              </a:rPr>
              <a:t>Anubhav Vaish(2426mca1827)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  <a:p>
            <a:pPr marL="228600"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8000" spc="-1" strike="noStrike">
                <a:solidFill>
                  <a:schemeClr val="dk1"/>
                </a:solidFill>
                <a:latin typeface="Times New Roman"/>
              </a:rPr>
              <a:t>Ashutosh Singh(2426mca1049)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  <a:p>
            <a:pPr marL="228600"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  <a:p>
            <a:pPr marL="228600"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Subtitle 2"/>
          <p:cNvSpPr/>
          <p:nvPr/>
        </p:nvSpPr>
        <p:spPr>
          <a:xfrm>
            <a:off x="1523880" y="4782600"/>
            <a:ext cx="9143280" cy="7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8" name="Subtitle 2"/>
          <p:cNvSpPr/>
          <p:nvPr/>
        </p:nvSpPr>
        <p:spPr>
          <a:xfrm>
            <a:off x="9156600" y="5634000"/>
            <a:ext cx="3034440" cy="122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7222"/>
          </a:bodyPr>
          <a:p>
            <a:pPr algn="just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IN" sz="2400" spc="-1" strike="noStrike" u="sng">
                <a:solidFill>
                  <a:schemeClr val="dk1"/>
                </a:solidFill>
                <a:uFillTx/>
                <a:latin typeface="Times New Roman"/>
              </a:rPr>
              <a:t>Project Supervisor: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</a:rPr>
              <a:t>Ms. Divya Singhal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</a:rPr>
              <a:t>Ashutosh singh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" name="Picture 7" descr=""/>
          <p:cNvPicPr/>
          <p:nvPr/>
        </p:nvPicPr>
        <p:blipFill>
          <a:blip r:embed="rId1"/>
          <a:stretch/>
        </p:blipFill>
        <p:spPr>
          <a:xfrm>
            <a:off x="0" y="2520"/>
            <a:ext cx="12191400" cy="138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0" y="-3240"/>
            <a:ext cx="12191400" cy="1258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4400" spc="-1" strike="noStrike">
                <a:solidFill>
                  <a:schemeClr val="dk1"/>
                </a:solidFill>
                <a:latin typeface="Times New Roman"/>
                <a:ea typeface="Aptos"/>
              </a:rPr>
              <a:t>Modules (Contd.)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75360" y="17139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666"/>
          </a:bodyPr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900" spc="-1" strike="noStrike">
                <a:solidFill>
                  <a:schemeClr val="dk1"/>
                </a:solidFill>
                <a:latin typeface="Times New Roman"/>
              </a:rPr>
              <a:t>Tools: Offers interactive resources to support mental health, including activities and exercises for stress relief, helping users develop coping strategies.</a:t>
            </a:r>
            <a:endParaRPr b="0" lang="en-US" sz="1900" spc="-1" strike="noStrike">
              <a:solidFill>
                <a:schemeClr val="dk1"/>
              </a:solidFill>
              <a:latin typeface="Aptos"/>
            </a:endParaRPr>
          </a:p>
          <a:p>
            <a:pPr marL="228600"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900" spc="-1" strike="noStrike">
                <a:solidFill>
                  <a:schemeClr val="dk1"/>
                </a:solidFill>
                <a:latin typeface="Times New Roman"/>
              </a:rPr>
              <a:t>Community Support: Provides a space for users to connect with others, share experiences, and receive advice. Users can also access mental health professionals for guidance.</a:t>
            </a:r>
            <a:endParaRPr b="0" lang="en-US" sz="1900" spc="-1" strike="noStrike">
              <a:solidFill>
                <a:schemeClr val="dk1"/>
              </a:solidFill>
              <a:latin typeface="Aptos"/>
            </a:endParaRPr>
          </a:p>
          <a:p>
            <a:pPr marL="228600"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900" spc="-1" strike="noStrike">
                <a:solidFill>
                  <a:schemeClr val="dk1"/>
                </a:solidFill>
                <a:latin typeface="Times New Roman"/>
              </a:rPr>
              <a:t>Tailored Content: Delivers personalized articles and resources based on user preferences to enhance their mental health journey.</a:t>
            </a:r>
            <a:endParaRPr b="0" lang="en-US" sz="19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0" y="-3240"/>
            <a:ext cx="12191400" cy="1258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4400" spc="-1" strike="noStrike">
                <a:solidFill>
                  <a:schemeClr val="dk1"/>
                </a:solidFill>
                <a:latin typeface="Times New Roman"/>
                <a:ea typeface="Aptos"/>
              </a:rPr>
              <a:t>Workflow/Gantt Chart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685800" indent="-457200" defTabSz="91440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900" spc="-1" strike="noStrike">
                <a:solidFill>
                  <a:schemeClr val="dk1"/>
                </a:solidFill>
                <a:latin typeface="Times New Roman"/>
              </a:rPr>
              <a:t>User Registration: Users sign up to create an account.</a:t>
            </a:r>
            <a:endParaRPr b="0" lang="en-US" sz="1900" spc="-1" strike="noStrike">
              <a:solidFill>
                <a:schemeClr val="dk1"/>
              </a:solidFill>
              <a:latin typeface="Aptos"/>
            </a:endParaRPr>
          </a:p>
          <a:p>
            <a:pPr marL="685800" indent="-457200" defTabSz="91440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900" spc="-1" strike="noStrike">
                <a:solidFill>
                  <a:schemeClr val="dk1"/>
                </a:solidFill>
                <a:latin typeface="Times New Roman"/>
              </a:rPr>
              <a:t>Personalized Profile: Users fill out a questionnaire to tailor content to their preferences.</a:t>
            </a:r>
            <a:endParaRPr b="0" lang="en-US" sz="1900" spc="-1" strike="noStrike">
              <a:solidFill>
                <a:schemeClr val="dk1"/>
              </a:solidFill>
              <a:latin typeface="Aptos"/>
            </a:endParaRPr>
          </a:p>
          <a:p>
            <a:pPr marL="685800" indent="-457200" defTabSz="91440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900" spc="-1" strike="noStrike">
                <a:solidFill>
                  <a:schemeClr val="dk1"/>
                </a:solidFill>
                <a:latin typeface="Times New Roman"/>
              </a:rPr>
              <a:t>Access Tools: Users can explore various mental health tools and resources.</a:t>
            </a:r>
            <a:endParaRPr b="0" lang="en-US" sz="1900" spc="-1" strike="noStrike">
              <a:solidFill>
                <a:schemeClr val="dk1"/>
              </a:solidFill>
              <a:latin typeface="Aptos"/>
            </a:endParaRPr>
          </a:p>
          <a:p>
            <a:pPr marL="685800" indent="-457200" defTabSz="91440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900" spc="-1" strike="noStrike">
                <a:solidFill>
                  <a:schemeClr val="dk1"/>
                </a:solidFill>
                <a:latin typeface="Times New Roman"/>
              </a:rPr>
              <a:t>Community Support: Users join forums and connect with others for support.</a:t>
            </a:r>
            <a:endParaRPr b="0" lang="en-US" sz="1900" spc="-1" strike="noStrike">
              <a:solidFill>
                <a:schemeClr val="dk1"/>
              </a:solidFill>
              <a:latin typeface="Aptos"/>
            </a:endParaRPr>
          </a:p>
          <a:p>
            <a:pPr marL="685800" indent="-457200" defTabSz="91440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900" spc="-1" strike="noStrike">
                <a:solidFill>
                  <a:schemeClr val="dk1"/>
                </a:solidFill>
                <a:latin typeface="Times New Roman"/>
              </a:rPr>
              <a:t>Mental Health Assessment: Users take a quick test to rate their mental health on a scale of 1 to 10.</a:t>
            </a:r>
            <a:endParaRPr b="0" lang="en-US" sz="1900" spc="-1" strike="noStrike">
              <a:solidFill>
                <a:schemeClr val="dk1"/>
              </a:solidFill>
              <a:latin typeface="Aptos"/>
            </a:endParaRPr>
          </a:p>
          <a:p>
            <a:pPr marL="685800" indent="-457200" defTabSz="91440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900" spc="-1" strike="noStrike">
                <a:solidFill>
                  <a:schemeClr val="dk1"/>
                </a:solidFill>
                <a:latin typeface="Times New Roman"/>
              </a:rPr>
              <a:t>Receive Feedback: Users get suggestions and resources based on their assessment results.</a:t>
            </a:r>
            <a:endParaRPr b="0" lang="en-US" sz="19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0" y="-3240"/>
            <a:ext cx="12191400" cy="1258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4400" spc="-1" strike="noStrike">
                <a:solidFill>
                  <a:schemeClr val="dk1"/>
                </a:solidFill>
                <a:latin typeface="Times New Roman"/>
                <a:ea typeface="Aptos"/>
              </a:rPr>
              <a:t>Reports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 </a:t>
            </a:r>
            <a:r>
              <a:rPr b="1" lang="en-US" sz="2100" spc="-1" strike="noStrike">
                <a:solidFill>
                  <a:schemeClr val="dk1"/>
                </a:solidFill>
                <a:latin typeface="Times New Roman"/>
              </a:rPr>
              <a:t>Purpose: Track progress and impact of the mental health project.  </a:t>
            </a:r>
            <a:endParaRPr b="0" lang="en-US" sz="2100" spc="-1" strike="noStrike">
              <a:solidFill>
                <a:schemeClr val="dk1"/>
              </a:solidFill>
              <a:latin typeface="Aptos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900" spc="-1" strike="noStrike">
                <a:solidFill>
                  <a:schemeClr val="dk1"/>
                </a:solidFill>
                <a:latin typeface="Times New Roman"/>
              </a:rPr>
              <a:t>Types of Reports: </a:t>
            </a:r>
            <a:endParaRPr b="0" lang="en-US" sz="1900" spc="-1" strike="noStrike">
              <a:solidFill>
                <a:schemeClr val="dk1"/>
              </a:solidFill>
              <a:latin typeface="Aptos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900" spc="-1" strike="noStrike">
                <a:solidFill>
                  <a:schemeClr val="dk1"/>
                </a:solidFill>
                <a:latin typeface="Times New Roman"/>
              </a:rPr>
              <a:t>User Engagement : Measures platform interaction.</a:t>
            </a:r>
            <a:endParaRPr b="0" lang="en-US" sz="1900" spc="-1" strike="noStrike">
              <a:solidFill>
                <a:schemeClr val="dk1"/>
              </a:solidFill>
              <a:latin typeface="Aptos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900" spc="-1" strike="noStrike">
                <a:solidFill>
                  <a:schemeClr val="dk1"/>
                </a:solidFill>
                <a:latin typeface="Times New Roman"/>
              </a:rPr>
              <a:t>Feedback : Gathers user opinions for improvement.  </a:t>
            </a:r>
            <a:endParaRPr b="0" lang="en-US" sz="1900" spc="-1" strike="noStrike">
              <a:solidFill>
                <a:schemeClr val="dk1"/>
              </a:solidFill>
              <a:latin typeface="Aptos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900" spc="-1" strike="noStrike">
                <a:solidFill>
                  <a:schemeClr val="dk1"/>
                </a:solidFill>
                <a:latin typeface="Times New Roman"/>
              </a:rPr>
              <a:t>Health Assessment : Analyzes mental health tool results.</a:t>
            </a:r>
            <a:endParaRPr b="0" lang="en-US" sz="1900" spc="-1" strike="noStrike">
              <a:solidFill>
                <a:schemeClr val="dk1"/>
              </a:solidFill>
              <a:latin typeface="Aptos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900" spc="-1" strike="noStrike">
                <a:solidFill>
                  <a:schemeClr val="dk1"/>
                </a:solidFill>
                <a:latin typeface="Times New Roman"/>
              </a:rPr>
              <a:t>Importance :  </a:t>
            </a:r>
            <a:endParaRPr b="0" lang="en-US" sz="1900" spc="-1" strike="noStrike">
              <a:solidFill>
                <a:schemeClr val="dk1"/>
              </a:solidFill>
              <a:latin typeface="Aptos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900" spc="-1" strike="noStrike">
                <a:solidFill>
                  <a:schemeClr val="dk1"/>
                </a:solidFill>
                <a:latin typeface="Times New Roman"/>
              </a:rPr>
              <a:t>Shows progress and areas for improvement.</a:t>
            </a:r>
            <a:endParaRPr b="0" lang="en-US" sz="1900" spc="-1" strike="noStrike">
              <a:solidFill>
                <a:schemeClr val="dk1"/>
              </a:solidFill>
              <a:latin typeface="Aptos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900" spc="-1" strike="noStrike">
                <a:solidFill>
                  <a:schemeClr val="dk1"/>
                </a:solidFill>
                <a:latin typeface="Times New Roman"/>
              </a:rPr>
              <a:t>Helps us make the platform user-friendly.  </a:t>
            </a:r>
            <a:endParaRPr b="0" lang="en-US" sz="1900" spc="-1" strike="noStrike">
              <a:solidFill>
                <a:schemeClr val="dk1"/>
              </a:solidFill>
              <a:latin typeface="Aptos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900" spc="-1" strike="noStrike">
                <a:solidFill>
                  <a:schemeClr val="dk1"/>
                </a:solidFill>
                <a:latin typeface="Times New Roman"/>
              </a:rPr>
              <a:t>Ensures we positively impact mental health awareness.</a:t>
            </a:r>
            <a:endParaRPr b="0" lang="en-US" sz="19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0" y="-3240"/>
            <a:ext cx="12191400" cy="1245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4400" spc="-1" strike="noStrike">
                <a:solidFill>
                  <a:schemeClr val="dk1"/>
                </a:solidFill>
                <a:latin typeface="Times New Roman"/>
                <a:ea typeface="Aptos"/>
              </a:rPr>
              <a:t>References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1111"/>
          </a:bodyPr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chemeClr val="dk1"/>
                </a:solidFill>
                <a:latin typeface="Times New Roman"/>
              </a:rPr>
              <a:t>Mental Health Info: </a:t>
            </a:r>
            <a:endParaRPr b="0" lang="en-US" sz="3000" spc="-1" strike="noStrike">
              <a:solidFill>
                <a:schemeClr val="dk1"/>
              </a:solidFill>
              <a:latin typeface="Aptos"/>
            </a:endParaRPr>
          </a:p>
          <a:p>
            <a:pPr marL="571680" indent="-343080" defTabSz="91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900" spc="-1" strike="noStrike">
                <a:solidFill>
                  <a:schemeClr val="dk1"/>
                </a:solidFill>
                <a:latin typeface="Times New Roman"/>
              </a:rPr>
              <a:t>World Health Organization (WHO)</a:t>
            </a:r>
            <a:endParaRPr b="0" lang="en-US" sz="1900" spc="-1" strike="noStrike">
              <a:solidFill>
                <a:schemeClr val="dk1"/>
              </a:solidFill>
              <a:latin typeface="Aptos"/>
            </a:endParaRPr>
          </a:p>
          <a:p>
            <a:pPr marL="571680" indent="-343080" defTabSz="91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900" spc="-1" strike="noStrike">
                <a:solidFill>
                  <a:schemeClr val="dk1"/>
                </a:solidFill>
                <a:latin typeface="Times New Roman"/>
              </a:rPr>
              <a:t>National Institute of Mental Health (NIMH)</a:t>
            </a:r>
            <a:endParaRPr b="0" lang="en-US" sz="1900" spc="-1" strike="noStrike">
              <a:solidFill>
                <a:schemeClr val="dk1"/>
              </a:solidFill>
              <a:latin typeface="Aptos"/>
            </a:endParaRPr>
          </a:p>
          <a:p>
            <a:pPr marL="571680" indent="-343080" defTabSz="91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900" spc="-1" strike="noStrike">
                <a:solidFill>
                  <a:schemeClr val="dk1"/>
                </a:solidFill>
                <a:latin typeface="Times New Roman"/>
              </a:rPr>
              <a:t>User Engagement:  </a:t>
            </a:r>
            <a:endParaRPr b="0" lang="en-US" sz="1900" spc="-1" strike="noStrike">
              <a:solidFill>
                <a:schemeClr val="dk1"/>
              </a:solidFill>
              <a:latin typeface="Aptos"/>
            </a:endParaRPr>
          </a:p>
          <a:p>
            <a:pPr marL="571680" indent="-343080" defTabSz="91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900" spc="-1" strike="noStrike">
                <a:solidFill>
                  <a:schemeClr val="dk1"/>
                </a:solidFill>
                <a:latin typeface="Times New Roman"/>
              </a:rPr>
              <a:t>Nielsen Norman Group</a:t>
            </a:r>
            <a:endParaRPr b="0" lang="en-US" sz="1900" spc="-1" strike="noStrike">
              <a:solidFill>
                <a:schemeClr val="dk1"/>
              </a:solidFill>
              <a:latin typeface="Aptos"/>
            </a:endParaRPr>
          </a:p>
          <a:p>
            <a:pPr marL="571680" indent="-343080" defTabSz="91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900" spc="-1" strike="noStrike">
                <a:solidFill>
                  <a:schemeClr val="dk1"/>
                </a:solidFill>
                <a:latin typeface="Times New Roman"/>
              </a:rPr>
              <a:t>UserTesting</a:t>
            </a: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571680" indent="-343080" defTabSz="91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900" spc="-1" strike="noStrike">
                <a:solidFill>
                  <a:schemeClr val="dk1"/>
                </a:solidFill>
                <a:latin typeface="Times New Roman"/>
              </a:rPr>
              <a:t>Assessment Tools :</a:t>
            </a:r>
            <a:endParaRPr b="0" lang="en-US" sz="1900" spc="-1" strike="noStrike">
              <a:solidFill>
                <a:schemeClr val="dk1"/>
              </a:solidFill>
              <a:latin typeface="Aptos"/>
            </a:endParaRPr>
          </a:p>
          <a:p>
            <a:pPr marL="571680" indent="-343080" defTabSz="91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900" spc="-1" strike="noStrike">
                <a:solidFill>
                  <a:schemeClr val="dk1"/>
                </a:solidFill>
                <a:latin typeface="Times New Roman"/>
              </a:rPr>
              <a:t>Depression and Anxiety Assessment Tools  </a:t>
            </a:r>
            <a:endParaRPr b="0" lang="en-US" sz="19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26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4400" spc="-1" strike="noStrike">
                <a:solidFill>
                  <a:schemeClr val="dk1"/>
                </a:solidFill>
                <a:latin typeface="Times New Roman"/>
                <a:ea typeface="Tahoma"/>
              </a:rPr>
              <a:t>Content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333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457200"/>
              </a:tabLst>
            </a:pPr>
            <a:r>
              <a:rPr b="0" lang="en-IN" sz="1800" spc="-1" strike="noStrike">
                <a:solidFill>
                  <a:schemeClr val="dk1"/>
                </a:solidFill>
                <a:latin typeface="Times New Roman"/>
                <a:ea typeface="Aptos"/>
              </a:rPr>
              <a:t>Introduction (1 slide)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457200"/>
              </a:tabLst>
            </a:pPr>
            <a:r>
              <a:rPr b="0" lang="en-IN" sz="1800" spc="-1" strike="noStrike">
                <a:solidFill>
                  <a:schemeClr val="dk1"/>
                </a:solidFill>
                <a:latin typeface="Times New Roman"/>
                <a:ea typeface="Aptos"/>
              </a:rPr>
              <a:t>Literature Review (2 slides)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457200"/>
              </a:tabLst>
            </a:pPr>
            <a:r>
              <a:rPr b="0" lang="en-IN" sz="1800" spc="-1" strike="noStrike">
                <a:solidFill>
                  <a:schemeClr val="dk1"/>
                </a:solidFill>
                <a:latin typeface="Times New Roman"/>
                <a:ea typeface="Aptos"/>
              </a:rPr>
              <a:t>Objective of the Project (1 slide)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457200"/>
              </a:tabLst>
            </a:pPr>
            <a:r>
              <a:rPr b="0" lang="en-IN" sz="1800" spc="-1" strike="noStrike">
                <a:solidFill>
                  <a:schemeClr val="dk1"/>
                </a:solidFill>
                <a:latin typeface="Times New Roman"/>
                <a:ea typeface="Aptos"/>
              </a:rPr>
              <a:t>Technology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457200"/>
              </a:tabLst>
            </a:pPr>
            <a:r>
              <a:rPr b="0" lang="en-IN" sz="1800" spc="-1" strike="noStrike">
                <a:solidFill>
                  <a:schemeClr val="dk1"/>
                </a:solidFill>
                <a:latin typeface="Times New Roman"/>
                <a:ea typeface="Aptos"/>
              </a:rPr>
              <a:t>Hardware Requirements (Development Environment, Server requirement (if required), Client requirement (if required).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457200"/>
              </a:tabLst>
            </a:pPr>
            <a:r>
              <a:rPr b="0" lang="en-IN" sz="1800" spc="-1" strike="noStrike">
                <a:solidFill>
                  <a:schemeClr val="dk1"/>
                </a:solidFill>
                <a:latin typeface="Times New Roman"/>
                <a:ea typeface="Aptos"/>
              </a:rPr>
              <a:t>Software Requirements (Language and Platforms like Frameworks, VS code, Android Studio and Jupyter notebook etc. )</a:t>
            </a:r>
            <a:br>
              <a:rPr sz="1800"/>
            </a:br>
            <a:r>
              <a:rPr b="0" lang="en-IN" sz="1800" spc="-1" strike="noStrike">
                <a:solidFill>
                  <a:schemeClr val="dk1"/>
                </a:solidFill>
                <a:latin typeface="Aptos"/>
                <a:ea typeface="Aptos"/>
              </a:rPr>
              <a:t> 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457200"/>
              </a:tabLst>
            </a:pPr>
            <a:r>
              <a:rPr b="0" lang="en-IN" sz="1800" spc="-1" strike="noStrike">
                <a:solidFill>
                  <a:schemeClr val="dk1"/>
                </a:solidFill>
                <a:latin typeface="Times New Roman"/>
                <a:ea typeface="Aptos"/>
              </a:rPr>
              <a:t>Modules (2-3 slides)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457200"/>
              </a:tabLst>
            </a:pPr>
            <a:r>
              <a:rPr b="0" lang="en-IN" sz="1800" spc="-1" strike="noStrike">
                <a:solidFill>
                  <a:schemeClr val="dk1"/>
                </a:solidFill>
                <a:latin typeface="Times New Roman"/>
                <a:ea typeface="Aptos"/>
              </a:rPr>
              <a:t>Workflow (1 slide)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457200"/>
              </a:tabLst>
            </a:pPr>
            <a:r>
              <a:rPr b="0" lang="en-IN" sz="1800" spc="-1" strike="noStrike">
                <a:solidFill>
                  <a:schemeClr val="dk1"/>
                </a:solidFill>
                <a:latin typeface="Times New Roman"/>
                <a:ea typeface="Aptos"/>
              </a:rPr>
              <a:t>Reports (For Example: Project : Student Monitoring System, so reports like: Student Marks, Subjects, companies visit, and student appears in placement etc.)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457200"/>
              </a:tabLst>
            </a:pPr>
            <a:r>
              <a:rPr b="0" lang="en-IN" sz="1800" spc="-1" strike="noStrike">
                <a:solidFill>
                  <a:schemeClr val="dk1"/>
                </a:solidFill>
                <a:latin typeface="Times New Roman"/>
                <a:ea typeface="Aptos"/>
              </a:rPr>
              <a:t>References (1 slide)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-3240"/>
            <a:ext cx="12191400" cy="12337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4400" spc="-1" strike="noStrike">
                <a:solidFill>
                  <a:schemeClr val="dk1"/>
                </a:solidFill>
                <a:latin typeface="Times New Roman"/>
                <a:ea typeface="Aptos"/>
              </a:rPr>
              <a:t>Introduction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969120" y="1230840"/>
            <a:ext cx="11222280" cy="562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3333"/>
          </a:bodyPr>
          <a:p>
            <a:pPr marL="228600" indent="0" defTabSz="914400">
              <a:lnSpc>
                <a:spcPts val="6049"/>
              </a:lnSpc>
              <a:buNone/>
              <a:tabLst>
                <a:tab algn="l" pos="0"/>
              </a:tabLst>
            </a:pPr>
            <a:r>
              <a:rPr b="1" lang="en-US" sz="8000" spc="-1" strike="noStrike">
                <a:solidFill>
                  <a:schemeClr val="dk1"/>
                </a:solidFill>
                <a:latin typeface="Times New Roman"/>
                <a:ea typeface="Saira Medium"/>
              </a:rPr>
              <a:t>Why Mental Health Matters</a:t>
            </a:r>
            <a:endParaRPr b="0" lang="en-US" sz="8000" spc="-1" strike="noStrike">
              <a:solidFill>
                <a:schemeClr val="dk1"/>
              </a:solidFill>
              <a:latin typeface="Aptos"/>
            </a:endParaRPr>
          </a:p>
          <a:p>
            <a:pPr marL="228600" indent="0" defTabSz="914400">
              <a:lnSpc>
                <a:spcPct val="220000"/>
              </a:lnSpc>
              <a:buNone/>
              <a:tabLst>
                <a:tab algn="l" pos="0"/>
              </a:tabLst>
            </a:pPr>
            <a:r>
              <a:rPr b="0" lang="en-US" sz="7200" spc="-1" strike="noStrike">
                <a:solidFill>
                  <a:schemeClr val="dk1"/>
                </a:solidFill>
                <a:latin typeface="Times New Roman"/>
                <a:ea typeface="Saira Medium"/>
              </a:rPr>
              <a:t>This project focuses on mental health awareness.</a:t>
            </a:r>
            <a:endParaRPr b="0" lang="en-US" sz="7200" spc="-1" strike="noStrike">
              <a:solidFill>
                <a:schemeClr val="dk1"/>
              </a:solidFill>
              <a:latin typeface="Aptos"/>
            </a:endParaRPr>
          </a:p>
          <a:p>
            <a:pPr marL="857160" indent="-857160" defTabSz="914400">
              <a:lnSpc>
                <a:spcPct val="22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7200" spc="-1" strike="noStrike">
                <a:solidFill>
                  <a:schemeClr val="dk1"/>
                </a:solidFill>
                <a:latin typeface="Times New Roman"/>
                <a:ea typeface="Saira Medium"/>
              </a:rPr>
              <a:t>Mental health refers to emotional, psychological, and social well-being.</a:t>
            </a:r>
            <a:endParaRPr b="0" lang="en-US" sz="7200" spc="-1" strike="noStrike">
              <a:solidFill>
                <a:schemeClr val="dk1"/>
              </a:solidFill>
              <a:latin typeface="Aptos"/>
            </a:endParaRPr>
          </a:p>
          <a:p>
            <a:pPr marL="857160" indent="-857160" defTabSz="914400">
              <a:lnSpc>
                <a:spcPct val="22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7200" spc="-1" strike="noStrike">
                <a:solidFill>
                  <a:schemeClr val="dk1"/>
                </a:solidFill>
                <a:latin typeface="Times New Roman"/>
                <a:ea typeface="Saira Medium"/>
              </a:rPr>
              <a:t>It affects how we think, feel, and handle stress.</a:t>
            </a:r>
            <a:endParaRPr b="0" lang="en-US" sz="7200" spc="-1" strike="noStrike">
              <a:solidFill>
                <a:schemeClr val="dk1"/>
              </a:solidFill>
              <a:latin typeface="Aptos"/>
            </a:endParaRPr>
          </a:p>
          <a:p>
            <a:pPr marL="857160" indent="-857160" defTabSz="914400">
              <a:lnSpc>
                <a:spcPct val="22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7200" spc="-1" strike="noStrike">
                <a:solidFill>
                  <a:schemeClr val="dk1"/>
                </a:solidFill>
                <a:latin typeface="Times New Roman"/>
                <a:ea typeface="Saira Medium"/>
              </a:rPr>
              <a:t>The project provides tools, community support, and a forum for connecting.</a:t>
            </a:r>
            <a:endParaRPr b="0" lang="en-US" sz="7200" spc="-1" strike="noStrike">
              <a:solidFill>
                <a:schemeClr val="dk1"/>
              </a:solidFill>
              <a:latin typeface="Aptos"/>
            </a:endParaRPr>
          </a:p>
          <a:p>
            <a:pPr marL="857160" indent="-857160" defTabSz="914400">
              <a:lnSpc>
                <a:spcPct val="22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7200" spc="-1" strike="noStrike">
                <a:solidFill>
                  <a:schemeClr val="dk1"/>
                </a:solidFill>
                <a:latin typeface="Times New Roman"/>
                <a:ea typeface="Saira Medium"/>
              </a:rPr>
              <a:t>The project provides tools, community support, and a forum for connecting.</a:t>
            </a:r>
            <a:endParaRPr b="0" lang="en-US" sz="7200" spc="-1" strike="noStrike">
              <a:solidFill>
                <a:schemeClr val="dk1"/>
              </a:solidFill>
              <a:latin typeface="Aptos"/>
            </a:endParaRPr>
          </a:p>
          <a:p>
            <a:pPr marL="857160" indent="-857160" defTabSz="914400">
              <a:lnSpc>
                <a:spcPct val="22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7200" spc="-1" strike="noStrike">
                <a:solidFill>
                  <a:schemeClr val="dk1"/>
                </a:solidFill>
                <a:latin typeface="Times New Roman"/>
                <a:ea typeface="Saira Medium"/>
              </a:rPr>
              <a:t>Users can access tailored content based on their preferences.</a:t>
            </a:r>
            <a:endParaRPr b="0" lang="en-US" sz="7200" spc="-1" strike="noStrike">
              <a:solidFill>
                <a:schemeClr val="dk1"/>
              </a:solidFill>
              <a:latin typeface="Aptos"/>
            </a:endParaRPr>
          </a:p>
          <a:p>
            <a:pPr marL="857160" indent="-857160" defTabSz="914400">
              <a:lnSpc>
                <a:spcPct val="22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7200" spc="-1" strike="noStrike">
                <a:solidFill>
                  <a:schemeClr val="dk1"/>
                </a:solidFill>
                <a:latin typeface="Times New Roman"/>
                <a:ea typeface="Saira Medium"/>
              </a:rPr>
              <a:t>The project provides tools, community support, and a forum for connecting.</a:t>
            </a:r>
            <a:endParaRPr b="0" lang="en-US" sz="7200" spc="-1" strike="noStrike">
              <a:solidFill>
                <a:schemeClr val="dk1"/>
              </a:solidFill>
              <a:latin typeface="Aptos"/>
            </a:endParaRPr>
          </a:p>
          <a:p>
            <a:pPr marL="857160" indent="-857160" defTabSz="914400">
              <a:lnSpc>
                <a:spcPct val="22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7200" spc="-1" strike="noStrike">
                <a:solidFill>
                  <a:schemeClr val="dk1"/>
                </a:solidFill>
                <a:latin typeface="Times New Roman"/>
                <a:ea typeface="Saira Medium"/>
              </a:rPr>
              <a:t>A tool helps users assess their mental health status on a scale of 1 to 10.</a:t>
            </a:r>
            <a:endParaRPr b="0" lang="en-US" sz="72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ts val="6049"/>
              </a:lnSpc>
              <a:buNone/>
              <a:tabLst>
                <a:tab algn="l" pos="0"/>
              </a:tabLst>
            </a:pPr>
            <a:endParaRPr b="0" lang="en-US" sz="72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-3240"/>
            <a:ext cx="12191400" cy="1258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4400" spc="-1" strike="noStrike">
                <a:solidFill>
                  <a:schemeClr val="dk1"/>
                </a:solidFill>
                <a:latin typeface="Times New Roman"/>
                <a:ea typeface="Aptos"/>
              </a:rPr>
              <a:t>Literature Review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5" name="TextBox 82"/>
          <p:cNvSpPr/>
          <p:nvPr/>
        </p:nvSpPr>
        <p:spPr>
          <a:xfrm>
            <a:off x="886320" y="1255320"/>
            <a:ext cx="10671120" cy="553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2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2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Mental health has become a global concern, with increasing awareness in recent years.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2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Research shows that mental well-being is closely linked to physical health, productivity, and overall happiness.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2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Digital platforms have been widely used to offer mental health support, allowing people to access resources and connect with others facing similar challenges.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2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Studies suggest that online communities can play a big role in reducing feelings of isolation.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2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0" y="-3240"/>
            <a:ext cx="12191400" cy="1258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4400" spc="-1" strike="noStrike">
                <a:solidFill>
                  <a:schemeClr val="dk1"/>
                </a:solidFill>
                <a:latin typeface="Times New Roman"/>
                <a:ea typeface="Aptos"/>
              </a:rPr>
              <a:t>Literature Review (Contd.)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 defTabSz="914400">
              <a:lnSpc>
                <a:spcPct val="2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Personalized mental health tools, such as quizzes or assessments, help users understand their emotional state.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marL="432000" indent="-324000" defTabSz="914400">
              <a:lnSpc>
                <a:spcPct val="2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Existing platforms often lack personalization, which is why this project aims to provide content tailored to individual needs.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marL="432000" indent="0" defTabSz="9144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0" y="-3240"/>
            <a:ext cx="12191400" cy="1245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4400" spc="-1" strike="noStrike">
                <a:solidFill>
                  <a:schemeClr val="dk1"/>
                </a:solidFill>
                <a:latin typeface="Times New Roman"/>
                <a:ea typeface="Aptos"/>
              </a:rPr>
              <a:t>Objective of the Project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2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Raise awareness about mental health and its importance.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2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Provide tools for users to assess their mental health on a scale of 1 to 10.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2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Create a supportive online community where users can connect and share experiences.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2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Offer personalized content based on user preferences to enhance mental well-being.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2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Encourage open discussions through a community forum to reduce stigma around mental health.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0" y="-3240"/>
            <a:ext cx="12191400" cy="1258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4400" spc="-1" strike="noStrike">
                <a:solidFill>
                  <a:schemeClr val="dk1"/>
                </a:solidFill>
                <a:latin typeface="Times New Roman"/>
                <a:ea typeface="Aptos"/>
              </a:rPr>
              <a:t>Technology (Hardware Requirements)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2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For Developers: just a computer with a web browser.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2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Server: optional depending on hosting needs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2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User access : Any device, phone tablet or computer.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-3240"/>
            <a:ext cx="12191400" cy="1258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4400" spc="-1" strike="noStrike">
                <a:solidFill>
                  <a:schemeClr val="dk1"/>
                </a:solidFill>
                <a:latin typeface="Times New Roman"/>
                <a:ea typeface="Aptos"/>
              </a:rPr>
              <a:t>Technology (Software Requirements)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685800" indent="-457200" defTabSz="914400">
              <a:lnSpc>
                <a:spcPct val="2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Operating System: Windows, macOS, or Linux.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marL="685800" indent="-457200" defTabSz="914400">
              <a:lnSpc>
                <a:spcPct val="2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Web Browser: Chrome, Firefox, or any web browser.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marL="685800" indent="-457200" defTabSz="914400">
              <a:lnSpc>
                <a:spcPct val="2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Code Editor: Visual Studio Code or Sublime Text.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marL="685800" indent="-457200" defTabSz="914400">
              <a:lnSpc>
                <a:spcPct val="2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Database: MySQL or SQLite.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marL="685800" indent="-457200" defTabSz="914400">
              <a:lnSpc>
                <a:spcPct val="2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Languages/Frameworks: HTML, CSS, and JavaScript for web development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0" y="-94680"/>
            <a:ext cx="12191400" cy="9172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4400" spc="-1" strike="noStrike">
                <a:solidFill>
                  <a:schemeClr val="dk1"/>
                </a:solidFill>
                <a:latin typeface="Times New Roman"/>
                <a:ea typeface="Aptos"/>
              </a:rPr>
              <a:t>Modules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762120" y="822960"/>
            <a:ext cx="10977120" cy="603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1111"/>
          </a:bodyPr>
          <a:p>
            <a:pPr marL="108000" indent="0" defTabSz="914400">
              <a:lnSpc>
                <a:spcPct val="90000"/>
              </a:lnSpc>
              <a:spcBef>
                <a:spcPts val="1417"/>
              </a:spcBef>
              <a:buNone/>
            </a:pPr>
            <a:r>
              <a:rPr b="1" lang="en-US" sz="8000" spc="-1" strike="noStrike">
                <a:solidFill>
                  <a:schemeClr val="dk1"/>
                </a:solidFill>
                <a:latin typeface="Times New Roman"/>
              </a:rPr>
              <a:t>Scale Our Mental Well-Being: Quick Check-In</a:t>
            </a:r>
            <a:r>
              <a:rPr b="0" lang="en-US" sz="8000" spc="-1" strike="noStrike">
                <a:solidFill>
                  <a:schemeClr val="dk1"/>
                </a:solidFill>
                <a:latin typeface="Times New Roman"/>
              </a:rPr>
              <a:t>.</a:t>
            </a:r>
            <a:endParaRPr b="0" lang="en-US" sz="8000" spc="-1" strike="noStrike">
              <a:solidFill>
                <a:schemeClr val="dk1"/>
              </a:solidFill>
              <a:latin typeface="Aptos"/>
            </a:endParaRPr>
          </a:p>
          <a:p>
            <a:pPr marL="108000" indent="0" defTabSz="91440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3800" spc="-1" strike="noStrike">
                <a:solidFill>
                  <a:schemeClr val="dk1"/>
                </a:solidFill>
                <a:latin typeface="Times New Roman"/>
              </a:rPr>
              <a:t>1</a:t>
            </a:r>
            <a:r>
              <a:rPr b="0" lang="en-US" sz="7200" spc="-1" strike="noStrike">
                <a:solidFill>
                  <a:schemeClr val="dk1"/>
                </a:solidFill>
                <a:latin typeface="Times New Roman"/>
              </a:rPr>
              <a:t>. </a:t>
            </a:r>
            <a:r>
              <a:rPr b="1" lang="en-US" sz="7200" spc="-1" strike="noStrike">
                <a:solidFill>
                  <a:schemeClr val="dk1"/>
                </a:solidFill>
                <a:latin typeface="Times New Roman"/>
              </a:rPr>
              <a:t>Structure with HTML </a:t>
            </a:r>
            <a:endParaRPr b="0" lang="en-US" sz="7200" spc="-1" strike="noStrike">
              <a:solidFill>
                <a:schemeClr val="dk1"/>
              </a:solidFill>
              <a:latin typeface="Aptos"/>
            </a:endParaRPr>
          </a:p>
          <a:p>
            <a:pPr marL="108000" indent="0" defTabSz="91440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7200" spc="-1" strike="noStrike">
                <a:solidFill>
                  <a:schemeClr val="dk1"/>
                </a:solidFill>
                <a:latin typeface="Times New Roman"/>
              </a:rPr>
              <a:t>- Create a form for users to rate feelings (1 to 10)  </a:t>
            </a:r>
            <a:endParaRPr b="0" lang="en-US" sz="7200" spc="-1" strike="noStrike">
              <a:solidFill>
                <a:schemeClr val="dk1"/>
              </a:solidFill>
              <a:latin typeface="Aptos"/>
            </a:endParaRPr>
          </a:p>
          <a:p>
            <a:pPr marL="108000" indent="0" defTabSz="91440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7200" spc="-1" strike="noStrike">
                <a:solidFill>
                  <a:schemeClr val="dk1"/>
                </a:solidFill>
                <a:latin typeface="Times New Roman"/>
              </a:rPr>
              <a:t>- Options: Radio buttons or slider</a:t>
            </a:r>
            <a:endParaRPr b="0" lang="en-US" sz="7200" spc="-1" strike="noStrike">
              <a:solidFill>
                <a:schemeClr val="dk1"/>
              </a:solidFill>
              <a:latin typeface="Aptos"/>
            </a:endParaRPr>
          </a:p>
          <a:p>
            <a:pPr marL="108000" indent="0" defTabSz="914400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7200" spc="-1" strike="noStrike">
                <a:solidFill>
                  <a:schemeClr val="dk1"/>
                </a:solidFill>
                <a:latin typeface="Times New Roman"/>
              </a:rPr>
              <a:t>2. Key Questions</a:t>
            </a:r>
            <a:endParaRPr b="0" lang="en-US" sz="7200" spc="-1" strike="noStrike">
              <a:solidFill>
                <a:schemeClr val="dk1"/>
              </a:solidFill>
              <a:latin typeface="Aptos"/>
            </a:endParaRPr>
          </a:p>
          <a:p>
            <a:pPr marL="108000" indent="0" defTabSz="91440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7200" spc="-1" strike="noStrike">
                <a:solidFill>
                  <a:schemeClr val="dk1"/>
                </a:solidFill>
                <a:latin typeface="Times New Roman"/>
              </a:rPr>
              <a:t>- How often do we feel stressed or anxious?  </a:t>
            </a:r>
            <a:endParaRPr b="0" lang="en-US" sz="7200" spc="-1" strike="noStrike">
              <a:solidFill>
                <a:schemeClr val="dk1"/>
              </a:solidFill>
              <a:latin typeface="Aptos"/>
            </a:endParaRPr>
          </a:p>
          <a:p>
            <a:pPr marL="108000" indent="0" defTabSz="91440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7200" spc="-1" strike="noStrike">
                <a:solidFill>
                  <a:schemeClr val="dk1"/>
                </a:solidFill>
                <a:latin typeface="Times New Roman"/>
              </a:rPr>
              <a:t>- How would we rate our overall mood this week?  </a:t>
            </a:r>
            <a:endParaRPr b="0" lang="en-US" sz="7200" spc="-1" strike="noStrike">
              <a:solidFill>
                <a:schemeClr val="dk1"/>
              </a:solidFill>
              <a:latin typeface="Aptos"/>
            </a:endParaRPr>
          </a:p>
          <a:p>
            <a:pPr marL="108000" indent="0" defTabSz="91440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7200" spc="-1" strike="noStrike">
                <a:solidFill>
                  <a:schemeClr val="dk1"/>
                </a:solidFill>
                <a:latin typeface="Times New Roman"/>
              </a:rPr>
              <a:t>- (Add more questions as needed)</a:t>
            </a:r>
            <a:endParaRPr b="0" lang="en-US" sz="7200" spc="-1" strike="noStrike">
              <a:solidFill>
                <a:schemeClr val="dk1"/>
              </a:solidFill>
              <a:latin typeface="Aptos"/>
            </a:endParaRPr>
          </a:p>
          <a:p>
            <a:pPr marL="108000" indent="0" defTabSz="914400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7200" spc="-1" strike="noStrike">
                <a:solidFill>
                  <a:schemeClr val="dk1"/>
                </a:solidFill>
                <a:latin typeface="Times New Roman"/>
              </a:rPr>
              <a:t>3. Implementation Steps </a:t>
            </a:r>
            <a:endParaRPr b="0" lang="en-US" sz="7200" spc="-1" strike="noStrike">
              <a:solidFill>
                <a:schemeClr val="dk1"/>
              </a:solidFill>
              <a:latin typeface="Aptos"/>
            </a:endParaRPr>
          </a:p>
          <a:p>
            <a:pPr marL="108000" indent="0" defTabSz="91440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7200" spc="-1" strike="noStrike">
                <a:solidFill>
                  <a:schemeClr val="dk1"/>
                </a:solidFill>
                <a:latin typeface="Times New Roman"/>
              </a:rPr>
              <a:t>- Design a user-friendly form  </a:t>
            </a:r>
            <a:endParaRPr b="0" lang="en-US" sz="7200" spc="-1" strike="noStrike">
              <a:solidFill>
                <a:schemeClr val="dk1"/>
              </a:solidFill>
              <a:latin typeface="Aptos"/>
            </a:endParaRPr>
          </a:p>
          <a:p>
            <a:pPr marL="108000" indent="0" defTabSz="91440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7200" spc="-1" strike="noStrike">
                <a:solidFill>
                  <a:schemeClr val="dk1"/>
                </a:solidFill>
                <a:latin typeface="Times New Roman"/>
              </a:rPr>
              <a:t>- Style for visual appeal and ease of use  </a:t>
            </a:r>
            <a:endParaRPr b="0" lang="en-US" sz="7200" spc="-1" strike="noStrike">
              <a:solidFill>
                <a:schemeClr val="dk1"/>
              </a:solidFill>
              <a:latin typeface="Aptos"/>
            </a:endParaRPr>
          </a:p>
          <a:p>
            <a:pPr marL="108000" indent="0" defTabSz="91440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7200" spc="-1" strike="noStrike">
                <a:solidFill>
                  <a:schemeClr val="dk1"/>
                </a:solidFill>
                <a:latin typeface="Times New Roman"/>
              </a:rPr>
              <a:t>- Use JavaScript to analyze user data  </a:t>
            </a:r>
            <a:endParaRPr b="0" lang="en-US" sz="7200" spc="-1" strike="noStrike">
              <a:solidFill>
                <a:schemeClr val="dk1"/>
              </a:solidFill>
              <a:latin typeface="Aptos"/>
            </a:endParaRPr>
          </a:p>
          <a:p>
            <a:pPr marL="108000" indent="0" defTabSz="914400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7200" spc="-1" strike="noStrike">
                <a:solidFill>
                  <a:schemeClr val="dk1"/>
                </a:solidFill>
                <a:latin typeface="Times New Roman"/>
              </a:rPr>
              <a:t>Conclusion</a:t>
            </a:r>
            <a:endParaRPr b="0" lang="en-US" sz="7200" spc="-1" strike="noStrike">
              <a:solidFill>
                <a:schemeClr val="dk1"/>
              </a:solidFill>
              <a:latin typeface="Aptos"/>
            </a:endParaRPr>
          </a:p>
          <a:p>
            <a:pPr marL="108000" indent="0" defTabSz="91440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7200" spc="-1" strike="noStrike">
                <a:solidFill>
                  <a:schemeClr val="dk1"/>
                </a:solidFill>
                <a:latin typeface="Times New Roman"/>
              </a:rPr>
              <a:t>- Quick assessment of mental health  </a:t>
            </a:r>
            <a:endParaRPr b="0" lang="en-US" sz="7200" spc="-1" strike="noStrike">
              <a:solidFill>
                <a:schemeClr val="dk1"/>
              </a:solidFill>
              <a:latin typeface="Aptos"/>
            </a:endParaRPr>
          </a:p>
          <a:p>
            <a:pPr marL="108000" indent="0" defTabSz="91440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7200" spc="-1" strike="noStrike">
                <a:solidFill>
                  <a:schemeClr val="dk1"/>
                </a:solidFill>
                <a:latin typeface="Times New Roman"/>
              </a:rPr>
              <a:t>- Builds a supportive community</a:t>
            </a:r>
            <a:endParaRPr b="0" lang="en-US" sz="72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Application>LibreOffice/7.6.7.2$Linux_X86_64 LibreOffice_project/60$Build-2</Application>
  <AppVersion>15.0000</AppVersion>
  <Words>1048</Words>
  <Paragraphs>125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2024-09-12T08:34:15Z</dcterms:created>
  <dc:creator>Apoorv Jain</dc:creator>
  <dc:description/>
  <dc:language>en-US</dc:language>
  <cp:lastModifiedBy/>
  <dcterms:modified xsi:type="dcterms:W3CDTF">2024-10-17T09:42:04Z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Widescreen</vt:lpwstr>
  </property>
  <property fmtid="{D5CDD505-2E9C-101B-9397-08002B2CF9AE}" pid="4" name="Slides">
    <vt:i4>13</vt:i4>
  </property>
</Properties>
</file>