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70" r:id="rId11"/>
    <p:sldId id="26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B2093D-2B41-A5BE-D379-DA6D6574691A}" v="386" dt="2024-10-13T12:49:09.804"/>
    <p1510:client id="{900AB6CF-FD6F-61BD-74DE-708D833C674E}" v="454" dt="2024-10-13T12:13:26.643"/>
    <p1510:client id="{BE4B692D-2EA3-D435-F1C9-6816946A9BB0}" v="238" dt="2024-10-14T04:04:47.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9" d="100"/>
          <a:sy n="79"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11/28/2024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11/28/2024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eedingamerica.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sharefoodprogram.org/" TargetMode="External"/><Relationship Id="rId5" Type="http://schemas.openxmlformats.org/officeDocument/2006/relationships/hyperlink" Target="https://no-hunger.org/volunteer/" TargetMode="External"/><Relationship Id="rId4" Type="http://schemas.openxmlformats.org/officeDocument/2006/relationships/hyperlink" Target="https://foodbankscanada.c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55043" cy="2157533"/>
          </a:xfrm>
        </p:spPr>
        <p:txBody>
          <a:bodyPr vert="horz" lIns="91440" tIns="45720" rIns="91440" bIns="45720" rtlCol="0" anchor="t">
            <a:normAutofit/>
          </a:bodyPr>
          <a:lstStyle/>
          <a:p>
            <a:r>
              <a:rPr lang="en-US" b="1" dirty="0">
                <a:latin typeface="Times New Roman"/>
                <a:cs typeface="Times New Roman"/>
              </a:rPr>
              <a:t>Smash The Hunger</a:t>
            </a:r>
            <a:endParaRPr lang="en-US" b="1" dirty="0">
              <a:latin typeface="Times New Roman" panose="02020603050405020304" pitchFamily="18" charset="0"/>
              <a:cs typeface="Times New Roman" panose="02020603050405020304" pitchFamily="18" charset="0"/>
            </a:endParaRPr>
          </a:p>
          <a:p>
            <a:r>
              <a:rPr lang="en-US" b="1" dirty="0">
                <a:latin typeface="Times New Roman"/>
                <a:cs typeface="Times New Roman"/>
              </a:rPr>
              <a:t>Zeeshan Malik - 2426MCA846</a:t>
            </a:r>
            <a:endParaRPr lang="en-US" b="1" dirty="0">
              <a:latin typeface="Times New Roman" panose="02020603050405020304" pitchFamily="18" charset="0"/>
              <a:cs typeface="Times New Roman" panose="02020603050405020304" pitchFamily="18" charset="0"/>
            </a:endParaRPr>
          </a:p>
          <a:p>
            <a:r>
              <a:rPr lang="en-US" b="1" dirty="0">
                <a:latin typeface="Times New Roman"/>
                <a:cs typeface="Times New Roman"/>
              </a:rPr>
              <a:t>Syed Zaid Ashraf - 2426MCA712</a:t>
            </a:r>
            <a:endParaRPr lang="en-US" dirty="0"/>
          </a:p>
          <a:p>
            <a:r>
              <a:rPr lang="en-US" b="1" dirty="0" err="1">
                <a:latin typeface="Times New Roman"/>
                <a:cs typeface="Times New Roman"/>
              </a:rPr>
              <a:t>Suhel</a:t>
            </a:r>
            <a:r>
              <a:rPr lang="en-US" b="1" dirty="0">
                <a:latin typeface="Times New Roman"/>
                <a:cs typeface="Times New Roman"/>
              </a:rPr>
              <a:t> Saifi – 2426MCA207</a:t>
            </a:r>
            <a:endParaRPr lang="en-US" dirty="0"/>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a:cs typeface="Times New Roman"/>
              </a:rPr>
              <a:t>Divya Singhal</a:t>
            </a:r>
          </a:p>
          <a:p>
            <a:pPr algn="just"/>
            <a:r>
              <a:rPr lang="en-IN" dirty="0">
                <a:solidFill>
                  <a:srgbClr val="FF0000"/>
                </a:solidFill>
                <a:latin typeface="Times New Roman" panose="02020603050405020304" pitchFamily="18" charset="0"/>
                <a:cs typeface="Times New Roman" panose="02020603050405020304" pitchFamily="18" charset="0"/>
              </a:rPr>
              <a:t>Asst.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vert="horz" lIns="91440" tIns="45720" rIns="91440" bIns="45720" rtlCol="0" anchor="t">
            <a:normAutofit/>
          </a:bodyPr>
          <a:lstStyle/>
          <a:p>
            <a:pPr>
              <a:buFont typeface="Wingdings" pitchFamily="2" charset="2"/>
              <a:buChar char="Ø"/>
              <a:tabLst>
                <a:tab pos="457200" algn="l"/>
              </a:tabLst>
            </a:pPr>
            <a:r>
              <a:rPr lang="en-IN" sz="2000" b="1" u="sng" kern="100" dirty="0">
                <a:ea typeface="+mn-lt"/>
                <a:cs typeface="+mn-lt"/>
              </a:rPr>
              <a:t>Food inventory management</a:t>
            </a:r>
          </a:p>
          <a:p>
            <a:pPr>
              <a:buFont typeface="Arial" pitchFamily="2" charset="2"/>
              <a:buChar char="•"/>
              <a:tabLst>
                <a:tab pos="457200" algn="l"/>
              </a:tabLst>
            </a:pPr>
            <a:r>
              <a:rPr lang="en-IN" sz="2000" b="1" dirty="0"/>
              <a:t>Inventory Tracking </a:t>
            </a:r>
            <a:endParaRPr lang="en-IN" sz="2000" kern="100" dirty="0">
              <a:latin typeface="Aptos" panose="020B0004020202020204" pitchFamily="34" charset="0"/>
              <a:ea typeface="+mn-lt"/>
              <a:cs typeface="Times New Roman" panose="02020603050405020304" pitchFamily="18" charset="0"/>
            </a:endParaRPr>
          </a:p>
          <a:p>
            <a:pPr>
              <a:buFont typeface="Arial" pitchFamily="2" charset="2"/>
              <a:buChar char="•"/>
              <a:tabLst>
                <a:tab pos="457200" algn="l"/>
              </a:tabLst>
            </a:pPr>
            <a:r>
              <a:rPr lang="en-IN" sz="1800" b="1" kern="100" dirty="0">
                <a:ea typeface="+mn-lt"/>
                <a:cs typeface="+mn-lt"/>
              </a:rPr>
              <a:t>Real-Time Updates</a:t>
            </a:r>
            <a:r>
              <a:rPr lang="en-IN" sz="1800" kern="100" dirty="0">
                <a:ea typeface="+mn-lt"/>
                <a:cs typeface="+mn-lt"/>
              </a:rPr>
              <a:t>: Use software to track incoming and outgoing food items in real time, helping avoid overstocking or shortages.</a:t>
            </a:r>
          </a:p>
          <a:p>
            <a:pPr>
              <a:buFont typeface="Arial" pitchFamily="2" charset="2"/>
              <a:buChar char="•"/>
              <a:tabLst>
                <a:tab pos="457200" algn="l"/>
              </a:tabLst>
            </a:pPr>
            <a:endParaRPr lang="en-IN" dirty="0"/>
          </a:p>
          <a:p>
            <a:pPr>
              <a:buFont typeface="Wingdings" pitchFamily="2" charset="2"/>
              <a:buChar char="Ø"/>
              <a:tabLst>
                <a:tab pos="457200" algn="l"/>
              </a:tabLst>
            </a:pPr>
            <a:r>
              <a:rPr lang="en-IN" sz="1800" b="1" u="sng" dirty="0"/>
              <a:t>Expiration and Quality Control</a:t>
            </a:r>
            <a:endParaRPr lang="en-IN" sz="1800" b="1" kern="100" dirty="0">
              <a:ea typeface="+mn-lt"/>
              <a:cs typeface="+mn-lt"/>
            </a:endParaRPr>
          </a:p>
          <a:p>
            <a:pPr>
              <a:tabLst>
                <a:tab pos="457200" algn="l"/>
              </a:tabLst>
            </a:pPr>
            <a:r>
              <a:rPr lang="en-IN" sz="1800" b="1" kern="100" dirty="0">
                <a:ea typeface="+mn-lt"/>
                <a:cs typeface="+mn-lt"/>
              </a:rPr>
              <a:t>Expiration Date Tracking</a:t>
            </a:r>
            <a:r>
              <a:rPr lang="en-IN" sz="1800" kern="100" dirty="0">
                <a:ea typeface="+mn-lt"/>
                <a:cs typeface="+mn-lt"/>
              </a:rPr>
              <a:t>: Automatically alert staff about items approaching their expiration dates to prioritize distribution.</a:t>
            </a:r>
            <a:endParaRPr lang="en-IN" sz="1800" dirty="0"/>
          </a:p>
          <a:p>
            <a:pPr marL="0" indent="0">
              <a:buNone/>
              <a:tabLst>
                <a:tab pos="457200" algn="l"/>
              </a:tabLst>
            </a:pPr>
            <a:endParaRPr lang="en-IN" sz="1800" b="1" u="sng" dirty="0"/>
          </a:p>
          <a:p>
            <a:pPr>
              <a:buFont typeface="Wingdings" pitchFamily="2" charset="2"/>
              <a:buChar char="Ø"/>
              <a:tabLst>
                <a:tab pos="457200" algn="l"/>
              </a:tabLst>
            </a:pPr>
            <a:endParaRPr lang="en-IN" sz="1800" u="sng" kern="100" dirty="0">
              <a:latin typeface="Aptos" panose="020B0004020202020204" pitchFamily="34" charset="0"/>
              <a:ea typeface="+mn-lt"/>
              <a:cs typeface="Times New Roman" panose="02020603050405020304" pitchFamily="18" charset="0"/>
            </a:endParaRPr>
          </a:p>
          <a:p>
            <a:pPr>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vert="horz" lIns="91440" tIns="45720" rIns="91440" bIns="45720" rtlCol="0" anchor="t">
            <a:normAutofit fontScale="77500" lnSpcReduction="20000"/>
          </a:bodyPr>
          <a:lstStyle/>
          <a:p>
            <a:pPr marL="171450" indent="-171450">
              <a:buFont typeface="Arial" panose="020B0604020202020204" pitchFamily="34" charset="0"/>
              <a:buChar char="•"/>
              <a:tabLst>
                <a:tab pos="457200" algn="l"/>
              </a:tabLst>
            </a:pPr>
            <a:r>
              <a:rPr lang="en-IN" sz="1800" b="1" u="sng" kern="100" dirty="0">
                <a:latin typeface="Aptos"/>
                <a:ea typeface="Aptos" panose="020B0004020202020204" pitchFamily="34" charset="0"/>
                <a:cs typeface="Times New Roman"/>
              </a:rPr>
              <a:t>Website Traffic: </a:t>
            </a:r>
            <a:endParaRPr lang="en-US" sz="1800" b="1" u="sng" kern="100" dirty="0">
              <a:latin typeface="Aptos"/>
              <a:ea typeface="Aptos" panose="020B0004020202020204" pitchFamily="34" charset="0"/>
              <a:cs typeface="Times New Roman"/>
            </a:endParaRPr>
          </a:p>
          <a:p>
            <a:pPr lvl="1">
              <a:buFont typeface="Arial" pitchFamily="2" charset="2"/>
              <a:buChar char="•"/>
              <a:tabLst>
                <a:tab pos="457200" algn="l"/>
              </a:tabLst>
            </a:pPr>
            <a:r>
              <a:rPr lang="en-IN" sz="1600" kern="100" dirty="0">
                <a:latin typeface="Aptos"/>
                <a:ea typeface="Aptos" panose="020B0004020202020204" pitchFamily="34" charset="0"/>
                <a:cs typeface="Times New Roman"/>
              </a:rPr>
              <a:t>Total number of visitors</a:t>
            </a:r>
            <a:endParaRPr lang="en-US" sz="1600" kern="100" dirty="0">
              <a:latin typeface="Aptos"/>
              <a:ea typeface="Aptos" panose="020B0004020202020204" pitchFamily="34" charset="0"/>
              <a:cs typeface="Times New Roman"/>
            </a:endParaRPr>
          </a:p>
          <a:p>
            <a:pPr lvl="1">
              <a:buFont typeface="Arial" pitchFamily="2" charset="2"/>
              <a:buChar char="•"/>
              <a:tabLst>
                <a:tab pos="457200" algn="l"/>
              </a:tabLst>
            </a:pPr>
            <a:r>
              <a:rPr lang="en-IN" sz="1600" kern="100" dirty="0">
                <a:latin typeface="Aptos"/>
                <a:ea typeface="Aptos" panose="020B0004020202020204" pitchFamily="34" charset="0"/>
                <a:cs typeface="Times New Roman"/>
              </a:rPr>
              <a:t>Traffic sources (e.g., search engines, social media, direct traffic)</a:t>
            </a:r>
            <a:endParaRPr lang="en-US" sz="1600" kern="100">
              <a:latin typeface="Aptos"/>
              <a:ea typeface="Aptos" panose="020B0004020202020204" pitchFamily="34" charset="0"/>
              <a:cs typeface="Times New Roman"/>
            </a:endParaRPr>
          </a:p>
          <a:p>
            <a:pPr lvl="1">
              <a:buFont typeface="Arial" pitchFamily="2" charset="2"/>
              <a:buChar char="•"/>
              <a:tabLst>
                <a:tab pos="457200" algn="l"/>
              </a:tabLst>
            </a:pPr>
            <a:r>
              <a:rPr lang="en-IN" sz="1600" kern="100" dirty="0">
                <a:latin typeface="Aptos"/>
                <a:ea typeface="Aptos" panose="020B0004020202020204" pitchFamily="34" charset="0"/>
                <a:cs typeface="Times New Roman"/>
              </a:rPr>
              <a:t>Page views</a:t>
            </a:r>
            <a:endParaRPr lang="en-US" sz="1600" kern="100">
              <a:latin typeface="Aptos"/>
              <a:ea typeface="Aptos" panose="020B0004020202020204" pitchFamily="34" charset="0"/>
              <a:cs typeface="Times New Roman"/>
            </a:endParaRPr>
          </a:p>
          <a:p>
            <a:pPr lvl="1">
              <a:buFont typeface="Arial" pitchFamily="2" charset="2"/>
              <a:buChar char="•"/>
              <a:tabLst>
                <a:tab pos="457200" algn="l"/>
              </a:tabLst>
            </a:pPr>
            <a:r>
              <a:rPr lang="en-IN" sz="1600" kern="100" dirty="0">
                <a:latin typeface="Aptos"/>
                <a:ea typeface="Aptos" panose="020B0004020202020204" pitchFamily="34" charset="0"/>
                <a:cs typeface="Times New Roman"/>
              </a:rPr>
              <a:t>Time on site</a:t>
            </a:r>
            <a:endParaRPr lang="en-US" sz="1600" kern="100">
              <a:latin typeface="Aptos"/>
              <a:ea typeface="Aptos" panose="020B0004020202020204" pitchFamily="34" charset="0"/>
              <a:cs typeface="Times New Roman"/>
            </a:endParaRPr>
          </a:p>
          <a:p>
            <a:pPr lvl="1">
              <a:buFont typeface="Arial" pitchFamily="2" charset="2"/>
              <a:buChar char="•"/>
              <a:tabLst>
                <a:tab pos="457200" algn="l"/>
              </a:tabLst>
            </a:pPr>
            <a:endParaRPr lang="en-IN" sz="1400" b="1" u="sng" kern="100">
              <a:latin typeface="Aptos"/>
              <a:ea typeface="Aptos" panose="020B0004020202020204" pitchFamily="34" charset="0"/>
              <a:cs typeface="Times New Roman"/>
            </a:endParaRPr>
          </a:p>
          <a:p>
            <a:pPr>
              <a:buFont typeface="Arial" panose="020B0604020202020204" pitchFamily="34" charset="0"/>
              <a:buChar char="•"/>
              <a:tabLst>
                <a:tab pos="457200" algn="l"/>
              </a:tabLst>
            </a:pPr>
            <a:r>
              <a:rPr lang="en-IN" sz="1600" b="1" u="sng" kern="100" dirty="0">
                <a:latin typeface="Aptos"/>
                <a:ea typeface="Aptos" panose="020B0004020202020204" pitchFamily="34" charset="0"/>
                <a:cs typeface="Times New Roman"/>
              </a:rPr>
              <a:t>Donations: </a:t>
            </a:r>
            <a:endParaRPr lang="en-IN" sz="1600" b="1" u="sng" dirty="0"/>
          </a:p>
          <a:p>
            <a:pPr lvl="1">
              <a:buFont typeface="Arial" pitchFamily="2" charset="2"/>
              <a:buChar char="•"/>
              <a:tabLst>
                <a:tab pos="457200" algn="l"/>
              </a:tabLst>
            </a:pPr>
            <a:r>
              <a:rPr lang="en-IN" sz="1600" kern="100" dirty="0">
                <a:latin typeface="Aptos"/>
                <a:ea typeface="Aptos" panose="020B0004020202020204" pitchFamily="34" charset="0"/>
                <a:cs typeface="Times New Roman"/>
              </a:rPr>
              <a:t>Total number of donations</a:t>
            </a:r>
          </a:p>
          <a:p>
            <a:pPr lvl="1">
              <a:buFont typeface="Arial,Sans-Serif" panose="020B0604020202020204" pitchFamily="34" charset="0"/>
              <a:tabLst>
                <a:tab pos="457200" algn="l"/>
              </a:tabLst>
            </a:pPr>
            <a:r>
              <a:rPr lang="en-IN" sz="1600" kern="100" dirty="0">
                <a:latin typeface="Aptos"/>
                <a:ea typeface="Aptos" panose="020B0004020202020204" pitchFamily="34" charset="0"/>
                <a:cs typeface="Times New Roman"/>
              </a:rPr>
              <a:t>Average donation amount</a:t>
            </a:r>
          </a:p>
          <a:p>
            <a:pPr lvl="1">
              <a:buFont typeface="Arial,Sans-Serif" panose="020B0604020202020204" pitchFamily="34" charset="0"/>
              <a:tabLst>
                <a:tab pos="457200" algn="l"/>
              </a:tabLst>
            </a:pPr>
            <a:r>
              <a:rPr lang="en-IN" sz="1600" kern="100" dirty="0">
                <a:latin typeface="Aptos"/>
                <a:ea typeface="Aptos" panose="020B0004020202020204" pitchFamily="34" charset="0"/>
                <a:cs typeface="Times New Roman"/>
              </a:rPr>
              <a:t>Donation trends over time</a:t>
            </a:r>
          </a:p>
          <a:p>
            <a:pPr>
              <a:tabLst>
                <a:tab pos="457200" algn="l"/>
              </a:tabLst>
            </a:pPr>
            <a:r>
              <a:rPr lang="en-IN" sz="1800" b="1" u="sng" kern="100" dirty="0">
                <a:latin typeface="Aptos"/>
                <a:ea typeface="Aptos" panose="020B0004020202020204" pitchFamily="34" charset="0"/>
                <a:cs typeface="Times New Roman"/>
              </a:rPr>
              <a:t>User Engagement: </a:t>
            </a:r>
          </a:p>
          <a:p>
            <a:pPr lvl="1">
              <a:buFont typeface="Arial,Sans-Serif" panose="020B0604020202020204" pitchFamily="34" charset="0"/>
              <a:buChar char="•"/>
              <a:tabLst>
                <a:tab pos="457200" algn="l"/>
              </a:tabLst>
            </a:pPr>
            <a:r>
              <a:rPr lang="en-IN" sz="1600" kern="100" dirty="0">
                <a:latin typeface="Aptos"/>
                <a:ea typeface="Aptos" panose="020B0004020202020204" pitchFamily="34" charset="0"/>
                <a:cs typeface="Times New Roman"/>
              </a:rPr>
              <a:t>Number of registered users</a:t>
            </a:r>
            <a:endParaRPr lang="en-IN" sz="1600" kern="100">
              <a:latin typeface="Aptos"/>
              <a:ea typeface="Aptos" panose="020B0004020202020204" pitchFamily="34" charset="0"/>
              <a:cs typeface="Times New Roman"/>
            </a:endParaRPr>
          </a:p>
          <a:p>
            <a:pPr lvl="1">
              <a:buFont typeface="Arial,Sans-Serif" panose="020B0604020202020204" pitchFamily="34" charset="0"/>
              <a:tabLst>
                <a:tab pos="457200" algn="l"/>
              </a:tabLst>
            </a:pPr>
            <a:r>
              <a:rPr lang="en-IN" sz="1600" kern="100" dirty="0">
                <a:latin typeface="Aptos"/>
                <a:ea typeface="Aptos" panose="020B0004020202020204" pitchFamily="34" charset="0"/>
                <a:cs typeface="Times New Roman"/>
              </a:rPr>
              <a:t>User interactions (e.g., page views, clicks, form submissions)</a:t>
            </a:r>
          </a:p>
          <a:p>
            <a:pPr lvl="1">
              <a:buFont typeface="Arial,Sans-Serif" panose="020B0604020202020204" pitchFamily="34" charset="0"/>
              <a:tabLst>
                <a:tab pos="457200" algn="l"/>
              </a:tabLst>
            </a:pPr>
            <a:r>
              <a:rPr lang="en-IN" sz="1600" kern="100" dirty="0">
                <a:latin typeface="Aptos"/>
                <a:ea typeface="Aptos" panose="020B0004020202020204" pitchFamily="34" charset="0"/>
                <a:cs typeface="Times New Roman"/>
              </a:rPr>
              <a:t>User feedback and reviews</a:t>
            </a:r>
          </a:p>
          <a:p>
            <a:pPr>
              <a:tabLst>
                <a:tab pos="457200" algn="l"/>
              </a:tabLst>
            </a:pPr>
            <a:r>
              <a:rPr lang="en-IN" sz="1800" b="1" kern="100" dirty="0">
                <a:latin typeface="Aptos"/>
                <a:ea typeface="Aptos" panose="020B0004020202020204" pitchFamily="34" charset="0"/>
                <a:cs typeface="Times New Roman"/>
              </a:rPr>
              <a:t>Impact Analysis</a:t>
            </a:r>
          </a:p>
          <a:p>
            <a:pPr>
              <a:tabLst>
                <a:tab pos="457200" algn="l"/>
              </a:tabLst>
            </a:pPr>
            <a:r>
              <a:rPr lang="en-IN" sz="1800" b="1" kern="100" dirty="0">
                <a:latin typeface="Aptos"/>
                <a:ea typeface="Aptos" panose="020B0004020202020204" pitchFamily="34" charset="0"/>
                <a:cs typeface="Times New Roman"/>
              </a:rPr>
              <a:t>Food Distributed</a:t>
            </a:r>
            <a:r>
              <a:rPr lang="en-IN" sz="1800" kern="100" dirty="0">
                <a:latin typeface="Aptos"/>
                <a:ea typeface="Aptos" panose="020B0004020202020204" pitchFamily="34" charset="0"/>
                <a:cs typeface="Times New Roman"/>
              </a:rPr>
              <a:t>: Quantify the amount of food distributed through the website.</a:t>
            </a:r>
          </a:p>
          <a:p>
            <a:pPr>
              <a:tabLst>
                <a:tab pos="457200" algn="l"/>
              </a:tabLst>
            </a:pPr>
            <a:r>
              <a:rPr lang="en-IN" sz="1800" b="1" kern="100" dirty="0">
                <a:latin typeface="Aptos"/>
                <a:ea typeface="Aptos" panose="020B0004020202020204" pitchFamily="34" charset="0"/>
                <a:cs typeface="Times New Roman"/>
              </a:rPr>
              <a:t>Communities Served</a:t>
            </a:r>
            <a:r>
              <a:rPr lang="en-IN" sz="1800" kern="100" dirty="0">
                <a:latin typeface="Aptos"/>
                <a:ea typeface="Aptos" panose="020B0004020202020204" pitchFamily="34" charset="0"/>
                <a:cs typeface="Times New Roman"/>
              </a:rPr>
              <a:t>: Identify the number and types of communities served by the website.</a:t>
            </a:r>
          </a:p>
          <a:p>
            <a:pPr>
              <a:tabLst>
                <a:tab pos="457200" algn="l"/>
              </a:tabLst>
            </a:pPr>
            <a:r>
              <a:rPr lang="en-IN" sz="1800" b="1" kern="100" dirty="0">
                <a:latin typeface="Aptos"/>
                <a:ea typeface="Aptos" panose="020B0004020202020204" pitchFamily="34" charset="0"/>
                <a:cs typeface="Times New Roman"/>
              </a:rPr>
              <a:t>Positive Outcomes</a:t>
            </a:r>
            <a:r>
              <a:rPr lang="en-IN" sz="1800" kern="100" dirty="0">
                <a:latin typeface="Aptos"/>
                <a:ea typeface="Aptos" panose="020B0004020202020204" pitchFamily="34" charset="0"/>
                <a:cs typeface="Times New Roman"/>
              </a:rPr>
              <a:t>: Highlight stories of individuals or families who have benefited from the website.</a:t>
            </a:r>
          </a:p>
          <a:p>
            <a:pPr>
              <a:tabLst>
                <a:tab pos="457200" algn="l"/>
              </a:tabLst>
            </a:pPr>
            <a:r>
              <a:rPr lang="en-IN" sz="1800" b="1" kern="100" dirty="0">
                <a:latin typeface="Aptos"/>
                <a:ea typeface="Aptos" panose="020B0004020202020204" pitchFamily="34" charset="0"/>
                <a:cs typeface="Times New Roman"/>
              </a:rPr>
              <a:t>Challenges</a:t>
            </a:r>
            <a:r>
              <a:rPr lang="en-IN" sz="1800" kern="100" dirty="0">
                <a:latin typeface="Aptos"/>
                <a:ea typeface="Aptos" panose="020B0004020202020204" pitchFamily="34" charset="0"/>
                <a:cs typeface="Times New Roman"/>
              </a:rPr>
              <a:t>: Identify any obstacles or difficulties encountered in operating the website.</a:t>
            </a:r>
          </a:p>
          <a:p>
            <a:pPr>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1">
              <a:tabLst>
                <a:tab pos="457200" algn="l"/>
              </a:tabLst>
            </a:pPr>
            <a:endParaRPr lang="en-IN" sz="1800" b="1" u="sng"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itchFamily="2" charset="2"/>
              <a:buChar char="•"/>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vert="horz" lIns="91440" tIns="45720" rIns="91440" bIns="45720" rtlCol="0" anchor="t">
            <a:normAutofit/>
          </a:bodyPr>
          <a:lstStyle/>
          <a:p>
            <a:pPr>
              <a:buFont typeface="Wingdings" pitchFamily="2" charset="2"/>
              <a:buChar char="Ø"/>
              <a:tabLst>
                <a:tab pos="457200" algn="l"/>
              </a:tabLst>
            </a:pPr>
            <a:r>
              <a:rPr lang="en-IN" sz="2400" b="1" u="sng" kern="100" dirty="0">
                <a:ea typeface="+mn-lt"/>
                <a:cs typeface="+mn-lt"/>
              </a:rPr>
              <a:t>References </a:t>
            </a:r>
            <a:endParaRPr lang="en-IN" sz="2400" b="1" u="sng" kern="100" dirty="0">
              <a:latin typeface="Aptos" panose="020B0004020202020204" pitchFamily="34" charset="0"/>
              <a:ea typeface="+mn-lt"/>
              <a:cs typeface="Times New Roman" panose="02020603050405020304" pitchFamily="18" charset="0"/>
            </a:endParaRP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Books: </a:t>
            </a:r>
            <a:endParaRPr lang="en-IN" sz="2000" kern="100" dirty="0">
              <a:latin typeface="Aptos"/>
              <a:ea typeface="Aptos" panose="020B0004020202020204" pitchFamily="34" charset="0"/>
              <a:cs typeface="Times New Roman" panose="02020603050405020304" pitchFamily="18" charset="0"/>
            </a:endParaRP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Food Banks: A Guide to Feeding the Hungry by Andrew Fisher</a:t>
            </a: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The End of Hunger: How to Feed the World and Save Our Planet by Erik Millstone and Tim Lang</a:t>
            </a: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The Food Donation Handbook by the National Food Bank Council</a:t>
            </a: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Feeding America: </a:t>
            </a:r>
            <a:r>
              <a:rPr lang="en-IN" sz="2000" kern="100" dirty="0">
                <a:latin typeface="Aptos"/>
                <a:ea typeface="Aptos" panose="020B0004020202020204" pitchFamily="34" charset="0"/>
                <a:cs typeface="Times New Roman"/>
                <a:hlinkClick r:id="rId3"/>
              </a:rPr>
              <a:t>https://www.feedingamerica.org/</a:t>
            </a:r>
            <a:endParaRPr lang="en-IN" sz="2000" kern="100" dirty="0">
              <a:latin typeface="Aptos"/>
              <a:ea typeface="Aptos" panose="020B0004020202020204" pitchFamily="34" charset="0"/>
              <a:cs typeface="Times New Roman"/>
            </a:endParaRP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Food Bank Canada: </a:t>
            </a:r>
            <a:r>
              <a:rPr lang="en-IN" sz="2000" kern="100" dirty="0">
                <a:latin typeface="Aptos"/>
                <a:ea typeface="Aptos" panose="020B0004020202020204" pitchFamily="34" charset="0"/>
                <a:cs typeface="Times New Roman"/>
                <a:hlinkClick r:id="rId4"/>
              </a:rPr>
              <a:t>https://foodbankscanada.ca/</a:t>
            </a:r>
            <a:endParaRPr lang="en-IN" sz="2000" kern="100" dirty="0">
              <a:latin typeface="Aptos"/>
              <a:ea typeface="Aptos" panose="020B0004020202020204" pitchFamily="34" charset="0"/>
              <a:cs typeface="Times New Roman"/>
            </a:endParaRPr>
          </a:p>
          <a:p>
            <a:pPr>
              <a:buFont typeface="Arial,Sans-Serif" pitchFamily="2" charset="2"/>
              <a:buChar char="•"/>
              <a:tabLst>
                <a:tab pos="457200" algn="l"/>
              </a:tabLst>
            </a:pPr>
            <a:r>
              <a:rPr lang="en-IN" sz="2000" kern="100" dirty="0">
                <a:latin typeface="Aptos"/>
                <a:ea typeface="Aptos" panose="020B0004020202020204" pitchFamily="34" charset="0"/>
                <a:cs typeface="Times New Roman"/>
              </a:rPr>
              <a:t>Second Harvest Food Bank: </a:t>
            </a:r>
            <a:r>
              <a:rPr lang="en-IN" sz="2000" kern="100" dirty="0">
                <a:latin typeface="Aptos"/>
                <a:ea typeface="Aptos" panose="020B0004020202020204" pitchFamily="34" charset="0"/>
                <a:cs typeface="Times New Roman"/>
                <a:hlinkClick r:id="rId5"/>
              </a:rPr>
              <a:t>https://no-hunger.org/volunteer/</a:t>
            </a:r>
            <a:endParaRPr lang="en-IN" sz="2000" kern="100" dirty="0">
              <a:latin typeface="Aptos"/>
              <a:ea typeface="Aptos" panose="020B0004020202020204" pitchFamily="34" charset="0"/>
              <a:cs typeface="Times New Roman"/>
            </a:endParaRPr>
          </a:p>
          <a:p>
            <a:pPr>
              <a:buFont typeface="Arial,Sans-Serif" pitchFamily="2" charset="2"/>
              <a:buChar char="•"/>
              <a:tabLst>
                <a:tab pos="457200" algn="l"/>
              </a:tabLst>
            </a:pPr>
            <a:r>
              <a:rPr lang="en-IN" sz="2000" kern="100" err="1">
                <a:latin typeface="Aptos"/>
                <a:ea typeface="Aptos" panose="020B0004020202020204" pitchFamily="34" charset="0"/>
                <a:cs typeface="Times New Roman"/>
              </a:rPr>
              <a:t>ShareFood</a:t>
            </a:r>
            <a:r>
              <a:rPr lang="en-IN" sz="2000" kern="100" dirty="0">
                <a:latin typeface="Aptos"/>
                <a:ea typeface="Aptos" panose="020B0004020202020204" pitchFamily="34" charset="0"/>
                <a:cs typeface="Times New Roman"/>
              </a:rPr>
              <a:t>: </a:t>
            </a:r>
            <a:r>
              <a:rPr lang="en-IN" sz="2000" kern="100" dirty="0">
                <a:latin typeface="Aptos"/>
                <a:ea typeface="Aptos" panose="020B0004020202020204" pitchFamily="34" charset="0"/>
                <a:cs typeface="Times New Roman"/>
                <a:hlinkClick r:id="rId6"/>
              </a:rPr>
              <a:t>https://www.sharefoodprogram.org/</a:t>
            </a:r>
            <a:endParaRPr lang="en-IN" sz="2000" kern="100" dirty="0">
              <a:latin typeface="Aptos"/>
              <a:ea typeface="Aptos" panose="020B0004020202020204" pitchFamily="34" charset="0"/>
              <a:cs typeface="Times New Roman"/>
            </a:endParaRPr>
          </a:p>
          <a:p>
            <a:pPr>
              <a:buFont typeface="Wingdings" pitchFamily="2" charset="2"/>
              <a:buChar char="Ø"/>
              <a:tabLst>
                <a:tab pos="457200" algn="l"/>
              </a:tabLst>
            </a:pP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vert="horz" lIns="91440" tIns="45720" rIns="91440" bIns="45720" rtlCol="0" anchor="t">
            <a:normAutofit/>
          </a:bodyPr>
          <a:lstStyle/>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Introduction </a:t>
            </a:r>
          </a:p>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Literature Review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Objective of the Project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Modules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Workflow</a:t>
            </a:r>
          </a:p>
          <a:p>
            <a:pPr>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Reports</a:t>
            </a:r>
          </a:p>
          <a:p>
            <a:pPr lvl="0">
              <a:buFont typeface="Wingdings" pitchFamily="2" charset="2"/>
              <a:buChar char="Ø"/>
              <a:tabLst>
                <a:tab pos="457200" algn="l"/>
              </a:tabLst>
            </a:pPr>
            <a:r>
              <a:rPr lang="en-IN" sz="1800" kern="100" dirty="0">
                <a:effectLst/>
                <a:latin typeface="Times New Roman"/>
                <a:ea typeface="Aptos" panose="020B0004020202020204" pitchFamily="34" charset="0"/>
                <a:cs typeface="Times New Roman"/>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825625"/>
            <a:ext cx="6512560" cy="4351338"/>
          </a:xfrm>
        </p:spPr>
        <p:txBody>
          <a:bodyPr vert="horz" lIns="91440" tIns="45720" rIns="91440" bIns="45720" rtlCol="0" anchor="t">
            <a:normAutofit lnSpcReduction="10000"/>
          </a:bodyPr>
          <a:lstStyle/>
          <a:p>
            <a:pPr>
              <a:buFont typeface="Wingdings" pitchFamily="2" charset="2"/>
              <a:buChar char="Ø"/>
              <a:tabLst>
                <a:tab pos="457200" algn="l"/>
              </a:tabLst>
            </a:pPr>
            <a:endParaRPr lang="en-IN" sz="1800" kern="100" dirty="0">
              <a:latin typeface="Aptos"/>
              <a:ea typeface="+mn-lt"/>
              <a:cs typeface="Times New Roman"/>
            </a:endParaRPr>
          </a:p>
          <a:p>
            <a:pPr>
              <a:buFont typeface="Wingdings" pitchFamily="2" charset="2"/>
              <a:buChar char="Ø"/>
              <a:tabLst>
                <a:tab pos="457200" algn="l"/>
              </a:tabLst>
            </a:pPr>
            <a:r>
              <a:rPr lang="en-IN" sz="1800" b="1" kern="100" dirty="0">
                <a:latin typeface="Aptos"/>
                <a:ea typeface="+mn-lt"/>
                <a:cs typeface="Times New Roman"/>
              </a:rPr>
              <a:t>Smash</a:t>
            </a:r>
            <a:r>
              <a:rPr lang="en-IN" sz="1800" b="1" kern="100" dirty="0">
                <a:ea typeface="+mn-lt"/>
                <a:cs typeface="Times New Roman"/>
              </a:rPr>
              <a:t> The Hunger</a:t>
            </a:r>
            <a:r>
              <a:rPr lang="en-IN" sz="1800" kern="100" dirty="0">
                <a:ea typeface="+mn-lt"/>
                <a:cs typeface="+mn-lt"/>
              </a:rPr>
              <a:t> (STH) dedicated to addressing two critical issues: food waste and food insecurity. STH mobilizes NGOs and college students across India to recover surplus food from dining facilities, restaurants, and local businesses, redirecting it to those in need through food banks and community organizations.</a:t>
            </a:r>
            <a:endParaRPr lang="en-IN"/>
          </a:p>
          <a:p>
            <a:pPr>
              <a:buFont typeface="Wingdings" pitchFamily="2" charset="2"/>
              <a:buChar char="Ø"/>
              <a:tabLst>
                <a:tab pos="457200" algn="l"/>
              </a:tabLst>
            </a:pPr>
            <a:endParaRPr lang="en-IN" sz="1800" kern="100" dirty="0">
              <a:ea typeface="+mn-lt"/>
              <a:cs typeface="+mn-lt"/>
            </a:endParaRPr>
          </a:p>
          <a:p>
            <a:pPr>
              <a:buFont typeface="Wingdings" pitchFamily="2" charset="2"/>
              <a:buChar char="Ø"/>
              <a:tabLst>
                <a:tab pos="457200" algn="l"/>
              </a:tabLst>
            </a:pPr>
            <a:r>
              <a:rPr lang="en-IN" sz="1800" kern="100" dirty="0">
                <a:ea typeface="+mn-lt"/>
                <a:cs typeface="+mn-lt"/>
              </a:rPr>
              <a:t>In India, it is estimated that around 67 million metric tons of food is wasted annually. This staggering figure represents approximately 35-40% of the total food produced in the country.</a:t>
            </a:r>
          </a:p>
          <a:p>
            <a:pPr>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1800" kern="100" dirty="0">
                <a:latin typeface="Aptos"/>
                <a:ea typeface="Aptos" panose="020B0004020202020204" pitchFamily="34" charset="0"/>
                <a:cs typeface="Times New Roman"/>
              </a:rPr>
              <a:t>STH aims to </a:t>
            </a:r>
            <a:r>
              <a:rPr lang="en-IN" sz="1800" kern="100" dirty="0">
                <a:ea typeface="+mn-lt"/>
                <a:cs typeface="+mn-lt"/>
              </a:rPr>
              <a:t>provide meals to individuals facing food insecurity and reduce the food wastage.</a:t>
            </a:r>
            <a:endParaRPr lang="en-IN" sz="1800" kern="100" dirty="0">
              <a:ea typeface="+mn-lt"/>
              <a:cs typeface="Times New Roman" panose="02020603050405020304" pitchFamily="18" charset="0"/>
            </a:endParaRPr>
          </a:p>
        </p:txBody>
      </p:sp>
      <p:pic>
        <p:nvPicPr>
          <p:cNvPr id="3" name="Picture 2" descr="A baby crying on a graph&#10;&#10;Description automatically generated">
            <a:extLst>
              <a:ext uri="{FF2B5EF4-FFF2-40B4-BE49-F238E27FC236}">
                <a16:creationId xmlns:a16="http://schemas.microsoft.com/office/drawing/2014/main" id="{7E5B7FE2-B22F-3BF4-57EB-13A6EA58684F}"/>
              </a:ext>
            </a:extLst>
          </p:cNvPr>
          <p:cNvPicPr>
            <a:picLocks noChangeAspect="1"/>
          </p:cNvPicPr>
          <p:nvPr/>
        </p:nvPicPr>
        <p:blipFill>
          <a:blip r:embed="rId3"/>
          <a:srcRect b="3014"/>
          <a:stretch/>
        </p:blipFill>
        <p:spPr>
          <a:xfrm>
            <a:off x="8004629" y="2170611"/>
            <a:ext cx="3667035" cy="3595941"/>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838200" y="1825625"/>
            <a:ext cx="5567680" cy="4351338"/>
          </a:xfrm>
        </p:spPr>
        <p:txBody>
          <a:bodyPr vert="horz" lIns="91440" tIns="45720" rIns="91440" bIns="45720" rtlCol="0" anchor="t">
            <a:normAutofit fontScale="92500" lnSpcReduction="10000"/>
          </a:bodyPr>
          <a:lstStyle/>
          <a:p>
            <a:pPr>
              <a:buFont typeface="Wingdings" pitchFamily="2" charset="2"/>
              <a:buChar char="Ø"/>
              <a:tabLst>
                <a:tab pos="457200" algn="l"/>
              </a:tabLst>
            </a:pPr>
            <a:r>
              <a:rPr lang="en-IN" sz="1800" b="1" u="sng" kern="100" dirty="0">
                <a:ea typeface="+mn-lt"/>
                <a:cs typeface="+mn-lt"/>
              </a:rPr>
              <a:t>Reduce Food Waste</a:t>
            </a:r>
            <a:r>
              <a:rPr lang="en-IN" sz="1800" kern="100" dirty="0">
                <a:ea typeface="+mn-lt"/>
                <a:cs typeface="+mn-lt"/>
              </a:rPr>
              <a:t> - Partner with restaurants, local businesses, and caterers to establish regular food donation programs. This can include daily pickups of surplus food that would otherwise go to waste.</a:t>
            </a:r>
            <a:endParaRPr lang="en-IN" sz="1800" u="sng" kern="100" dirty="0">
              <a:ea typeface="+mn-lt"/>
              <a:cs typeface="+mn-lt"/>
            </a:endParaRPr>
          </a:p>
          <a:p>
            <a:pPr>
              <a:buFont typeface="Wingdings" pitchFamily="2" charset="2"/>
              <a:buChar char="Ø"/>
              <a:tabLst>
                <a:tab pos="457200" algn="l"/>
              </a:tabLst>
            </a:pPr>
            <a:endParaRPr lang="en-IN" sz="1800" kern="100" dirty="0">
              <a:ea typeface="+mn-lt"/>
              <a:cs typeface="+mn-lt"/>
            </a:endParaRPr>
          </a:p>
          <a:p>
            <a:pPr>
              <a:buFont typeface="Wingdings" pitchFamily="2" charset="2"/>
              <a:buChar char="Ø"/>
              <a:tabLst>
                <a:tab pos="457200" algn="l"/>
              </a:tabLst>
            </a:pPr>
            <a:r>
              <a:rPr lang="en-IN" sz="1800" b="1" u="sng" kern="100" dirty="0">
                <a:ea typeface="+mn-lt"/>
                <a:cs typeface="+mn-lt"/>
              </a:rPr>
              <a:t>Addressing Food Insecurity</a:t>
            </a:r>
            <a:r>
              <a:rPr lang="en-IN" sz="1800" kern="100" dirty="0">
                <a:ea typeface="+mn-lt"/>
                <a:cs typeface="+mn-lt"/>
              </a:rPr>
              <a:t> - Support Vulnerable Communities: By redistributing recovered food, STH seeks to provide nutritious meals to individuals and families facing food insecurity, improving access to food for those in need.</a:t>
            </a:r>
          </a:p>
          <a:p>
            <a:pPr>
              <a:buFont typeface="Wingdings" pitchFamily="2" charset="2"/>
              <a:buChar char="Ø"/>
              <a:tabLst>
                <a:tab pos="457200" algn="l"/>
              </a:tabLst>
            </a:pPr>
            <a:endParaRPr lang="en-IN" sz="1800" kern="100" dirty="0">
              <a:ea typeface="+mn-lt"/>
              <a:cs typeface="+mn-lt"/>
            </a:endParaRPr>
          </a:p>
          <a:p>
            <a:pPr>
              <a:buFont typeface="Wingdings" pitchFamily="2" charset="2"/>
              <a:buChar char="Ø"/>
              <a:tabLst>
                <a:tab pos="457200" algn="l"/>
              </a:tabLst>
            </a:pPr>
            <a:r>
              <a:rPr lang="en-IN" sz="1800" b="1" u="sng" kern="100" dirty="0">
                <a:ea typeface="+mn-lt"/>
                <a:cs typeface="+mn-lt"/>
              </a:rPr>
              <a:t>Community Engagement and Student Involvement </a:t>
            </a:r>
            <a:r>
              <a:rPr lang="en-IN" sz="1800" kern="100" dirty="0">
                <a:ea typeface="+mn-lt"/>
                <a:cs typeface="+mn-lt"/>
              </a:rPr>
              <a:t>-The STH model empowers students by involving them in hands-on service and leadership opportunities. This engagement not only raises awareness but also cultivates future leaders committed to sustainability and social equity. </a:t>
            </a:r>
            <a:endParaRPr lang="en-IN" sz="1800" kern="100" dirty="0">
              <a:cs typeface="Times New Roman"/>
            </a:endParaRPr>
          </a:p>
        </p:txBody>
      </p:sp>
      <p:pic>
        <p:nvPicPr>
          <p:cNvPr id="6" name="Picture 5" descr="A group of children holding food containers&#10;&#10;Description automatically generated">
            <a:extLst>
              <a:ext uri="{FF2B5EF4-FFF2-40B4-BE49-F238E27FC236}">
                <a16:creationId xmlns:a16="http://schemas.microsoft.com/office/drawing/2014/main" id="{F056BCD1-30CC-8871-B5D2-B9F61E2C0C9C}"/>
              </a:ext>
            </a:extLst>
          </p:cNvPr>
          <p:cNvPicPr>
            <a:picLocks noChangeAspect="1"/>
          </p:cNvPicPr>
          <p:nvPr/>
        </p:nvPicPr>
        <p:blipFill>
          <a:blip r:embed="rId3"/>
          <a:stretch>
            <a:fillRect/>
          </a:stretch>
        </p:blipFill>
        <p:spPr>
          <a:xfrm>
            <a:off x="6705600" y="2398280"/>
            <a:ext cx="4789715" cy="3193556"/>
          </a:xfrm>
          <a:prstGeom prst="rect">
            <a:avLst/>
          </a:prstGeom>
        </p:spPr>
      </p:pic>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p:txBody>
          <a:bodyPr vert="horz" lIns="91440" tIns="45720" rIns="91440" bIns="45720" rtlCol="0" anchor="t">
            <a:normAutofit/>
          </a:bodyPr>
          <a:lstStyle/>
          <a:p>
            <a:pPr>
              <a:buFont typeface="Wingdings" pitchFamily="2" charset="2"/>
              <a:buChar char="Ø"/>
              <a:tabLst>
                <a:tab pos="457200" algn="l"/>
              </a:tabLst>
            </a:pPr>
            <a:endParaRPr lang="en-IN" sz="1800" b="1" u="sng" kern="100" dirty="0">
              <a:latin typeface="Aptos"/>
              <a:ea typeface="Aptos" panose="020B0004020202020204" pitchFamily="34" charset="0"/>
              <a:cs typeface="Times New Roman"/>
            </a:endParaRPr>
          </a:p>
          <a:p>
            <a:pPr>
              <a:buFont typeface="Wingdings" pitchFamily="2" charset="2"/>
              <a:buChar char="Ø"/>
              <a:tabLst>
                <a:tab pos="457200" algn="l"/>
              </a:tabLst>
            </a:pPr>
            <a:r>
              <a:rPr lang="en-IN" sz="1800" b="1" u="sng" kern="100" dirty="0">
                <a:latin typeface="Aptos"/>
                <a:ea typeface="Aptos" panose="020B0004020202020204" pitchFamily="34" charset="0"/>
                <a:cs typeface="Times New Roman"/>
              </a:rPr>
              <a:t>Best Practices and Recommendations -</a:t>
            </a:r>
            <a:endParaRPr lang="en-IN" sz="1800" u="sng" kern="100" dirty="0">
              <a:effectLst/>
              <a:latin typeface="Aptos"/>
              <a:ea typeface="Aptos" panose="020B0004020202020204" pitchFamily="34" charset="0"/>
              <a:cs typeface="Times New Roman"/>
            </a:endParaRPr>
          </a:p>
          <a:p>
            <a:pPr>
              <a:buFont typeface="Arial" pitchFamily="2" charset="2"/>
              <a:buChar char="•"/>
              <a:tabLst>
                <a:tab pos="457200" algn="l"/>
              </a:tabLst>
            </a:pPr>
            <a:r>
              <a:rPr lang="en-IN" sz="1800" kern="100" dirty="0">
                <a:ea typeface="+mn-lt"/>
                <a:cs typeface="+mn-lt"/>
              </a:rPr>
              <a:t>Building strong partnerships with local businesses and food banks.</a:t>
            </a:r>
            <a:endParaRPr lang="en-IN" dirty="0"/>
          </a:p>
          <a:p>
            <a:pPr>
              <a:buFont typeface="Arial" pitchFamily="2" charset="2"/>
              <a:buChar char="•"/>
              <a:tabLst>
                <a:tab pos="457200" algn="l"/>
              </a:tabLst>
            </a:pPr>
            <a:r>
              <a:rPr lang="en-IN" sz="1800" kern="100" dirty="0">
                <a:ea typeface="+mn-lt"/>
                <a:cs typeface="+mn-lt"/>
              </a:rPr>
              <a:t>Utilizing technology to streamline logistics and improve tracking of recovered food.</a:t>
            </a:r>
            <a:endParaRPr lang="en-IN" dirty="0"/>
          </a:p>
          <a:p>
            <a:pPr>
              <a:buFont typeface="Arial" pitchFamily="2" charset="2"/>
              <a:buChar char="•"/>
              <a:tabLst>
                <a:tab pos="457200" algn="l"/>
              </a:tabLst>
            </a:pPr>
            <a:r>
              <a:rPr lang="en-IN" sz="1800" kern="100" dirty="0">
                <a:ea typeface="+mn-lt"/>
                <a:cs typeface="+mn-lt"/>
              </a:rPr>
              <a:t>Providing ongoing training for volunteers and staff to ensure successful implementation.</a:t>
            </a:r>
            <a:endParaRPr lang="en-IN" dirty="0"/>
          </a:p>
          <a:p>
            <a:pPr>
              <a:buFont typeface="Wingdings" pitchFamily="2" charset="2"/>
              <a:buChar char="Ø"/>
              <a:tabLst>
                <a:tab pos="457200" algn="l"/>
              </a:tabLst>
            </a:pPr>
            <a:endParaRPr lang="en-IN" sz="1800" b="1" kern="100" dirty="0">
              <a:latin typeface="Aptos" panose="020B0004020202020204" pitchFamily="34" charset="0"/>
              <a:ea typeface="+mn-lt"/>
              <a:cs typeface="Times New Roman" panose="02020603050405020304" pitchFamily="18" charset="0"/>
            </a:endParaRPr>
          </a:p>
          <a:p>
            <a:pPr>
              <a:buFont typeface="Wingdings" pitchFamily="2" charset="2"/>
              <a:buChar char="Ø"/>
              <a:tabLst>
                <a:tab pos="457200" algn="l"/>
              </a:tabLst>
            </a:pPr>
            <a:r>
              <a:rPr lang="en-IN" sz="1800" b="1" u="sng" kern="100" dirty="0">
                <a:ea typeface="+mn-lt"/>
                <a:cs typeface="+mn-lt"/>
              </a:rPr>
              <a:t>Conclusion</a:t>
            </a:r>
            <a:r>
              <a:rPr lang="en-IN" sz="1800" kern="100" dirty="0">
                <a:ea typeface="+mn-lt"/>
                <a:cs typeface="+mn-lt"/>
              </a:rPr>
              <a:t> - Smash The Hunger represents a critical response to the dual challenges of food waste and food insecurity. By mobilizing students and fostering community partnerships, STH demonstrates the potential for grassroots initiatives to create meaningful change. Continue research and collaboration are essential to overcoming barriers and enhancing the impact of food recovery efforts.</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vert="horz" lIns="91440" tIns="45720" rIns="91440" bIns="45720" rtlCol="0" anchor="t">
            <a:normAutofit/>
          </a:bodyPr>
          <a:lstStyle/>
          <a:p>
            <a:pPr>
              <a:buFont typeface="Wingdings" pitchFamily="2" charset="2"/>
              <a:buChar char="Ø"/>
              <a:tabLst>
                <a:tab pos="457200" algn="l"/>
              </a:tabLst>
            </a:pPr>
            <a:endParaRPr lang="en-IN" sz="1800" kern="100" dirty="0">
              <a:ea typeface="+mn-lt"/>
              <a:cs typeface="+mn-lt"/>
            </a:endParaRPr>
          </a:p>
          <a:p>
            <a:pPr>
              <a:buFont typeface="Wingdings" pitchFamily="2" charset="2"/>
              <a:buChar char="Ø"/>
              <a:tabLst>
                <a:tab pos="457200" algn="l"/>
              </a:tabLst>
            </a:pPr>
            <a:r>
              <a:rPr lang="en-IN" sz="1800" kern="100" dirty="0">
                <a:ea typeface="+mn-lt"/>
                <a:cs typeface="+mn-lt"/>
              </a:rPr>
              <a:t>Reduce Food Waste</a:t>
            </a:r>
            <a:endParaRPr lang="en-IN" dirty="0"/>
          </a:p>
          <a:p>
            <a:pPr>
              <a:buFont typeface="Wingdings" pitchFamily="2" charset="2"/>
              <a:buChar char="Ø"/>
              <a:tabLst>
                <a:tab pos="457200" algn="l"/>
              </a:tabLst>
            </a:pPr>
            <a:r>
              <a:rPr lang="en-IN" sz="1800" kern="100" dirty="0">
                <a:ea typeface="+mn-lt"/>
                <a:cs typeface="+mn-lt"/>
              </a:rPr>
              <a:t>Address Food Insecurity</a:t>
            </a:r>
          </a:p>
          <a:p>
            <a:pPr>
              <a:buFont typeface="Wingdings" pitchFamily="2" charset="2"/>
              <a:buChar char="Ø"/>
              <a:tabLst>
                <a:tab pos="457200" algn="l"/>
              </a:tabLst>
            </a:pPr>
            <a:r>
              <a:rPr lang="en-IN" sz="1800" kern="100" dirty="0">
                <a:ea typeface="+mn-lt"/>
                <a:cs typeface="+mn-lt"/>
              </a:rPr>
              <a:t>Engage Students and Communities</a:t>
            </a:r>
          </a:p>
          <a:p>
            <a:pPr>
              <a:buFont typeface="Wingdings" pitchFamily="2" charset="2"/>
              <a:buChar char="Ø"/>
              <a:tabLst>
                <a:tab pos="457200" algn="l"/>
              </a:tabLst>
            </a:pPr>
            <a:r>
              <a:rPr lang="en-IN" sz="1800" kern="100" dirty="0">
                <a:ea typeface="+mn-lt"/>
                <a:cs typeface="+mn-lt"/>
              </a:rPr>
              <a:t>Raise Awareness and Educate</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1800" kern="100" dirty="0">
                <a:ea typeface="+mn-lt"/>
                <a:cs typeface="+mn-lt"/>
              </a:rPr>
              <a:t>Foster Collaboration</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1800" kern="100" dirty="0">
                <a:ea typeface="+mn-lt"/>
                <a:cs typeface="+mn-lt"/>
              </a:rPr>
              <a:t>These objectives collectively contribute to a more sustainable and equitable food system, addressing the interconnected issues of food waste and food insecurity.</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tabLst>
                <a:tab pos="457200" algn="l"/>
              </a:tabLst>
            </a:pPr>
            <a:r>
              <a:rPr lang="en-IN" sz="2000" b="1" u="sng" kern="100" dirty="0">
                <a:latin typeface="Aptos"/>
                <a:ea typeface="Aptos" panose="020B0004020202020204" pitchFamily="34" charset="0"/>
                <a:cs typeface="Times New Roman"/>
              </a:rPr>
              <a:t>Processor</a:t>
            </a:r>
            <a:r>
              <a:rPr lang="en-IN" sz="2000" kern="100" dirty="0">
                <a:latin typeface="Aptos"/>
                <a:ea typeface="Aptos" panose="020B0004020202020204" pitchFamily="34" charset="0"/>
                <a:cs typeface="Times New Roman"/>
              </a:rPr>
              <a:t> - </a:t>
            </a:r>
            <a:r>
              <a:rPr lang="en-IN" sz="2000" kern="100" dirty="0">
                <a:ea typeface="+mn-lt"/>
                <a:cs typeface="+mn-lt"/>
              </a:rPr>
              <a:t>1.6 GHz or faster processor</a:t>
            </a: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000" kern="100" dirty="0">
              <a:latin typeface="Aptos"/>
              <a:ea typeface="Aptos" panose="020B0004020202020204" pitchFamily="34" charset="0"/>
              <a:cs typeface="Times New Roman"/>
            </a:endParaRPr>
          </a:p>
          <a:p>
            <a:pPr>
              <a:buFont typeface="Wingdings" panose="020B0604020202020204" pitchFamily="34" charset="0"/>
              <a:buChar char="Ø"/>
              <a:tabLst>
                <a:tab pos="457200" algn="l"/>
              </a:tabLst>
            </a:pPr>
            <a:r>
              <a:rPr lang="en-IN" sz="2000" b="1" u="sng" kern="100" dirty="0">
                <a:latin typeface="Aptos"/>
                <a:ea typeface="Aptos" panose="020B0004020202020204" pitchFamily="34" charset="0"/>
                <a:cs typeface="Times New Roman"/>
              </a:rPr>
              <a:t>Ram</a:t>
            </a:r>
            <a:r>
              <a:rPr lang="en-IN" sz="2000" kern="100" dirty="0">
                <a:latin typeface="Aptos"/>
                <a:ea typeface="Aptos" panose="020B0004020202020204" pitchFamily="34" charset="0"/>
                <a:cs typeface="Times New Roman"/>
              </a:rPr>
              <a:t> – 4 GB or More</a:t>
            </a:r>
            <a:endParaRPr lang="en-IN" sz="2000" kern="100" dirty="0">
              <a:effectLst/>
              <a:latin typeface="Aptos"/>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000" kern="100" dirty="0">
              <a:latin typeface="Aptos"/>
              <a:ea typeface="Aptos" panose="020B0004020202020204" pitchFamily="34" charset="0"/>
              <a:cs typeface="Times New Roman"/>
            </a:endParaRPr>
          </a:p>
          <a:p>
            <a:pPr>
              <a:buFont typeface="Wingdings" panose="020B0604020202020204" pitchFamily="34" charset="0"/>
              <a:buChar char="Ø"/>
              <a:tabLst>
                <a:tab pos="457200" algn="l"/>
              </a:tabLst>
            </a:pPr>
            <a:r>
              <a:rPr lang="en-IN" sz="2000" b="1" u="sng" kern="100" dirty="0">
                <a:latin typeface="Aptos"/>
                <a:ea typeface="Aptos" panose="020B0004020202020204" pitchFamily="34" charset="0"/>
                <a:cs typeface="Times New Roman"/>
              </a:rPr>
              <a:t>Operating System</a:t>
            </a:r>
            <a:r>
              <a:rPr lang="en-IN" sz="2000" kern="100" dirty="0">
                <a:latin typeface="Aptos"/>
                <a:ea typeface="Aptos" panose="020B0004020202020204" pitchFamily="34" charset="0"/>
                <a:cs typeface="Times New Roman"/>
              </a:rPr>
              <a:t> -</a:t>
            </a:r>
            <a:endParaRPr lang="en-IN" sz="2000" dirty="0">
              <a:latin typeface="Aptos"/>
              <a:ea typeface="Aptos" panose="020B0004020202020204" pitchFamily="34" charset="0"/>
              <a:cs typeface="Times New Roman"/>
            </a:endParaRPr>
          </a:p>
          <a:p>
            <a:pPr>
              <a:tabLst>
                <a:tab pos="457200" algn="l"/>
              </a:tabLst>
            </a:pPr>
            <a:r>
              <a:rPr lang="en-IN" sz="2000" kern="100" dirty="0">
                <a:ea typeface="+mn-lt"/>
                <a:cs typeface="+mn-lt"/>
              </a:rPr>
              <a:t>Windows 10 and 11 (64-bit)</a:t>
            </a:r>
            <a:endParaRPr lang="en-IN" sz="2000" kern="100" dirty="0">
              <a:latin typeface="Aptos" panose="020B0004020202020204" pitchFamily="34" charset="0"/>
              <a:cs typeface="Times New Roman" panose="02020603050405020304" pitchFamily="18" charset="0"/>
            </a:endParaRPr>
          </a:p>
          <a:p>
            <a:pPr>
              <a:tabLst>
                <a:tab pos="457200" algn="l"/>
              </a:tabLst>
            </a:pPr>
            <a:r>
              <a:rPr lang="en-IN" sz="2000" kern="100" dirty="0">
                <a:ea typeface="+mn-lt"/>
                <a:cs typeface="+mn-lt"/>
              </a:rPr>
              <a:t>macOS versions with Apple security update support. This is typically the latest release and the two previous versions.</a:t>
            </a:r>
            <a:endParaRPr lang="en-IN" sz="2000" dirty="0"/>
          </a:p>
          <a:p>
            <a:pPr>
              <a:tabLst>
                <a:tab pos="457200" algn="l"/>
              </a:tabLst>
            </a:pPr>
            <a:endParaRPr lang="en-IN" sz="2000" kern="100" dirty="0">
              <a:latin typeface="Aptos"/>
              <a:cs typeface="Times New Roman"/>
            </a:endParaRPr>
          </a:p>
          <a:p>
            <a:pPr>
              <a:buFont typeface="Wingdings" panose="020B0604020202020204" pitchFamily="34" charset="0"/>
              <a:buChar char="Ø"/>
              <a:tabLst>
                <a:tab pos="457200" algn="l"/>
              </a:tabLst>
            </a:pPr>
            <a:r>
              <a:rPr lang="en-IN" sz="2000" b="1" u="sng" kern="100" dirty="0">
                <a:latin typeface="Aptos"/>
                <a:cs typeface="Times New Roman"/>
              </a:rPr>
              <a:t>Browser </a:t>
            </a:r>
            <a:r>
              <a:rPr lang="en-IN" sz="2000" kern="100" dirty="0">
                <a:latin typeface="Aptos"/>
                <a:cs typeface="Times New Roman"/>
              </a:rPr>
              <a:t>– Any Browser</a:t>
            </a:r>
            <a:endParaRPr lang="en-IN" sz="2000" kern="100" dirty="0">
              <a:latin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400" kern="100" dirty="0">
              <a:latin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1800"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9" name="Content Placeholder 4">
            <a:extLst>
              <a:ext uri="{FF2B5EF4-FFF2-40B4-BE49-F238E27FC236}">
                <a16:creationId xmlns:a16="http://schemas.microsoft.com/office/drawing/2014/main" id="{8EADA57D-C535-B707-E214-653630E43978}"/>
              </a:ext>
            </a:extLst>
          </p:cNvPr>
          <p:cNvSpPr>
            <a:spLocks noGrp="1"/>
          </p:cNvSpPr>
          <p:nvPr>
            <p:ph idx="1"/>
          </p:nvPr>
        </p:nvSpPr>
        <p:spPr>
          <a:xfrm>
            <a:off x="838200" y="1825625"/>
            <a:ext cx="10515600" cy="4351338"/>
          </a:xfrm>
        </p:spPr>
        <p:txBody>
          <a:bodyPr vert="horz" lIns="91440" tIns="45720" rIns="91440" bIns="45720" rtlCol="0" anchor="t">
            <a:normAutofit/>
          </a:bodyPr>
          <a:lstStyle/>
          <a:p>
            <a:pPr>
              <a:buFont typeface="Wingdings" panose="020B0604020202020204" pitchFamily="34" charset="0"/>
              <a:buChar char="Ø"/>
              <a:tabLst>
                <a:tab pos="457200" algn="l"/>
              </a:tabLst>
            </a:pPr>
            <a:r>
              <a:rPr lang="en-IN" sz="2400" kern="100" dirty="0">
                <a:latin typeface="Aptos"/>
                <a:ea typeface="Aptos" panose="020B0004020202020204" pitchFamily="34" charset="0"/>
                <a:cs typeface="Times New Roman"/>
              </a:rPr>
              <a:t>Language – HTML, CSS, JS, SQL ,PHP</a:t>
            </a:r>
            <a:endParaRPr lang="en-US" dirty="0"/>
          </a:p>
          <a:p>
            <a:pPr>
              <a:buFont typeface="Wingdings" panose="020B0604020202020204" pitchFamily="34" charset="0"/>
              <a:buChar char="Ø"/>
              <a:tabLst>
                <a:tab pos="457200" algn="l"/>
              </a:tabLst>
            </a:pPr>
            <a:endParaRPr lang="en-IN" sz="2400" kern="100" dirty="0">
              <a:latin typeface="Aptos" panose="020B0004020202020204" pitchFamily="34" charset="0"/>
              <a:ea typeface="Aptos" panose="020B0004020202020204" pitchFamily="34" charset="0"/>
              <a:cs typeface="Times New Roman"/>
            </a:endParaRPr>
          </a:p>
          <a:p>
            <a:pPr>
              <a:buFont typeface="Wingdings" panose="020B0604020202020204" pitchFamily="34" charset="0"/>
              <a:buChar char="Ø"/>
              <a:tabLst>
                <a:tab pos="457200" algn="l"/>
              </a:tabLst>
            </a:pPr>
            <a:r>
              <a:rPr lang="en-IN" sz="2400" kern="100" dirty="0">
                <a:latin typeface="Aptos"/>
                <a:ea typeface="Aptos" panose="020B0004020202020204" pitchFamily="34" charset="0"/>
                <a:cs typeface="Times New Roman"/>
              </a:rPr>
              <a:t>Framework – Bootstrap</a:t>
            </a:r>
          </a:p>
          <a:p>
            <a:pPr>
              <a:buFont typeface="Wingdings" panose="020B0604020202020204" pitchFamily="34" charset="0"/>
              <a:buChar char="Ø"/>
              <a:tabLst>
                <a:tab pos="457200" algn="l"/>
              </a:tabLst>
            </a:pPr>
            <a:endParaRPr lang="en-IN" sz="2400" kern="100" dirty="0">
              <a:latin typeface="Aptos" panose="020B0004020202020204" pitchFamily="34" charset="0"/>
              <a:ea typeface="Aptos" panose="020B0004020202020204" pitchFamily="34" charset="0"/>
              <a:cs typeface="Times New Roman"/>
            </a:endParaRPr>
          </a:p>
          <a:p>
            <a:pPr>
              <a:buFont typeface="Wingdings" panose="020B0604020202020204" pitchFamily="34" charset="0"/>
              <a:buChar char="Ø"/>
              <a:tabLst>
                <a:tab pos="457200" algn="l"/>
              </a:tabLst>
            </a:pPr>
            <a:r>
              <a:rPr lang="en-IN" sz="2400" kern="100" dirty="0">
                <a:latin typeface="Aptos"/>
                <a:ea typeface="Aptos" panose="020B0004020202020204" pitchFamily="34" charset="0"/>
                <a:cs typeface="Times New Roman"/>
              </a:rPr>
              <a:t>Database – phpMyAdmin</a:t>
            </a:r>
            <a:endParaRPr lang="en-IN" sz="2400" kern="100" dirty="0">
              <a:latin typeface="Aptos"/>
              <a:ea typeface="Aptos" panose="020B0004020202020204" pitchFamily="34" charset="0"/>
              <a:cs typeface="Times New Roman" panose="02020603050405020304" pitchFamily="18" charset="0"/>
            </a:endParaRPr>
          </a:p>
          <a:p>
            <a:pPr>
              <a:buFont typeface="Wingdings" panose="020B0604020202020204" pitchFamily="34" charset="0"/>
              <a:buChar char="Ø"/>
              <a:tabLst>
                <a:tab pos="457200" algn="l"/>
              </a:tabLst>
            </a:pPr>
            <a:endParaRPr lang="en-IN" sz="2400" kern="100" dirty="0">
              <a:latin typeface="Aptos" panose="020B0004020202020204" pitchFamily="34" charset="0"/>
              <a:ea typeface="Aptos" panose="020B0004020202020204" pitchFamily="34" charset="0"/>
              <a:cs typeface="Times New Roman"/>
            </a:endParaRPr>
          </a:p>
          <a:p>
            <a:pPr>
              <a:buFont typeface="Wingdings" panose="020B0604020202020204" pitchFamily="34" charset="0"/>
              <a:buChar char="Ø"/>
              <a:tabLst>
                <a:tab pos="457200" algn="l"/>
              </a:tabLst>
            </a:pPr>
            <a:r>
              <a:rPr lang="en-IN" sz="2400" kern="100" dirty="0">
                <a:latin typeface="Aptos"/>
                <a:ea typeface="Aptos" panose="020B0004020202020204" pitchFamily="34" charset="0"/>
                <a:cs typeface="Times New Roman"/>
              </a:rPr>
              <a:t>Code Editor – Vs Code</a:t>
            </a:r>
            <a:endParaRPr lang="en-IN" sz="24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vert="horz" lIns="91440" tIns="45720" rIns="91440" bIns="45720" rtlCol="0" anchor="t">
            <a:normAutofit/>
          </a:bodyPr>
          <a:lstStyle/>
          <a:p>
            <a:pPr>
              <a:buFont typeface="Arial" pitchFamily="2" charset="2"/>
              <a:buChar char="•"/>
              <a:tabLst>
                <a:tab pos="457200" algn="l"/>
              </a:tabLst>
            </a:pPr>
            <a:r>
              <a:rPr lang="en-IN" sz="2000" b="1" u="sng" dirty="0"/>
              <a:t>User Roles and Permissions</a:t>
            </a:r>
            <a:r>
              <a:rPr lang="en-IN" b="1" dirty="0"/>
              <a:t>  </a:t>
            </a:r>
            <a:endParaRPr lang="en-IN" dirty="0"/>
          </a:p>
          <a:p>
            <a:pPr>
              <a:buFont typeface="Arial" pitchFamily="2" charset="2"/>
              <a:buChar char="•"/>
              <a:tabLst>
                <a:tab pos="457200" algn="l"/>
              </a:tabLst>
            </a:pPr>
            <a:r>
              <a:rPr lang="en-IN" sz="1800" b="1" kern="100" dirty="0">
                <a:ea typeface="+mn-lt"/>
                <a:cs typeface="+mn-lt"/>
              </a:rPr>
              <a:t>Donors</a:t>
            </a:r>
            <a:r>
              <a:rPr lang="en-IN" sz="1800" kern="100" dirty="0">
                <a:ea typeface="+mn-lt"/>
                <a:cs typeface="+mn-lt"/>
              </a:rPr>
              <a:t>: Businesses or individuals donating food. They need an easy way to list available items and coordinate pickups.</a:t>
            </a:r>
            <a:endParaRPr lang="en-IN" dirty="0"/>
          </a:p>
          <a:p>
            <a:pPr>
              <a:buFont typeface="Arial" pitchFamily="2" charset="2"/>
              <a:buChar char="•"/>
              <a:tabLst>
                <a:tab pos="457200" algn="l"/>
              </a:tabLst>
            </a:pPr>
            <a:r>
              <a:rPr lang="en-IN" sz="1800" b="1" kern="100" dirty="0">
                <a:ea typeface="+mn-lt"/>
                <a:cs typeface="+mn-lt"/>
              </a:rPr>
              <a:t>Recipients</a:t>
            </a:r>
            <a:r>
              <a:rPr lang="en-IN" sz="1800" kern="100" dirty="0">
                <a:ea typeface="+mn-lt"/>
                <a:cs typeface="+mn-lt"/>
              </a:rPr>
              <a:t>: Organizations or individuals receiving food. They may need to track what they receive and provide feedback.</a:t>
            </a:r>
            <a:endParaRPr lang="en-IN" dirty="0"/>
          </a:p>
          <a:p>
            <a:pPr>
              <a:buFont typeface="Arial" pitchFamily="2" charset="2"/>
              <a:buChar char="•"/>
              <a:tabLst>
                <a:tab pos="457200" algn="l"/>
              </a:tabLst>
            </a:pPr>
            <a:r>
              <a:rPr lang="en-IN" sz="1800" b="1" kern="100" dirty="0">
                <a:ea typeface="+mn-lt"/>
                <a:cs typeface="+mn-lt"/>
              </a:rPr>
              <a:t>Administrators</a:t>
            </a:r>
            <a:r>
              <a:rPr lang="en-IN" sz="1800" kern="100" dirty="0">
                <a:ea typeface="+mn-lt"/>
                <a:cs typeface="+mn-lt"/>
              </a:rPr>
              <a:t>: Manage the entire system, oversee user management, and ensure compliance and reporting. </a:t>
            </a:r>
            <a:endParaRPr lang="en-IN" dirty="0"/>
          </a:p>
          <a:p>
            <a:pPr>
              <a:buFont typeface="Arial" pitchFamily="2" charset="2"/>
              <a:buChar char="•"/>
              <a:tabLst>
                <a:tab pos="457200" algn="l"/>
              </a:tabLst>
            </a:pPr>
            <a:r>
              <a:rPr lang="en-IN" sz="2000" b="1" u="sng" dirty="0"/>
              <a:t>User Registration and Profiles </a:t>
            </a:r>
            <a:endParaRPr lang="en-IN" sz="2000" u="sng" kern="100" dirty="0">
              <a:latin typeface="Aptos"/>
              <a:ea typeface="+mn-lt"/>
              <a:cs typeface="Times New Roman"/>
            </a:endParaRPr>
          </a:p>
          <a:p>
            <a:pPr>
              <a:buFont typeface="Arial" pitchFamily="2" charset="2"/>
              <a:buChar char="•"/>
              <a:tabLst>
                <a:tab pos="457200" algn="l"/>
              </a:tabLst>
            </a:pPr>
            <a:r>
              <a:rPr lang="en-IN" sz="1800" kern="100" dirty="0">
                <a:ea typeface="+mn-lt"/>
                <a:cs typeface="+mn-lt"/>
              </a:rPr>
              <a:t>Simple registration processes for volunteers, donors, and recipients.</a:t>
            </a:r>
            <a:endParaRPr lang="en-IN" dirty="0"/>
          </a:p>
          <a:p>
            <a:pPr>
              <a:buFont typeface="Arial" pitchFamily="2" charset="2"/>
              <a:buChar char="•"/>
              <a:tabLst>
                <a:tab pos="457200" algn="l"/>
              </a:tabLst>
            </a:pPr>
            <a:r>
              <a:rPr lang="en-IN" sz="1800" kern="100" dirty="0">
                <a:ea typeface="+mn-lt"/>
                <a:cs typeface="+mn-lt"/>
              </a:rPr>
              <a:t>Profiles that store essential information, such as contact details, availability for volunteers, and types of food donations for donors.</a:t>
            </a:r>
            <a:endParaRPr lang="en-IN" dirty="0"/>
          </a:p>
          <a:p>
            <a:pPr>
              <a:buFont typeface="Wingdings" pitchFamily="2" charset="2"/>
              <a:buChar char="Ø"/>
              <a:tabLst>
                <a:tab pos="457200" algn="l"/>
              </a:tabLst>
            </a:pPr>
            <a:endParaRPr lang="en-IN" sz="1800" kern="100" dirty="0">
              <a:latin typeface="Aptos"/>
              <a:ea typeface="Aptos" panose="020B0004020202020204" pitchFamily="34" charset="0"/>
              <a:cs typeface="Times New Roman"/>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997</Words>
  <Application>Microsoft Office PowerPoint</Application>
  <PresentationFormat>Widescreen</PresentationFormat>
  <Paragraphs>136</Paragraphs>
  <Slides>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Arial,Sans-Serif</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ZEESHAN MALIK</cp:lastModifiedBy>
  <cp:revision>364</cp:revision>
  <dcterms:created xsi:type="dcterms:W3CDTF">2024-09-12T08:34:15Z</dcterms:created>
  <dcterms:modified xsi:type="dcterms:W3CDTF">2024-11-28T10:53:33Z</dcterms:modified>
</cp:coreProperties>
</file>