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Inter"/>
      <p:regular r:id="rId18"/>
      <p:bold r:id="rId19"/>
      <p:italic r:id="rId20"/>
      <p:boldItalic r:id="rId21"/>
    </p:embeddedFont>
    <p:embeddedFont>
      <p:font typeface="Oswald SemiBold"/>
      <p:regular r:id="rId22"/>
      <p:bold r:id="rId23"/>
    </p:embeddedFont>
    <p:embeddedFont>
      <p:font typeface="Lexend"/>
      <p:regular r:id="rId24"/>
      <p:bold r:id="rId25"/>
    </p:embeddedFont>
    <p:embeddedFont>
      <p:font typeface="Oswald"/>
      <p:regular r:id="rId26"/>
      <p:bold r:id="rId27"/>
    </p:embeddedFont>
    <p:embeddedFont>
      <p:font typeface="DM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italic.fntdata"/><Relationship Id="rId22" Type="http://schemas.openxmlformats.org/officeDocument/2006/relationships/font" Target="fonts/OswaldSemiBold-regular.fntdata"/><Relationship Id="rId21" Type="http://schemas.openxmlformats.org/officeDocument/2006/relationships/font" Target="fonts/Inter-boldItalic.fntdata"/><Relationship Id="rId24" Type="http://schemas.openxmlformats.org/officeDocument/2006/relationships/font" Target="fonts/Lexend-regular.fntdata"/><Relationship Id="rId23" Type="http://schemas.openxmlformats.org/officeDocument/2006/relationships/font" Target="fonts/Oswald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Lexend-bold.fntdata"/><Relationship Id="rId28" Type="http://schemas.openxmlformats.org/officeDocument/2006/relationships/font" Target="fonts/DMSans-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nter-bold.fntdata"/><Relationship Id="rId18" Type="http://schemas.openxmlformats.org/officeDocument/2006/relationships/font" Target="fonts/In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b3da72054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30b3da7205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96" name="Google Shape;196;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7" name="Google Shape;197;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a:t>
            </a:r>
            <a:endParaRPr/>
          </a:p>
        </p:txBody>
      </p:sp>
      <p:sp>
        <p:nvSpPr>
          <p:cNvPr id="199" name="Google Shape;199;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00" name="Google Shape;200;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0ad2f4a6eb2b904_9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0ad2f4a6eb2b904_99: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70ad2f4a6eb2b904_99: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0ad2f4a6eb2b904_111: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0ad2f4a6eb2b904_111: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70ad2f4a6eb2b904_111: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0ad2f4a6eb2b90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70ad2f4a6eb2b904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t>Font Styles: Times New Roman + Font Size: 25</a:t>
            </a:r>
            <a:endParaRPr b="1" sz="1200"/>
          </a:p>
        </p:txBody>
      </p:sp>
      <p:sp>
        <p:nvSpPr>
          <p:cNvPr id="95" name="Google Shape;95;g70ad2f4a6eb2b904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01" name="Google Shape;101;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02" name="Google Shape;102;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a:t>
            </a:r>
            <a:endParaRPr/>
          </a:p>
        </p:txBody>
      </p:sp>
      <p:sp>
        <p:nvSpPr>
          <p:cNvPr id="104" name="Google Shape;104;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05" name="Google Shape;105;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14" name="Google Shape;114;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5" name="Google Shape;115;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a:t>
            </a:r>
            <a:endParaRPr/>
          </a:p>
        </p:txBody>
      </p:sp>
      <p:sp>
        <p:nvSpPr>
          <p:cNvPr id="117" name="Google Shape;117;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18" name="Google Shape;118;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38" name="Google Shape;138;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39" name="Google Shape;139;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a:t>
            </a:r>
            <a:endParaRPr/>
          </a:p>
        </p:txBody>
      </p:sp>
      <p:sp>
        <p:nvSpPr>
          <p:cNvPr id="141" name="Google Shape;141;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42" name="Google Shape;142;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58" name="Google Shape;158;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59" name="Google Shape;159;p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a:t>
            </a:r>
            <a:endParaRPr/>
          </a:p>
        </p:txBody>
      </p:sp>
      <p:sp>
        <p:nvSpPr>
          <p:cNvPr id="161" name="Google Shape;161;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62" name="Google Shape;162;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b3da72054_0_93: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b3da72054_0_93: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0b3da72054_0_93: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0ad2f4a6eb2b904_85: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ad2f4a6eb2b904_85: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70ad2f4a6eb2b904_85: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0ad2f4a6eb2b904_93: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ad2f4a6eb2b904_93: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70ad2f4a6eb2b904_93: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2286000" y="2555684"/>
            <a:ext cx="13716000" cy="2686500"/>
          </a:xfrm>
          <a:prstGeom prst="rect">
            <a:avLst/>
          </a:prstGeom>
          <a:noFill/>
          <a:ln>
            <a:noFill/>
          </a:ln>
        </p:spPr>
        <p:txBody>
          <a:bodyPr anchorCtr="0" anchor="b" bIns="68550" lIns="137150" spcFirstLastPara="1" rIns="137150" wrap="square" tIns="68550">
            <a:normAutofit/>
          </a:bodyPr>
          <a:lstStyle/>
          <a:p>
            <a:pPr indent="0" lvl="0" marL="0" rtl="0" algn="ctr">
              <a:lnSpc>
                <a:spcPct val="90000"/>
              </a:lnSpc>
              <a:spcBef>
                <a:spcPts val="0"/>
              </a:spcBef>
              <a:spcAft>
                <a:spcPts val="0"/>
              </a:spcAft>
              <a:buClr>
                <a:schemeClr val="dk1"/>
              </a:buClr>
              <a:buSzPts val="6600"/>
              <a:buFont typeface="Times New Roman"/>
              <a:buNone/>
            </a:pPr>
            <a:r>
              <a:rPr b="1" lang="en-US" sz="6600">
                <a:latin typeface="Times New Roman"/>
                <a:ea typeface="Times New Roman"/>
                <a:cs typeface="Times New Roman"/>
                <a:sym typeface="Times New Roman"/>
              </a:rPr>
              <a:t>Mini Project-I (K24MCA18P)</a:t>
            </a:r>
            <a:br>
              <a:rPr b="1" lang="en-US" sz="3600">
                <a:latin typeface="Times New Roman"/>
                <a:ea typeface="Times New Roman"/>
                <a:cs typeface="Times New Roman"/>
                <a:sym typeface="Times New Roman"/>
              </a:rPr>
            </a:br>
            <a:r>
              <a:rPr b="1" lang="en-US" sz="5300">
                <a:latin typeface="Times New Roman"/>
                <a:ea typeface="Times New Roman"/>
                <a:cs typeface="Times New Roman"/>
                <a:sym typeface="Times New Roman"/>
              </a:rPr>
              <a:t>Odd Semester</a:t>
            </a:r>
            <a:br>
              <a:rPr b="1" lang="en-US" sz="5300">
                <a:latin typeface="Times New Roman"/>
                <a:ea typeface="Times New Roman"/>
                <a:cs typeface="Times New Roman"/>
                <a:sym typeface="Times New Roman"/>
              </a:rPr>
            </a:br>
            <a:r>
              <a:rPr b="1" lang="en-US" sz="5300">
                <a:latin typeface="Times New Roman"/>
                <a:ea typeface="Times New Roman"/>
                <a:cs typeface="Times New Roman"/>
                <a:sym typeface="Times New Roman"/>
              </a:rPr>
              <a:t>Session 2024-25</a:t>
            </a:r>
            <a:endParaRPr b="1" sz="5300">
              <a:latin typeface="Times New Roman"/>
              <a:ea typeface="Times New Roman"/>
              <a:cs typeface="Times New Roman"/>
              <a:sym typeface="Times New Roman"/>
            </a:endParaRPr>
          </a:p>
        </p:txBody>
      </p:sp>
      <p:sp>
        <p:nvSpPr>
          <p:cNvPr id="89" name="Google Shape;89;p13"/>
          <p:cNvSpPr txBox="1"/>
          <p:nvPr>
            <p:ph idx="1" type="subTitle"/>
          </p:nvPr>
        </p:nvSpPr>
        <p:spPr>
          <a:xfrm>
            <a:off x="2163050" y="5717354"/>
            <a:ext cx="13716000" cy="2827200"/>
          </a:xfrm>
          <a:prstGeom prst="rect">
            <a:avLst/>
          </a:prstGeom>
          <a:noFill/>
          <a:ln>
            <a:noFill/>
          </a:ln>
        </p:spPr>
        <p:txBody>
          <a:bodyPr anchorCtr="0" anchor="t" bIns="68550" lIns="137150" spcFirstLastPara="1" rIns="137150" wrap="square" tIns="68550">
            <a:normAutofit fontScale="77500" lnSpcReduction="20000"/>
          </a:bodyPr>
          <a:lstStyle/>
          <a:p>
            <a:pPr indent="0" lvl="0" marL="0" rtl="0" algn="ctr">
              <a:lnSpc>
                <a:spcPct val="90000"/>
              </a:lnSpc>
              <a:spcBef>
                <a:spcPts val="0"/>
              </a:spcBef>
              <a:spcAft>
                <a:spcPts val="0"/>
              </a:spcAft>
              <a:buClr>
                <a:schemeClr val="dk1"/>
              </a:buClr>
              <a:buSzPct val="44587"/>
              <a:buNone/>
            </a:pPr>
            <a:r>
              <a:rPr b="1" lang="en-US" sz="8074">
                <a:solidFill>
                  <a:srgbClr val="161613"/>
                </a:solidFill>
                <a:latin typeface="DM Sans"/>
                <a:ea typeface="DM Sans"/>
                <a:cs typeface="DM Sans"/>
                <a:sym typeface="DM Sans"/>
              </a:rPr>
              <a:t>Sanगीत Music Streaming Platform</a:t>
            </a:r>
            <a:endParaRPr b="1" sz="3587"/>
          </a:p>
          <a:p>
            <a:pPr indent="0" lvl="0" marL="0" rtl="0" algn="ctr">
              <a:lnSpc>
                <a:spcPct val="90000"/>
              </a:lnSpc>
              <a:spcBef>
                <a:spcPts val="1500"/>
              </a:spcBef>
              <a:spcAft>
                <a:spcPts val="0"/>
              </a:spcAft>
              <a:buClr>
                <a:schemeClr val="dk1"/>
              </a:buClr>
              <a:buSzPct val="103278"/>
              <a:buNone/>
            </a:pPr>
            <a:r>
              <a:rPr lang="en-US" sz="3485">
                <a:solidFill>
                  <a:schemeClr val="dk1"/>
                </a:solidFill>
                <a:latin typeface="Oswald SemiBold"/>
                <a:ea typeface="Oswald SemiBold"/>
                <a:cs typeface="Oswald SemiBold"/>
                <a:sym typeface="Oswald SemiBold"/>
              </a:rPr>
              <a:t>DEEPAK SHARMA (2426MCA2594)</a:t>
            </a:r>
            <a:endParaRPr sz="3485">
              <a:solidFill>
                <a:schemeClr val="dk1"/>
              </a:solidFill>
              <a:latin typeface="Oswald SemiBold"/>
              <a:ea typeface="Oswald SemiBold"/>
              <a:cs typeface="Oswald SemiBold"/>
              <a:sym typeface="Oswald SemiBold"/>
            </a:endParaRPr>
          </a:p>
          <a:p>
            <a:pPr indent="0" lvl="0" marL="0" rtl="0" algn="ctr">
              <a:lnSpc>
                <a:spcPct val="90000"/>
              </a:lnSpc>
              <a:spcBef>
                <a:spcPts val="1500"/>
              </a:spcBef>
              <a:spcAft>
                <a:spcPts val="0"/>
              </a:spcAft>
              <a:buClr>
                <a:schemeClr val="dk1"/>
              </a:buClr>
              <a:buSzPct val="103278"/>
              <a:buNone/>
            </a:pPr>
            <a:r>
              <a:rPr lang="en-US" sz="3485">
                <a:solidFill>
                  <a:schemeClr val="dk1"/>
                </a:solidFill>
                <a:latin typeface="Oswald SemiBold"/>
                <a:ea typeface="Oswald SemiBold"/>
                <a:cs typeface="Oswald SemiBold"/>
                <a:sym typeface="Oswald SemiBold"/>
              </a:rPr>
              <a:t>DEVANSH KUMAR (2426MCA2087)</a:t>
            </a:r>
            <a:endParaRPr sz="3485">
              <a:solidFill>
                <a:schemeClr val="dk1"/>
              </a:solidFill>
              <a:latin typeface="Oswald SemiBold"/>
              <a:ea typeface="Oswald SemiBold"/>
              <a:cs typeface="Oswald SemiBold"/>
              <a:sym typeface="Oswald SemiBold"/>
            </a:endParaRPr>
          </a:p>
          <a:p>
            <a:pPr indent="0" lvl="0" marL="0" rtl="0" algn="ctr">
              <a:lnSpc>
                <a:spcPct val="90000"/>
              </a:lnSpc>
              <a:spcBef>
                <a:spcPts val="1500"/>
              </a:spcBef>
              <a:spcAft>
                <a:spcPts val="0"/>
              </a:spcAft>
              <a:buClr>
                <a:schemeClr val="dk1"/>
              </a:buClr>
              <a:buSzPct val="103278"/>
              <a:buNone/>
            </a:pPr>
            <a:r>
              <a:rPr lang="en-US" sz="3485">
                <a:solidFill>
                  <a:schemeClr val="dk1"/>
                </a:solidFill>
                <a:latin typeface="Oswald SemiBold"/>
                <a:ea typeface="Oswald SemiBold"/>
                <a:cs typeface="Oswald SemiBold"/>
                <a:sym typeface="Oswald SemiBold"/>
              </a:rPr>
              <a:t>AVNISH KAUSHIK (2426MCA213)</a:t>
            </a:r>
            <a:endParaRPr>
              <a:solidFill>
                <a:schemeClr val="dk1"/>
              </a:solidFill>
            </a:endParaRPr>
          </a:p>
          <a:p>
            <a:pPr indent="0" lvl="0" marL="0" rtl="0" algn="ctr">
              <a:lnSpc>
                <a:spcPct val="90000"/>
              </a:lnSpc>
              <a:spcBef>
                <a:spcPts val="1500"/>
              </a:spcBef>
              <a:spcAft>
                <a:spcPts val="0"/>
              </a:spcAft>
              <a:buClr>
                <a:schemeClr val="dk1"/>
              </a:buClr>
              <a:buSzPct val="112500"/>
              <a:buNone/>
            </a:pPr>
            <a:r>
              <a:t/>
            </a:r>
            <a:endParaRPr b="1">
              <a:latin typeface="Times New Roman"/>
              <a:ea typeface="Times New Roman"/>
              <a:cs typeface="Times New Roman"/>
              <a:sym typeface="Times New Roman"/>
            </a:endParaRPr>
          </a:p>
        </p:txBody>
      </p:sp>
      <p:sp>
        <p:nvSpPr>
          <p:cNvPr id="90" name="Google Shape;90;p13"/>
          <p:cNvSpPr txBox="1"/>
          <p:nvPr/>
        </p:nvSpPr>
        <p:spPr>
          <a:xfrm>
            <a:off x="13735050" y="8451057"/>
            <a:ext cx="4553100" cy="1836000"/>
          </a:xfrm>
          <a:prstGeom prst="rect">
            <a:avLst/>
          </a:prstGeom>
          <a:noFill/>
          <a:ln>
            <a:noFill/>
          </a:ln>
        </p:spPr>
        <p:txBody>
          <a:bodyPr anchorCtr="0" anchor="t" bIns="68550" lIns="137150" spcFirstLastPara="1" rIns="137150" wrap="square" tIns="68550">
            <a:normAutofit fontScale="70000" lnSpcReduction="20000"/>
          </a:bodyPr>
          <a:lstStyle/>
          <a:p>
            <a:pPr indent="0" lvl="0" marL="0" marR="0" rtl="0" algn="just">
              <a:lnSpc>
                <a:spcPct val="90000"/>
              </a:lnSpc>
              <a:spcBef>
                <a:spcPts val="0"/>
              </a:spcBef>
              <a:spcAft>
                <a:spcPts val="0"/>
              </a:spcAft>
              <a:buClr>
                <a:schemeClr val="dk1"/>
              </a:buClr>
              <a:buSzPct val="100000"/>
              <a:buFont typeface="Arial"/>
              <a:buNone/>
            </a:pPr>
            <a:r>
              <a:rPr b="1" i="0" lang="en-US" sz="3600" u="sng" cap="none" strike="noStrike">
                <a:solidFill>
                  <a:schemeClr val="dk1"/>
                </a:solidFill>
                <a:latin typeface="Times New Roman"/>
                <a:ea typeface="Times New Roman"/>
                <a:cs typeface="Times New Roman"/>
                <a:sym typeface="Times New Roman"/>
              </a:rPr>
              <a:t>Project Supervisor:</a:t>
            </a:r>
            <a:endParaRPr sz="2100"/>
          </a:p>
          <a:p>
            <a:pPr indent="0" lvl="0" marL="0" marR="0" rtl="0" algn="just">
              <a:lnSpc>
                <a:spcPct val="90000"/>
              </a:lnSpc>
              <a:spcBef>
                <a:spcPts val="1500"/>
              </a:spcBef>
              <a:spcAft>
                <a:spcPts val="0"/>
              </a:spcAft>
              <a:buClr>
                <a:srgbClr val="FF0000"/>
              </a:buClr>
              <a:buSzPct val="100000"/>
              <a:buFont typeface="Arial"/>
              <a:buNone/>
            </a:pPr>
            <a:r>
              <a:rPr lang="en-US" sz="3600">
                <a:solidFill>
                  <a:srgbClr val="FF0000"/>
                </a:solidFill>
                <a:latin typeface="Times New Roman"/>
                <a:ea typeface="Times New Roman"/>
                <a:cs typeface="Times New Roman"/>
                <a:sym typeface="Times New Roman"/>
              </a:rPr>
              <a:t>Ms. Divya Singhal</a:t>
            </a:r>
            <a:r>
              <a:rPr b="0" i="0" lang="en-US" sz="3600" u="none" cap="none" strike="noStrike">
                <a:solidFill>
                  <a:srgbClr val="FF0000"/>
                </a:solidFill>
                <a:latin typeface="Times New Roman"/>
                <a:ea typeface="Times New Roman"/>
                <a:cs typeface="Times New Roman"/>
                <a:sym typeface="Times New Roman"/>
              </a:rPr>
              <a:t> </a:t>
            </a:r>
            <a:endParaRPr sz="2100"/>
          </a:p>
          <a:p>
            <a:pPr indent="0" lvl="0" marL="0" marR="0" rtl="0" algn="just">
              <a:lnSpc>
                <a:spcPct val="90000"/>
              </a:lnSpc>
              <a:spcBef>
                <a:spcPts val="1500"/>
              </a:spcBef>
              <a:spcAft>
                <a:spcPts val="0"/>
              </a:spcAft>
              <a:buClr>
                <a:srgbClr val="FF0000"/>
              </a:buClr>
              <a:buSzPct val="100000"/>
              <a:buFont typeface="Arial"/>
              <a:buNone/>
            </a:pPr>
            <a:r>
              <a:rPr lang="en-US" sz="3600">
                <a:solidFill>
                  <a:srgbClr val="FF0000"/>
                </a:solidFill>
                <a:latin typeface="Times New Roman"/>
                <a:ea typeface="Times New Roman"/>
                <a:cs typeface="Times New Roman"/>
                <a:sym typeface="Times New Roman"/>
              </a:rPr>
              <a:t>Assistant professor</a:t>
            </a:r>
            <a:endParaRPr sz="2100"/>
          </a:p>
          <a:p>
            <a:pPr indent="0" lvl="0" marL="0" marR="0" rtl="0" algn="just">
              <a:lnSpc>
                <a:spcPct val="90000"/>
              </a:lnSpc>
              <a:spcBef>
                <a:spcPts val="1500"/>
              </a:spcBef>
              <a:spcAft>
                <a:spcPts val="0"/>
              </a:spcAft>
              <a:buClr>
                <a:schemeClr val="dk1"/>
              </a:buClr>
              <a:buSzPct val="100000"/>
              <a:buFont typeface="Arial"/>
              <a:buNone/>
            </a:pPr>
            <a:r>
              <a:t/>
            </a:r>
            <a:endParaRPr b="1" i="0" sz="3600" u="sng" cap="none" strike="noStrike">
              <a:solidFill>
                <a:schemeClr val="dk1"/>
              </a:solidFill>
              <a:latin typeface="Times New Roman"/>
              <a:ea typeface="Times New Roman"/>
              <a:cs typeface="Times New Roman"/>
              <a:sym typeface="Times New Roman"/>
            </a:endParaRPr>
          </a:p>
        </p:txBody>
      </p:sp>
      <p:pic>
        <p:nvPicPr>
          <p:cNvPr id="91" name="Google Shape;91;p13"/>
          <p:cNvPicPr preferRelativeResize="0"/>
          <p:nvPr/>
        </p:nvPicPr>
        <p:blipFill rotWithShape="1">
          <a:blip r:embed="rId3">
            <a:alphaModFix/>
          </a:blip>
          <a:srcRect b="0" l="0" r="0" t="0"/>
          <a:stretch/>
        </p:blipFill>
        <p:spPr>
          <a:xfrm>
            <a:off x="0" y="3765"/>
            <a:ext cx="18288009" cy="20767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E6E2DB"/>
          </a:solidFill>
          <a:ln>
            <a:noFill/>
          </a:ln>
        </p:spPr>
      </p:sp>
      <p:sp>
        <p:nvSpPr>
          <p:cNvPr id="203" name="Google Shape;203;p22"/>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9F8F5"/>
          </a:solidFill>
          <a:ln>
            <a:noFill/>
          </a:ln>
        </p:spPr>
      </p:sp>
      <p:sp>
        <p:nvSpPr>
          <p:cNvPr id="204" name="Google Shape;204;p22"/>
          <p:cNvSpPr txBox="1"/>
          <p:nvPr/>
        </p:nvSpPr>
        <p:spPr>
          <a:xfrm>
            <a:off x="923925" y="4215700"/>
            <a:ext cx="9062400" cy="783000"/>
          </a:xfrm>
          <a:prstGeom prst="rect">
            <a:avLst/>
          </a:prstGeom>
          <a:noFill/>
          <a:ln>
            <a:noFill/>
          </a:ln>
        </p:spPr>
        <p:txBody>
          <a:bodyPr anchorCtr="0" anchor="t" bIns="0" lIns="0" spcFirstLastPara="1" rIns="0" wrap="square" tIns="0">
            <a:spAutoFit/>
          </a:bodyPr>
          <a:lstStyle/>
          <a:p>
            <a:pPr indent="0" lvl="0" marL="0" marR="0" rtl="0" algn="l">
              <a:lnSpc>
                <a:spcPct val="124098"/>
              </a:lnSpc>
              <a:spcBef>
                <a:spcPts val="0"/>
              </a:spcBef>
              <a:spcAft>
                <a:spcPts val="0"/>
              </a:spcAft>
              <a:buNone/>
            </a:pPr>
            <a:r>
              <a:rPr b="1" i="0" lang="en-US" sz="5087" u="none" cap="none" strike="noStrike">
                <a:solidFill>
                  <a:srgbClr val="161613"/>
                </a:solidFill>
                <a:latin typeface="DM Sans"/>
                <a:ea typeface="DM Sans"/>
                <a:cs typeface="DM Sans"/>
                <a:sym typeface="DM Sans"/>
              </a:rPr>
              <a:t>Back-</a:t>
            </a:r>
            <a:r>
              <a:rPr b="1" lang="en-US" sz="5087">
                <a:solidFill>
                  <a:srgbClr val="161613"/>
                </a:solidFill>
                <a:latin typeface="DM Sans"/>
                <a:ea typeface="DM Sans"/>
                <a:cs typeface="DM Sans"/>
                <a:sym typeface="DM Sans"/>
              </a:rPr>
              <a:t>E</a:t>
            </a:r>
            <a:r>
              <a:rPr b="1" i="0" lang="en-US" sz="5087" u="none" cap="none" strike="noStrike">
                <a:solidFill>
                  <a:srgbClr val="161613"/>
                </a:solidFill>
                <a:latin typeface="DM Sans"/>
                <a:ea typeface="DM Sans"/>
                <a:cs typeface="DM Sans"/>
                <a:sym typeface="DM Sans"/>
              </a:rPr>
              <a:t>nd Architecture</a:t>
            </a:r>
            <a:endParaRPr b="1" sz="1300"/>
          </a:p>
        </p:txBody>
      </p:sp>
      <p:sp>
        <p:nvSpPr>
          <p:cNvPr id="205" name="Google Shape;205;p22"/>
          <p:cNvSpPr/>
          <p:nvPr/>
        </p:nvSpPr>
        <p:spPr>
          <a:xfrm>
            <a:off x="919162" y="5450681"/>
            <a:ext cx="16449675" cy="3905917"/>
          </a:xfrm>
          <a:custGeom>
            <a:rect b="b" l="l" r="r" t="t"/>
            <a:pathLst>
              <a:path extrusionOk="0" h="5207889" w="21932900">
                <a:moveTo>
                  <a:pt x="0" y="59182"/>
                </a:moveTo>
                <a:cubicBezTo>
                  <a:pt x="0" y="26416"/>
                  <a:pt x="26543" y="0"/>
                  <a:pt x="59182" y="0"/>
                </a:cubicBezTo>
                <a:lnTo>
                  <a:pt x="21873718" y="0"/>
                </a:lnTo>
                <a:lnTo>
                  <a:pt x="21873718" y="6350"/>
                </a:lnTo>
                <a:lnTo>
                  <a:pt x="21873718" y="0"/>
                </a:lnTo>
                <a:cubicBezTo>
                  <a:pt x="21906356" y="0"/>
                  <a:pt x="21932900" y="26416"/>
                  <a:pt x="21932900" y="59182"/>
                </a:cubicBezTo>
                <a:lnTo>
                  <a:pt x="21926550" y="59182"/>
                </a:lnTo>
                <a:lnTo>
                  <a:pt x="21932900" y="59182"/>
                </a:lnTo>
                <a:lnTo>
                  <a:pt x="21932900" y="5148707"/>
                </a:lnTo>
                <a:lnTo>
                  <a:pt x="21926550" y="5148707"/>
                </a:lnTo>
                <a:lnTo>
                  <a:pt x="21932900" y="5148707"/>
                </a:lnTo>
                <a:cubicBezTo>
                  <a:pt x="21932900" y="5181346"/>
                  <a:pt x="21906356" y="5207889"/>
                  <a:pt x="21873718" y="5207889"/>
                </a:cubicBezTo>
                <a:lnTo>
                  <a:pt x="21873718" y="5201539"/>
                </a:lnTo>
                <a:lnTo>
                  <a:pt x="21873718" y="5207889"/>
                </a:lnTo>
                <a:lnTo>
                  <a:pt x="59182" y="5207889"/>
                </a:lnTo>
                <a:lnTo>
                  <a:pt x="59182" y="5201539"/>
                </a:lnTo>
                <a:lnTo>
                  <a:pt x="59182" y="5207889"/>
                </a:lnTo>
                <a:cubicBezTo>
                  <a:pt x="26543" y="5207889"/>
                  <a:pt x="0" y="5181473"/>
                  <a:pt x="0" y="5148707"/>
                </a:cubicBezTo>
                <a:lnTo>
                  <a:pt x="0" y="59182"/>
                </a:lnTo>
                <a:lnTo>
                  <a:pt x="6350" y="59182"/>
                </a:lnTo>
                <a:lnTo>
                  <a:pt x="0" y="59182"/>
                </a:lnTo>
                <a:moveTo>
                  <a:pt x="12700" y="59182"/>
                </a:moveTo>
                <a:lnTo>
                  <a:pt x="12700" y="5148707"/>
                </a:lnTo>
                <a:lnTo>
                  <a:pt x="6350" y="5148707"/>
                </a:lnTo>
                <a:lnTo>
                  <a:pt x="12700" y="5148707"/>
                </a:lnTo>
                <a:cubicBezTo>
                  <a:pt x="12700" y="5174361"/>
                  <a:pt x="33528" y="5195189"/>
                  <a:pt x="59182" y="5195189"/>
                </a:cubicBezTo>
                <a:lnTo>
                  <a:pt x="21873718" y="5195189"/>
                </a:lnTo>
                <a:cubicBezTo>
                  <a:pt x="21899372" y="5195189"/>
                  <a:pt x="21920200" y="5174361"/>
                  <a:pt x="21920200" y="5148707"/>
                </a:cubicBezTo>
                <a:lnTo>
                  <a:pt x="21920200" y="59182"/>
                </a:lnTo>
                <a:cubicBezTo>
                  <a:pt x="21920200" y="33528"/>
                  <a:pt x="21899372" y="12700"/>
                  <a:pt x="21873718" y="12700"/>
                </a:cubicBezTo>
                <a:lnTo>
                  <a:pt x="59182" y="12700"/>
                </a:lnTo>
                <a:lnTo>
                  <a:pt x="59182" y="6350"/>
                </a:lnTo>
                <a:lnTo>
                  <a:pt x="59182" y="12700"/>
                </a:lnTo>
                <a:cubicBezTo>
                  <a:pt x="33528" y="12700"/>
                  <a:pt x="12700" y="33528"/>
                  <a:pt x="12700" y="59182"/>
                </a:cubicBezTo>
                <a:close/>
              </a:path>
            </a:pathLst>
          </a:custGeom>
          <a:solidFill>
            <a:srgbClr val="000000">
              <a:alpha val="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933450" y="5464969"/>
            <a:ext cx="16421100" cy="758095"/>
          </a:xfrm>
          <a:custGeom>
            <a:rect b="b" l="l" r="r" t="t"/>
            <a:pathLst>
              <a:path extrusionOk="0" h="1010793" w="21894800">
                <a:moveTo>
                  <a:pt x="0" y="0"/>
                </a:moveTo>
                <a:lnTo>
                  <a:pt x="21894800" y="0"/>
                </a:lnTo>
                <a:lnTo>
                  <a:pt x="21894800" y="1010793"/>
                </a:lnTo>
                <a:lnTo>
                  <a:pt x="0" y="1010793"/>
                </a:lnTo>
                <a:close/>
              </a:path>
            </a:pathLst>
          </a:custGeom>
          <a:solidFill>
            <a:srgbClr val="FFFFFF">
              <a:alpha val="3921"/>
            </a:srgbClr>
          </a:solidFill>
          <a:ln>
            <a:noFill/>
          </a:ln>
        </p:spPr>
      </p:sp>
      <p:sp>
        <p:nvSpPr>
          <p:cNvPr id="207" name="Google Shape;207;p22"/>
          <p:cNvSpPr txBox="1"/>
          <p:nvPr/>
        </p:nvSpPr>
        <p:spPr>
          <a:xfrm>
            <a:off x="1197322" y="5537598"/>
            <a:ext cx="7677900" cy="332700"/>
          </a:xfrm>
          <a:prstGeom prst="rect">
            <a:avLst/>
          </a:prstGeom>
          <a:noFill/>
          <a:ln>
            <a:noFill/>
          </a:ln>
        </p:spPr>
        <p:txBody>
          <a:bodyPr anchorCtr="0" anchor="t" bIns="0" lIns="0" spcFirstLastPara="1" rIns="0" wrap="square" tIns="0">
            <a:spAutoFit/>
          </a:bodyPr>
          <a:lstStyle/>
          <a:p>
            <a:pPr indent="0" lvl="0" marL="0" marR="0" rtl="0" algn="l">
              <a:lnSpc>
                <a:spcPct val="160620"/>
              </a:lnSpc>
              <a:spcBef>
                <a:spcPts val="0"/>
              </a:spcBef>
              <a:spcAft>
                <a:spcPts val="0"/>
              </a:spcAft>
              <a:buNone/>
            </a:pPr>
            <a:r>
              <a:rPr b="1" i="0" lang="en-US" sz="2162" u="none" cap="none" strike="noStrike">
                <a:solidFill>
                  <a:srgbClr val="161613"/>
                </a:solidFill>
                <a:latin typeface="Inter"/>
                <a:ea typeface="Inter"/>
                <a:cs typeface="Inter"/>
                <a:sym typeface="Inter"/>
              </a:rPr>
              <a:t>Component</a:t>
            </a:r>
            <a:endParaRPr b="1" sz="1500"/>
          </a:p>
        </p:txBody>
      </p:sp>
      <p:sp>
        <p:nvSpPr>
          <p:cNvPr id="208" name="Google Shape;208;p22"/>
          <p:cNvSpPr txBox="1"/>
          <p:nvPr/>
        </p:nvSpPr>
        <p:spPr>
          <a:xfrm>
            <a:off x="9412635" y="5537598"/>
            <a:ext cx="7678042" cy="517624"/>
          </a:xfrm>
          <a:prstGeom prst="rect">
            <a:avLst/>
          </a:prstGeom>
          <a:noFill/>
          <a:ln>
            <a:noFill/>
          </a:ln>
        </p:spPr>
        <p:txBody>
          <a:bodyPr anchorCtr="0" anchor="t" bIns="0" lIns="0" spcFirstLastPara="1" rIns="0" wrap="square" tIns="0">
            <a:spAutoFit/>
          </a:bodyPr>
          <a:lstStyle/>
          <a:p>
            <a:pPr indent="0" lvl="0" marL="0" marR="0" rtl="0" algn="l">
              <a:lnSpc>
                <a:spcPct val="160620"/>
              </a:lnSpc>
              <a:spcBef>
                <a:spcPts val="0"/>
              </a:spcBef>
              <a:spcAft>
                <a:spcPts val="0"/>
              </a:spcAft>
              <a:buNone/>
            </a:pPr>
            <a:r>
              <a:rPr b="0" i="0" lang="en-US" sz="2062" u="none" cap="none" strike="noStrike">
                <a:solidFill>
                  <a:srgbClr val="161613"/>
                </a:solidFill>
                <a:latin typeface="Inter"/>
                <a:ea typeface="Inter"/>
                <a:cs typeface="Inter"/>
                <a:sym typeface="Inter"/>
              </a:rPr>
              <a:t>Functionality</a:t>
            </a:r>
            <a:endParaRPr/>
          </a:p>
        </p:txBody>
      </p:sp>
      <p:sp>
        <p:nvSpPr>
          <p:cNvPr id="209" name="Google Shape;209;p22"/>
          <p:cNvSpPr/>
          <p:nvPr/>
        </p:nvSpPr>
        <p:spPr>
          <a:xfrm>
            <a:off x="933450" y="6223099"/>
            <a:ext cx="16421100" cy="758095"/>
          </a:xfrm>
          <a:custGeom>
            <a:rect b="b" l="l" r="r" t="t"/>
            <a:pathLst>
              <a:path extrusionOk="0" h="1010793" w="21894800">
                <a:moveTo>
                  <a:pt x="0" y="0"/>
                </a:moveTo>
                <a:lnTo>
                  <a:pt x="21894800" y="0"/>
                </a:lnTo>
                <a:lnTo>
                  <a:pt x="21894800" y="1010793"/>
                </a:lnTo>
                <a:lnTo>
                  <a:pt x="0" y="1010793"/>
                </a:lnTo>
                <a:close/>
              </a:path>
            </a:pathLst>
          </a:custGeom>
          <a:solidFill>
            <a:srgbClr val="000000">
              <a:alpha val="3921"/>
            </a:srgbClr>
          </a:solidFill>
          <a:ln>
            <a:noFill/>
          </a:ln>
        </p:spPr>
      </p:sp>
      <p:sp>
        <p:nvSpPr>
          <p:cNvPr id="210" name="Google Shape;210;p22"/>
          <p:cNvSpPr txBox="1"/>
          <p:nvPr/>
        </p:nvSpPr>
        <p:spPr>
          <a:xfrm>
            <a:off x="1197322" y="6295727"/>
            <a:ext cx="7677900" cy="317400"/>
          </a:xfrm>
          <a:prstGeom prst="rect">
            <a:avLst/>
          </a:prstGeom>
          <a:noFill/>
          <a:ln>
            <a:noFill/>
          </a:ln>
        </p:spPr>
        <p:txBody>
          <a:bodyPr anchorCtr="0" anchor="t" bIns="0" lIns="0" spcFirstLastPara="1" rIns="0" wrap="square" tIns="0">
            <a:spAutoFit/>
          </a:bodyPr>
          <a:lstStyle/>
          <a:p>
            <a:pPr indent="0" lvl="0" marL="0" marR="0" rtl="0" algn="l">
              <a:lnSpc>
                <a:spcPct val="160620"/>
              </a:lnSpc>
              <a:spcBef>
                <a:spcPts val="0"/>
              </a:spcBef>
              <a:spcAft>
                <a:spcPts val="0"/>
              </a:spcAft>
              <a:buNone/>
            </a:pPr>
            <a:r>
              <a:rPr b="1" i="0" lang="en-US" sz="2062" u="none" cap="none" strike="noStrike">
                <a:solidFill>
                  <a:srgbClr val="161613"/>
                </a:solidFill>
                <a:latin typeface="Inter"/>
                <a:ea typeface="Inter"/>
                <a:cs typeface="Inter"/>
                <a:sym typeface="Inter"/>
              </a:rPr>
              <a:t>Database</a:t>
            </a:r>
            <a:endParaRPr b="1"/>
          </a:p>
        </p:txBody>
      </p:sp>
      <p:sp>
        <p:nvSpPr>
          <p:cNvPr id="211" name="Google Shape;211;p22"/>
          <p:cNvSpPr txBox="1"/>
          <p:nvPr/>
        </p:nvSpPr>
        <p:spPr>
          <a:xfrm>
            <a:off x="9412635" y="6295727"/>
            <a:ext cx="7678042" cy="517624"/>
          </a:xfrm>
          <a:prstGeom prst="rect">
            <a:avLst/>
          </a:prstGeom>
          <a:noFill/>
          <a:ln>
            <a:noFill/>
          </a:ln>
        </p:spPr>
        <p:txBody>
          <a:bodyPr anchorCtr="0" anchor="t" bIns="0" lIns="0" spcFirstLastPara="1" rIns="0" wrap="square" tIns="0">
            <a:spAutoFit/>
          </a:bodyPr>
          <a:lstStyle/>
          <a:p>
            <a:pPr indent="0" lvl="0" marL="0" marR="0" rtl="0" algn="l">
              <a:lnSpc>
                <a:spcPct val="160620"/>
              </a:lnSpc>
              <a:spcBef>
                <a:spcPts val="0"/>
              </a:spcBef>
              <a:spcAft>
                <a:spcPts val="0"/>
              </a:spcAft>
              <a:buNone/>
            </a:pPr>
            <a:r>
              <a:rPr b="0" i="0" lang="en-US" sz="2062" u="none" cap="none" strike="noStrike">
                <a:solidFill>
                  <a:srgbClr val="161613"/>
                </a:solidFill>
                <a:latin typeface="Inter"/>
                <a:ea typeface="Inter"/>
                <a:cs typeface="Inter"/>
                <a:sym typeface="Inter"/>
              </a:rPr>
              <a:t>Stores music data, user information, and preferences.</a:t>
            </a:r>
            <a:endParaRPr/>
          </a:p>
        </p:txBody>
      </p:sp>
      <p:sp>
        <p:nvSpPr>
          <p:cNvPr id="212" name="Google Shape;212;p22"/>
          <p:cNvSpPr/>
          <p:nvPr/>
        </p:nvSpPr>
        <p:spPr>
          <a:xfrm>
            <a:off x="933450" y="6981230"/>
            <a:ext cx="16421100" cy="1180528"/>
          </a:xfrm>
          <a:custGeom>
            <a:rect b="b" l="l" r="r" t="t"/>
            <a:pathLst>
              <a:path extrusionOk="0" h="1574038" w="21894800">
                <a:moveTo>
                  <a:pt x="0" y="0"/>
                </a:moveTo>
                <a:lnTo>
                  <a:pt x="21894800" y="0"/>
                </a:lnTo>
                <a:lnTo>
                  <a:pt x="21894800" y="1574038"/>
                </a:lnTo>
                <a:lnTo>
                  <a:pt x="0" y="1574038"/>
                </a:lnTo>
                <a:close/>
              </a:path>
            </a:pathLst>
          </a:custGeom>
          <a:solidFill>
            <a:srgbClr val="FFFFFF">
              <a:alpha val="3921"/>
            </a:srgbClr>
          </a:solidFill>
          <a:ln>
            <a:noFill/>
          </a:ln>
        </p:spPr>
      </p:sp>
      <p:sp>
        <p:nvSpPr>
          <p:cNvPr id="213" name="Google Shape;213;p22"/>
          <p:cNvSpPr txBox="1"/>
          <p:nvPr/>
        </p:nvSpPr>
        <p:spPr>
          <a:xfrm>
            <a:off x="1197322" y="7053858"/>
            <a:ext cx="7677900" cy="317400"/>
          </a:xfrm>
          <a:prstGeom prst="rect">
            <a:avLst/>
          </a:prstGeom>
          <a:noFill/>
          <a:ln>
            <a:noFill/>
          </a:ln>
        </p:spPr>
        <p:txBody>
          <a:bodyPr anchorCtr="0" anchor="t" bIns="0" lIns="0" spcFirstLastPara="1" rIns="0" wrap="square" tIns="0">
            <a:spAutoFit/>
          </a:bodyPr>
          <a:lstStyle/>
          <a:p>
            <a:pPr indent="0" lvl="0" marL="0" marR="0" rtl="0" algn="l">
              <a:lnSpc>
                <a:spcPct val="160620"/>
              </a:lnSpc>
              <a:spcBef>
                <a:spcPts val="0"/>
              </a:spcBef>
              <a:spcAft>
                <a:spcPts val="0"/>
              </a:spcAft>
              <a:buNone/>
            </a:pPr>
            <a:r>
              <a:rPr b="1" i="0" lang="en-US" sz="2062" u="none" cap="none" strike="noStrike">
                <a:solidFill>
                  <a:srgbClr val="161613"/>
                </a:solidFill>
                <a:latin typeface="Inter"/>
                <a:ea typeface="Inter"/>
                <a:cs typeface="Inter"/>
                <a:sym typeface="Inter"/>
              </a:rPr>
              <a:t>API</a:t>
            </a:r>
            <a:endParaRPr b="1"/>
          </a:p>
        </p:txBody>
      </p:sp>
      <p:sp>
        <p:nvSpPr>
          <p:cNvPr id="214" name="Google Shape;214;p22"/>
          <p:cNvSpPr txBox="1"/>
          <p:nvPr/>
        </p:nvSpPr>
        <p:spPr>
          <a:xfrm>
            <a:off x="9412635" y="7053858"/>
            <a:ext cx="7678042" cy="939999"/>
          </a:xfrm>
          <a:prstGeom prst="rect">
            <a:avLst/>
          </a:prstGeom>
          <a:noFill/>
          <a:ln>
            <a:noFill/>
          </a:ln>
        </p:spPr>
        <p:txBody>
          <a:bodyPr anchorCtr="0" anchor="t" bIns="0" lIns="0" spcFirstLastPara="1" rIns="0" wrap="square" tIns="0">
            <a:spAutoFit/>
          </a:bodyPr>
          <a:lstStyle/>
          <a:p>
            <a:pPr indent="0" lvl="0" marL="0" marR="0" rtl="0" algn="l">
              <a:lnSpc>
                <a:spcPct val="160620"/>
              </a:lnSpc>
              <a:spcBef>
                <a:spcPts val="0"/>
              </a:spcBef>
              <a:spcAft>
                <a:spcPts val="0"/>
              </a:spcAft>
              <a:buNone/>
            </a:pPr>
            <a:r>
              <a:rPr b="0" i="0" lang="en-US" sz="2062" u="none" cap="none" strike="noStrike">
                <a:solidFill>
                  <a:srgbClr val="161613"/>
                </a:solidFill>
                <a:latin typeface="Inter"/>
                <a:ea typeface="Inter"/>
                <a:cs typeface="Inter"/>
                <a:sym typeface="Inter"/>
              </a:rPr>
              <a:t>Provides communication channels between the front-end and back-end, enabling data exchange and functionality.</a:t>
            </a:r>
            <a:endParaRPr/>
          </a:p>
        </p:txBody>
      </p:sp>
      <p:sp>
        <p:nvSpPr>
          <p:cNvPr id="215" name="Google Shape;215;p22"/>
          <p:cNvSpPr/>
          <p:nvPr/>
        </p:nvSpPr>
        <p:spPr>
          <a:xfrm>
            <a:off x="933450" y="8161734"/>
            <a:ext cx="16421100" cy="1180528"/>
          </a:xfrm>
          <a:custGeom>
            <a:rect b="b" l="l" r="r" t="t"/>
            <a:pathLst>
              <a:path extrusionOk="0" h="1574038" w="21894800">
                <a:moveTo>
                  <a:pt x="0" y="0"/>
                </a:moveTo>
                <a:lnTo>
                  <a:pt x="21894800" y="0"/>
                </a:lnTo>
                <a:lnTo>
                  <a:pt x="21894800" y="1574038"/>
                </a:lnTo>
                <a:lnTo>
                  <a:pt x="0" y="1574038"/>
                </a:lnTo>
                <a:close/>
              </a:path>
            </a:pathLst>
          </a:custGeom>
          <a:solidFill>
            <a:srgbClr val="000000">
              <a:alpha val="3921"/>
            </a:srgbClr>
          </a:solidFill>
          <a:ln>
            <a:noFill/>
          </a:ln>
        </p:spPr>
      </p:sp>
      <p:sp>
        <p:nvSpPr>
          <p:cNvPr id="216" name="Google Shape;216;p22"/>
          <p:cNvSpPr txBox="1"/>
          <p:nvPr/>
        </p:nvSpPr>
        <p:spPr>
          <a:xfrm>
            <a:off x="1197322" y="8234362"/>
            <a:ext cx="7677900" cy="317400"/>
          </a:xfrm>
          <a:prstGeom prst="rect">
            <a:avLst/>
          </a:prstGeom>
          <a:noFill/>
          <a:ln>
            <a:noFill/>
          </a:ln>
        </p:spPr>
        <p:txBody>
          <a:bodyPr anchorCtr="0" anchor="t" bIns="0" lIns="0" spcFirstLastPara="1" rIns="0" wrap="square" tIns="0">
            <a:spAutoFit/>
          </a:bodyPr>
          <a:lstStyle/>
          <a:p>
            <a:pPr indent="0" lvl="0" marL="0" marR="0" rtl="0" algn="l">
              <a:lnSpc>
                <a:spcPct val="160620"/>
              </a:lnSpc>
              <a:spcBef>
                <a:spcPts val="0"/>
              </a:spcBef>
              <a:spcAft>
                <a:spcPts val="0"/>
              </a:spcAft>
              <a:buNone/>
            </a:pPr>
            <a:r>
              <a:rPr b="1" i="0" lang="en-US" sz="2062" u="none" cap="none" strike="noStrike">
                <a:solidFill>
                  <a:srgbClr val="161613"/>
                </a:solidFill>
                <a:latin typeface="Inter"/>
                <a:ea typeface="Inter"/>
                <a:cs typeface="Inter"/>
                <a:sym typeface="Inter"/>
              </a:rPr>
              <a:t>Authentication System</a:t>
            </a:r>
            <a:endParaRPr b="1"/>
          </a:p>
        </p:txBody>
      </p:sp>
      <p:sp>
        <p:nvSpPr>
          <p:cNvPr id="217" name="Google Shape;217;p22"/>
          <p:cNvSpPr txBox="1"/>
          <p:nvPr/>
        </p:nvSpPr>
        <p:spPr>
          <a:xfrm>
            <a:off x="9412635" y="8234362"/>
            <a:ext cx="7678042" cy="939999"/>
          </a:xfrm>
          <a:prstGeom prst="rect">
            <a:avLst/>
          </a:prstGeom>
          <a:noFill/>
          <a:ln>
            <a:noFill/>
          </a:ln>
        </p:spPr>
        <p:txBody>
          <a:bodyPr anchorCtr="0" anchor="t" bIns="0" lIns="0" spcFirstLastPara="1" rIns="0" wrap="square" tIns="0">
            <a:spAutoFit/>
          </a:bodyPr>
          <a:lstStyle/>
          <a:p>
            <a:pPr indent="0" lvl="0" marL="0" marR="0" rtl="0" algn="l">
              <a:lnSpc>
                <a:spcPct val="160620"/>
              </a:lnSpc>
              <a:spcBef>
                <a:spcPts val="0"/>
              </a:spcBef>
              <a:spcAft>
                <a:spcPts val="0"/>
              </a:spcAft>
              <a:buNone/>
            </a:pPr>
            <a:r>
              <a:rPr b="0" i="0" lang="en-US" sz="2062" u="none" cap="none" strike="noStrike">
                <a:solidFill>
                  <a:srgbClr val="161613"/>
                </a:solidFill>
                <a:latin typeface="Inter"/>
                <a:ea typeface="Inter"/>
                <a:cs typeface="Inter"/>
                <a:sym typeface="Inter"/>
              </a:rPr>
              <a:t>Securely manages user login and registration, protecting user data and privacy.</a:t>
            </a:r>
            <a:endParaRPr/>
          </a:p>
        </p:txBody>
      </p:sp>
      <p:pic>
        <p:nvPicPr>
          <p:cNvPr id="218" name="Google Shape;218;p22"/>
          <p:cNvPicPr preferRelativeResize="0"/>
          <p:nvPr/>
        </p:nvPicPr>
        <p:blipFill>
          <a:blip r:embed="rId3">
            <a:alphaModFix/>
          </a:blip>
          <a:stretch>
            <a:fillRect/>
          </a:stretch>
        </p:blipFill>
        <p:spPr>
          <a:xfrm>
            <a:off x="2212399" y="0"/>
            <a:ext cx="13669025" cy="393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nvSpPr>
        <p:spPr>
          <a:xfrm>
            <a:off x="7781250" y="377050"/>
            <a:ext cx="2725500" cy="118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800">
                <a:solidFill>
                  <a:schemeClr val="dk1"/>
                </a:solidFill>
                <a:latin typeface="Oswald SemiBold"/>
                <a:ea typeface="Oswald SemiBold"/>
                <a:cs typeface="Oswald SemiBold"/>
                <a:sym typeface="Oswald SemiBold"/>
              </a:rPr>
              <a:t>REPORT</a:t>
            </a:r>
            <a:endParaRPr sz="3800">
              <a:solidFill>
                <a:schemeClr val="dk1"/>
              </a:solidFill>
              <a:latin typeface="Oswald SemiBold"/>
              <a:ea typeface="Oswald SemiBold"/>
              <a:cs typeface="Oswald SemiBold"/>
              <a:sym typeface="Oswald SemiBold"/>
            </a:endParaRPr>
          </a:p>
        </p:txBody>
      </p:sp>
      <p:sp>
        <p:nvSpPr>
          <p:cNvPr id="225" name="Google Shape;225;p23"/>
          <p:cNvSpPr txBox="1"/>
          <p:nvPr/>
        </p:nvSpPr>
        <p:spPr>
          <a:xfrm>
            <a:off x="270475" y="1135250"/>
            <a:ext cx="17930400" cy="86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b="1" sz="2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2800">
                <a:solidFill>
                  <a:schemeClr val="dk1"/>
                </a:solidFill>
                <a:latin typeface="Oswald"/>
                <a:ea typeface="Oswald"/>
                <a:cs typeface="Oswald"/>
                <a:sym typeface="Oswald"/>
              </a:rPr>
              <a:t>1. Introduction to Music Players</a:t>
            </a:r>
            <a:endParaRPr b="1" sz="28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US" sz="2100">
                <a:solidFill>
                  <a:schemeClr val="dk1"/>
                </a:solidFill>
                <a:latin typeface="Oswald SemiBold"/>
                <a:ea typeface="Oswald SemiBold"/>
                <a:cs typeface="Oswald SemiBold"/>
                <a:sym typeface="Oswald SemiBold"/>
              </a:rPr>
              <a:t>Music players are software applications designed to organize, manage, and play digital audio files. With the rise of streaming services and personalized media experiences, web-based music players have gained popularity due to their platform independence and ease of access. Early music players like Winamp or Windows Media Player laid the foundation for audio playback functionalities, including playlists, equalizers, and shuffle modes. Modern advancements focus on seamless user experiences, cloud-based storage, and cross-device functionality (Duncan, 2018</a:t>
            </a:r>
            <a:r>
              <a:rPr lang="en-US" sz="2100">
                <a:solidFill>
                  <a:schemeClr val="dk1"/>
                </a:solidFill>
              </a:rPr>
              <a:t>).</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2800">
                <a:solidFill>
                  <a:schemeClr val="dk1"/>
                </a:solidFill>
                <a:latin typeface="Oswald"/>
                <a:ea typeface="Oswald"/>
                <a:cs typeface="Oswald"/>
                <a:sym typeface="Oswald"/>
              </a:rPr>
              <a:t>2. Frontend Technologies for Web Development</a:t>
            </a:r>
            <a:endParaRPr b="1" sz="2800">
              <a:solidFill>
                <a:schemeClr val="dk1"/>
              </a:solidFill>
              <a:latin typeface="Oswald"/>
              <a:ea typeface="Oswald"/>
              <a:cs typeface="Oswald"/>
              <a:sym typeface="Oswald"/>
            </a:endParaRPr>
          </a:p>
          <a:p>
            <a:pPr indent="0" lvl="0" marL="0" rtl="0" algn="l">
              <a:lnSpc>
                <a:spcPct val="115000"/>
              </a:lnSpc>
              <a:spcBef>
                <a:spcPts val="1200"/>
              </a:spcBef>
              <a:spcAft>
                <a:spcPts val="0"/>
              </a:spcAft>
              <a:buNone/>
            </a:pPr>
            <a:r>
              <a:rPr lang="en-US" sz="2100">
                <a:solidFill>
                  <a:schemeClr val="dk1"/>
                </a:solidFill>
                <a:latin typeface="Oswald SemiBold"/>
                <a:ea typeface="Oswald SemiBold"/>
                <a:cs typeface="Oswald SemiBold"/>
                <a:sym typeface="Oswald SemiBold"/>
              </a:rPr>
              <a:t>The frontend layer of a web-based project is responsible for the user interface (UI) and user interactions. Technologies such as HTML5, CSS3, and JavaScript are core tools used to build interactive and visually appealing websites (Acharya, 2020). JavaScript frameworks and libraries like React, Angular, and Vue.js further streamline the development of complex user interfaces.</a:t>
            </a:r>
            <a:endParaRPr sz="2100">
              <a:solidFill>
                <a:schemeClr val="dk1"/>
              </a:solidFill>
              <a:latin typeface="Oswald SemiBold"/>
              <a:ea typeface="Oswald SemiBold"/>
              <a:cs typeface="Oswald SemiBold"/>
              <a:sym typeface="Oswald SemiBold"/>
            </a:endParaRPr>
          </a:p>
          <a:p>
            <a:pPr indent="0" lvl="0" marL="0" rtl="0" algn="l">
              <a:lnSpc>
                <a:spcPct val="115000"/>
              </a:lnSpc>
              <a:spcBef>
                <a:spcPts val="1200"/>
              </a:spcBef>
              <a:spcAft>
                <a:spcPts val="0"/>
              </a:spcAft>
              <a:buClr>
                <a:schemeClr val="dk1"/>
              </a:buClr>
              <a:buSzPts val="1100"/>
              <a:buFont typeface="Arial"/>
              <a:buNone/>
            </a:pPr>
            <a:r>
              <a:t/>
            </a:r>
            <a:endParaRPr sz="2100">
              <a:solidFill>
                <a:schemeClr val="dk1"/>
              </a:solidFill>
              <a:latin typeface="Oswald SemiBold"/>
              <a:ea typeface="Oswald SemiBold"/>
              <a:cs typeface="Oswald SemiBold"/>
              <a:sym typeface="Oswald SemiBold"/>
            </a:endParaRPr>
          </a:p>
          <a:p>
            <a:pPr indent="0" lvl="0" marL="0" rtl="0" algn="l">
              <a:spcBef>
                <a:spcPts val="1200"/>
              </a:spcBef>
              <a:spcAft>
                <a:spcPts val="0"/>
              </a:spcAft>
              <a:buNone/>
            </a:pPr>
            <a:r>
              <a:rPr b="1" lang="en-US" sz="2800">
                <a:solidFill>
                  <a:schemeClr val="dk1"/>
                </a:solidFill>
                <a:latin typeface="Oswald"/>
                <a:ea typeface="Oswald"/>
                <a:cs typeface="Oswald"/>
                <a:sym typeface="Oswald"/>
              </a:rPr>
              <a:t>3. Backend Technologies and Database Integration</a:t>
            </a:r>
            <a:endParaRPr b="1" sz="2800">
              <a:solidFill>
                <a:schemeClr val="dk1"/>
              </a:solidFill>
              <a:latin typeface="Oswald"/>
              <a:ea typeface="Oswald"/>
              <a:cs typeface="Oswald"/>
              <a:sym typeface="Oswald"/>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lang="en-US" sz="2100">
                <a:solidFill>
                  <a:schemeClr val="dk1"/>
                </a:solidFill>
                <a:latin typeface="Oswald SemiBold"/>
                <a:ea typeface="Oswald SemiBold"/>
                <a:cs typeface="Oswald SemiBold"/>
                <a:sym typeface="Oswald SemiBold"/>
              </a:rPr>
              <a:t>Databases like MySQL, MongoDB, or SQLite play a vital role in storing user data, playlists, and song metadata. Backend frameworks such as Express.js allow seamless API creation to fetch and serve data to the frontend. Music players also benefit from media file compression and encoding techniques, ensuring fast and reliable streaming experiences</a:t>
            </a:r>
            <a:r>
              <a:rPr lang="en-US" sz="1600">
                <a:solidFill>
                  <a:schemeClr val="dk1"/>
                </a:solidFill>
                <a:latin typeface="Oswald SemiBold"/>
                <a:ea typeface="Oswald SemiBold"/>
                <a:cs typeface="Oswald SemiBold"/>
                <a:sym typeface="Oswald SemiBold"/>
              </a:rPr>
              <a:t>.</a:t>
            </a:r>
            <a:endParaRPr sz="16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nvSpPr>
        <p:spPr>
          <a:xfrm>
            <a:off x="311475" y="479525"/>
            <a:ext cx="17151900" cy="86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2800">
                <a:solidFill>
                  <a:schemeClr val="dk1"/>
                </a:solidFill>
                <a:latin typeface="Oswald"/>
                <a:ea typeface="Oswald"/>
                <a:cs typeface="Oswald"/>
                <a:sym typeface="Oswald"/>
              </a:rPr>
              <a:t>4. Frontend-Backend Integration in Web Applications</a:t>
            </a:r>
            <a:endParaRPr b="1" sz="28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latin typeface="Oswald SemiBold"/>
                <a:ea typeface="Oswald SemiBold"/>
                <a:cs typeface="Oswald SemiBold"/>
                <a:sym typeface="Oswald SemiBold"/>
              </a:rPr>
              <a:t>The integration between the frontend and backend layers is crucial to building functional web applications. RESTful APIs and GraphQL are widely used to exchange data between client and server efficiently. In music players, these APIs help retrieve playlists, song information, or even user preferences stored in the backend.</a:t>
            </a:r>
            <a:endParaRPr sz="2100">
              <a:solidFill>
                <a:schemeClr val="dk1"/>
              </a:solidFill>
              <a:latin typeface="Oswald SemiBold"/>
              <a:ea typeface="Oswald SemiBold"/>
              <a:cs typeface="Oswald SemiBold"/>
              <a:sym typeface="Oswald SemiBold"/>
            </a:endParaRPr>
          </a:p>
          <a:p>
            <a:pPr indent="0" lvl="0" marL="0" rtl="0" algn="l">
              <a:spcBef>
                <a:spcPts val="120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2800">
                <a:solidFill>
                  <a:schemeClr val="dk1"/>
                </a:solidFill>
                <a:latin typeface="Oswald"/>
                <a:ea typeface="Oswald"/>
                <a:cs typeface="Oswald"/>
                <a:sym typeface="Oswald"/>
              </a:rPr>
              <a:t>5. Conclusion</a:t>
            </a:r>
            <a:endParaRPr b="1" sz="2800">
              <a:solidFill>
                <a:schemeClr val="dk1"/>
              </a:solidFill>
              <a:latin typeface="Oswald"/>
              <a:ea typeface="Oswald"/>
              <a:cs typeface="Oswald"/>
              <a:sym typeface="Oswald"/>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latin typeface="Oswald"/>
                <a:ea typeface="Oswald"/>
                <a:cs typeface="Oswald"/>
                <a:sym typeface="Oswald"/>
              </a:rPr>
              <a:t>The development of a web-based music player like Sanगीत involves the integration of both frontend and backend technologies to provide a seamless and efficient user experience. Leveraging HTML5 audio features, JavaScript frameworks, and backend services ensures smooth playback, reliable storage, and quick access to media. Real-time updates and responsive designs further enhance user engagement, while backend integration ensures data management and scalability.</a:t>
            </a:r>
            <a:endParaRPr b="1" sz="2100">
              <a:solidFill>
                <a:schemeClr val="dk1"/>
              </a:solidFill>
              <a:latin typeface="Oswald"/>
              <a:ea typeface="Oswald"/>
              <a:cs typeface="Oswald"/>
              <a:sym typeface="Oswald"/>
            </a:endParaRPr>
          </a:p>
          <a:p>
            <a:pPr indent="0" lvl="0" marL="0" rtl="0" algn="l">
              <a:spcBef>
                <a:spcPts val="120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0" y="0"/>
            <a:ext cx="18288000" cy="1902300"/>
          </a:xfrm>
          <a:prstGeom prst="rect">
            <a:avLst/>
          </a:prstGeom>
          <a:solidFill>
            <a:srgbClr val="F6C5AB"/>
          </a:solidFill>
          <a:ln>
            <a:noFill/>
          </a:ln>
        </p:spPr>
        <p:txBody>
          <a:bodyPr anchorCtr="0" anchor="ctr" bIns="68550" lIns="137150" spcFirstLastPara="1" rIns="137150" wrap="square" tIns="68550">
            <a:normAutofit/>
          </a:bodyPr>
          <a:lstStyle/>
          <a:p>
            <a:pPr indent="0" lvl="0" marL="0" rtl="0" algn="ctr">
              <a:lnSpc>
                <a:spcPct val="90000"/>
              </a:lnSpc>
              <a:spcBef>
                <a:spcPts val="0"/>
              </a:spcBef>
              <a:spcAft>
                <a:spcPts val="0"/>
              </a:spcAft>
              <a:buClr>
                <a:schemeClr val="dk1"/>
              </a:buClr>
              <a:buSzPts val="6600"/>
              <a:buFont typeface="Times New Roman"/>
              <a:buNone/>
            </a:pPr>
            <a:r>
              <a:rPr b="1" lang="en-US">
                <a:latin typeface="Times New Roman"/>
                <a:ea typeface="Times New Roman"/>
                <a:cs typeface="Times New Roman"/>
                <a:sym typeface="Times New Roman"/>
              </a:rPr>
              <a:t>Content</a:t>
            </a:r>
            <a:endParaRPr/>
          </a:p>
        </p:txBody>
      </p:sp>
      <p:sp>
        <p:nvSpPr>
          <p:cNvPr id="98" name="Google Shape;98;p14"/>
          <p:cNvSpPr txBox="1"/>
          <p:nvPr>
            <p:ph idx="1" type="body"/>
          </p:nvPr>
        </p:nvSpPr>
        <p:spPr>
          <a:xfrm>
            <a:off x="685800" y="2400300"/>
            <a:ext cx="12344400" cy="6789000"/>
          </a:xfrm>
          <a:prstGeom prst="rect">
            <a:avLst/>
          </a:prstGeom>
          <a:noFill/>
          <a:ln>
            <a:noFill/>
          </a:ln>
        </p:spPr>
        <p:txBody>
          <a:bodyPr anchorCtr="0" anchor="t" bIns="68550" lIns="137150" spcFirstLastPara="1" rIns="137150" wrap="square" tIns="68550">
            <a:normAutofit lnSpcReduction="20000"/>
          </a:bodyPr>
          <a:lstStyle/>
          <a:p>
            <a:pPr indent="-361950" lvl="0" marL="342900" rtl="0" algn="l">
              <a:lnSpc>
                <a:spcPct val="90000"/>
              </a:lnSpc>
              <a:spcBef>
                <a:spcPts val="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Introduction (1 slide)</a:t>
            </a:r>
            <a:endParaRPr/>
          </a:p>
          <a:p>
            <a:pPr indent="-361950" lvl="0" marL="3429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Literature Review (2 slides)</a:t>
            </a:r>
            <a:endParaRPr/>
          </a:p>
          <a:p>
            <a:pPr indent="-361950" lvl="0" marL="3429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Objective of the Project (1 slide)</a:t>
            </a:r>
            <a:endParaRPr/>
          </a:p>
          <a:p>
            <a:pPr indent="-361950" lvl="0" marL="3429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Technology</a:t>
            </a:r>
            <a:endParaRPr sz="2700">
              <a:latin typeface="Arial"/>
              <a:ea typeface="Arial"/>
              <a:cs typeface="Arial"/>
              <a:sym typeface="Arial"/>
            </a:endParaRPr>
          </a:p>
          <a:p>
            <a:pPr indent="-539750" lvl="0" marL="5207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Hardware Requirements (Development Environment, Server requirement (if required), Client requirement (if required).</a:t>
            </a:r>
            <a:endParaRPr sz="2700">
              <a:latin typeface="Arial"/>
              <a:ea typeface="Arial"/>
              <a:cs typeface="Arial"/>
              <a:sym typeface="Arial"/>
            </a:endParaRPr>
          </a:p>
          <a:p>
            <a:pPr indent="-539750" lvl="0" marL="5207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Software Requirements (Language and Platforms like Frameworks, VS code, Android Studio and Jupyter notebook etc. )</a:t>
            </a:r>
            <a:br>
              <a:rPr lang="en-US" sz="2700">
                <a:latin typeface="Times New Roman"/>
                <a:ea typeface="Times New Roman"/>
                <a:cs typeface="Times New Roman"/>
                <a:sym typeface="Times New Roman"/>
              </a:rPr>
            </a:br>
            <a:endParaRPr sz="2700">
              <a:latin typeface="Arial"/>
              <a:ea typeface="Arial"/>
              <a:cs typeface="Arial"/>
              <a:sym typeface="Arial"/>
            </a:endParaRPr>
          </a:p>
          <a:p>
            <a:pPr indent="-361950" lvl="0" marL="3429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Modules (2-3 slides)</a:t>
            </a:r>
            <a:endParaRPr/>
          </a:p>
          <a:p>
            <a:pPr indent="-361950" lvl="0" marL="3429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Workflow (1 slide)</a:t>
            </a:r>
            <a:endParaRPr/>
          </a:p>
          <a:p>
            <a:pPr indent="-361950" lvl="0" marL="3429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Reports (For Example: Project : Student Monitoring System, so reports like: Student Marks, Subjects, companies visit, and student appears in placement etc.)</a:t>
            </a:r>
            <a:endParaRPr sz="2700">
              <a:latin typeface="Times New Roman"/>
              <a:ea typeface="Times New Roman"/>
              <a:cs typeface="Times New Roman"/>
              <a:sym typeface="Times New Roman"/>
            </a:endParaRPr>
          </a:p>
          <a:p>
            <a:pPr indent="-361950" lvl="0" marL="342900" rtl="0" algn="l">
              <a:lnSpc>
                <a:spcPct val="90000"/>
              </a:lnSpc>
              <a:spcBef>
                <a:spcPts val="150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References (1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E6E2DB"/>
          </a:solidFill>
          <a:ln>
            <a:noFill/>
          </a:ln>
        </p:spPr>
      </p:sp>
      <p:sp>
        <p:nvSpPr>
          <p:cNvPr id="108" name="Google Shape;108;p15"/>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9F8F5"/>
          </a:solidFill>
          <a:ln>
            <a:noFill/>
          </a:ln>
        </p:spPr>
      </p:sp>
      <p:sp>
        <p:nvSpPr>
          <p:cNvPr descr="preencoded.png" id="109" name="Google Shape;109;p15"/>
          <p:cNvSpPr/>
          <p:nvPr/>
        </p:nvSpPr>
        <p:spPr>
          <a:xfrm>
            <a:off x="0" y="0"/>
            <a:ext cx="6858000" cy="10287000"/>
          </a:xfrm>
          <a:custGeom>
            <a:rect b="b" l="l" r="r" t="t"/>
            <a:pathLst>
              <a:path extrusionOk="0" h="10287000" w="6858000">
                <a:moveTo>
                  <a:pt x="0" y="0"/>
                </a:moveTo>
                <a:lnTo>
                  <a:pt x="6858000" y="0"/>
                </a:lnTo>
                <a:lnTo>
                  <a:pt x="6858000" y="10287000"/>
                </a:lnTo>
                <a:lnTo>
                  <a:pt x="0" y="10287000"/>
                </a:lnTo>
                <a:lnTo>
                  <a:pt x="0" y="0"/>
                </a:lnTo>
                <a:close/>
              </a:path>
            </a:pathLst>
          </a:custGeom>
          <a:blipFill rotWithShape="1">
            <a:blip r:embed="rId3">
              <a:alphaModFix/>
            </a:blip>
            <a:stretch>
              <a:fillRect b="0" l="0" r="0" t="0"/>
            </a:stretch>
          </a:blipFill>
          <a:ln>
            <a:noFill/>
          </a:ln>
        </p:spPr>
      </p:sp>
      <p:sp>
        <p:nvSpPr>
          <p:cNvPr id="110" name="Google Shape;110;p15"/>
          <p:cNvSpPr txBox="1"/>
          <p:nvPr/>
        </p:nvSpPr>
        <p:spPr>
          <a:xfrm>
            <a:off x="7850237" y="2151310"/>
            <a:ext cx="9445526" cy="3706416"/>
          </a:xfrm>
          <a:prstGeom prst="rect">
            <a:avLst/>
          </a:prstGeom>
          <a:noFill/>
          <a:ln>
            <a:noFill/>
          </a:ln>
        </p:spPr>
        <p:txBody>
          <a:bodyPr anchorCtr="0" anchor="t" bIns="0" lIns="0" spcFirstLastPara="1" rIns="0" wrap="square" tIns="0">
            <a:spAutoFit/>
          </a:bodyPr>
          <a:lstStyle/>
          <a:p>
            <a:pPr indent="0" lvl="0" marL="0" marR="0" rtl="0" algn="l">
              <a:lnSpc>
                <a:spcPct val="125211"/>
              </a:lnSpc>
              <a:spcBef>
                <a:spcPts val="0"/>
              </a:spcBef>
              <a:spcAft>
                <a:spcPts val="0"/>
              </a:spcAft>
              <a:buNone/>
            </a:pPr>
            <a:r>
              <a:rPr b="0" i="0" lang="en-US" sz="7687" u="none" cap="none" strike="noStrike">
                <a:solidFill>
                  <a:srgbClr val="161613"/>
                </a:solidFill>
                <a:latin typeface="DM Sans"/>
                <a:ea typeface="DM Sans"/>
                <a:cs typeface="DM Sans"/>
                <a:sym typeface="DM Sans"/>
              </a:rPr>
              <a:t>Sanगीत - Music Streaming Made Easy</a:t>
            </a:r>
            <a:endParaRPr/>
          </a:p>
        </p:txBody>
      </p:sp>
      <p:sp>
        <p:nvSpPr>
          <p:cNvPr id="111" name="Google Shape;111;p15"/>
          <p:cNvSpPr txBox="1"/>
          <p:nvPr/>
        </p:nvSpPr>
        <p:spPr>
          <a:xfrm>
            <a:off x="7850237" y="6619954"/>
            <a:ext cx="9445500" cy="19815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b="0" i="0" lang="en-US" sz="2187" u="none" cap="none" strike="noStrike">
                <a:solidFill>
                  <a:srgbClr val="161613"/>
                </a:solidFill>
                <a:latin typeface="Inter"/>
                <a:ea typeface="Inter"/>
                <a:cs typeface="Inter"/>
                <a:sym typeface="Inter"/>
              </a:rPr>
              <a:t>Welcome to Sanगीत, a user-friendly music streaming application designed to elevate your listening experience. Our platform offers a comprehensive music library, personalized recommendations, and</a:t>
            </a:r>
            <a:r>
              <a:rPr lang="en-US" sz="2187">
                <a:solidFill>
                  <a:srgbClr val="161613"/>
                </a:solidFill>
                <a:latin typeface="Inter"/>
                <a:ea typeface="Inter"/>
                <a:cs typeface="Inter"/>
                <a:sym typeface="Inter"/>
              </a:rPr>
              <a:t> High Quality Music Support</a:t>
            </a:r>
            <a:r>
              <a:rPr b="0" i="0" lang="en-US" sz="2187" u="none" cap="none" strike="noStrike">
                <a:solidFill>
                  <a:srgbClr val="161613"/>
                </a:solidFill>
                <a:latin typeface="Inter"/>
                <a:ea typeface="Inter"/>
                <a:cs typeface="Inter"/>
                <a:sym typeface="Inter"/>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E6E2DB"/>
          </a:solidFill>
          <a:ln>
            <a:noFill/>
          </a:ln>
        </p:spPr>
      </p:sp>
      <p:sp>
        <p:nvSpPr>
          <p:cNvPr id="121" name="Google Shape;121;p16"/>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9F8F5"/>
          </a:solidFill>
          <a:ln>
            <a:noFill/>
          </a:ln>
        </p:spPr>
      </p:sp>
      <p:sp>
        <p:nvSpPr>
          <p:cNvPr descr="preencoded.png" id="122" name="Google Shape;122;p16"/>
          <p:cNvSpPr/>
          <p:nvPr/>
        </p:nvSpPr>
        <p:spPr>
          <a:xfrm>
            <a:off x="0" y="-12"/>
            <a:ext cx="6858000" cy="10287000"/>
          </a:xfrm>
          <a:custGeom>
            <a:rect b="b" l="l" r="r" t="t"/>
            <a:pathLst>
              <a:path extrusionOk="0" h="10287000" w="6858000">
                <a:moveTo>
                  <a:pt x="0" y="0"/>
                </a:moveTo>
                <a:lnTo>
                  <a:pt x="6858000" y="0"/>
                </a:lnTo>
                <a:lnTo>
                  <a:pt x="6858000" y="10287000"/>
                </a:lnTo>
                <a:lnTo>
                  <a:pt x="0" y="10287000"/>
                </a:lnTo>
                <a:lnTo>
                  <a:pt x="0" y="0"/>
                </a:lnTo>
                <a:close/>
              </a:path>
            </a:pathLst>
          </a:custGeom>
          <a:blipFill rotWithShape="1">
            <a:blip r:embed="rId3">
              <a:alphaModFix/>
            </a:blip>
            <a:stretch>
              <a:fillRect b="0" l="0" r="0" t="0"/>
            </a:stretch>
          </a:blipFill>
          <a:ln>
            <a:noFill/>
          </a:ln>
        </p:spPr>
      </p:sp>
      <p:sp>
        <p:nvSpPr>
          <p:cNvPr id="123" name="Google Shape;123;p16"/>
          <p:cNvSpPr txBox="1"/>
          <p:nvPr/>
        </p:nvSpPr>
        <p:spPr>
          <a:xfrm>
            <a:off x="8291837" y="460119"/>
            <a:ext cx="8882400" cy="856200"/>
          </a:xfrm>
          <a:prstGeom prst="rect">
            <a:avLst/>
          </a:prstGeom>
          <a:noFill/>
          <a:ln>
            <a:noFill/>
          </a:ln>
        </p:spPr>
        <p:txBody>
          <a:bodyPr anchorCtr="0" anchor="t" bIns="0" lIns="0" spcFirstLastPara="1" rIns="0" wrap="square" tIns="0">
            <a:spAutoFit/>
          </a:bodyPr>
          <a:lstStyle/>
          <a:p>
            <a:pPr indent="0" lvl="0" marL="0" marR="0" rtl="0" algn="l">
              <a:lnSpc>
                <a:spcPct val="124721"/>
              </a:lnSpc>
              <a:spcBef>
                <a:spcPts val="0"/>
              </a:spcBef>
              <a:spcAft>
                <a:spcPts val="0"/>
              </a:spcAft>
              <a:buNone/>
            </a:pPr>
            <a:r>
              <a:rPr b="1" lang="en-US" sz="5562">
                <a:solidFill>
                  <a:srgbClr val="161613"/>
                </a:solidFill>
                <a:latin typeface="DM Sans"/>
                <a:ea typeface="DM Sans"/>
                <a:cs typeface="DM Sans"/>
                <a:sym typeface="DM Sans"/>
              </a:rPr>
              <a:t>Objective of the Project</a:t>
            </a:r>
            <a:endParaRPr b="1"/>
          </a:p>
        </p:txBody>
      </p:sp>
      <p:sp>
        <p:nvSpPr>
          <p:cNvPr id="124" name="Google Shape;124;p16"/>
          <p:cNvSpPr/>
          <p:nvPr/>
        </p:nvSpPr>
        <p:spPr>
          <a:xfrm>
            <a:off x="7850287" y="1958784"/>
            <a:ext cx="637794" cy="637889"/>
          </a:xfrm>
          <a:custGeom>
            <a:rect b="b" l="l" r="r" t="t"/>
            <a:pathLst>
              <a:path extrusionOk="0"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txBox="1"/>
          <p:nvPr/>
        </p:nvSpPr>
        <p:spPr>
          <a:xfrm>
            <a:off x="8046425" y="2022875"/>
            <a:ext cx="245400" cy="509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312" u="none" cap="none" strike="noStrike">
                <a:solidFill>
                  <a:srgbClr val="161613"/>
                </a:solidFill>
                <a:latin typeface="DM Sans"/>
                <a:ea typeface="DM Sans"/>
                <a:cs typeface="DM Sans"/>
                <a:sym typeface="DM Sans"/>
              </a:rPr>
              <a:t>1</a:t>
            </a:r>
            <a:endParaRPr/>
          </a:p>
        </p:txBody>
      </p:sp>
      <p:sp>
        <p:nvSpPr>
          <p:cNvPr id="126" name="Google Shape;126;p16"/>
          <p:cNvSpPr txBox="1"/>
          <p:nvPr/>
        </p:nvSpPr>
        <p:spPr>
          <a:xfrm>
            <a:off x="8771632" y="1958784"/>
            <a:ext cx="3543900" cy="423300"/>
          </a:xfrm>
          <a:prstGeom prst="rect">
            <a:avLst/>
          </a:prstGeom>
          <a:noFill/>
          <a:ln>
            <a:noFill/>
          </a:ln>
        </p:spPr>
        <p:txBody>
          <a:bodyPr anchorCtr="0" anchor="t" bIns="0" lIns="0" spcFirstLastPara="1" rIns="0" wrap="square" tIns="0">
            <a:spAutoFit/>
          </a:bodyPr>
          <a:lstStyle/>
          <a:p>
            <a:pPr indent="0" lvl="0" marL="0" marR="0" rtl="0" algn="l">
              <a:lnSpc>
                <a:spcPct val="124981"/>
              </a:lnSpc>
              <a:spcBef>
                <a:spcPts val="0"/>
              </a:spcBef>
              <a:spcAft>
                <a:spcPts val="0"/>
              </a:spcAft>
              <a:buNone/>
            </a:pPr>
            <a:r>
              <a:rPr b="1" lang="en-US" sz="2750">
                <a:solidFill>
                  <a:srgbClr val="161613"/>
                </a:solidFill>
                <a:latin typeface="DM Sans"/>
                <a:ea typeface="DM Sans"/>
                <a:cs typeface="DM Sans"/>
                <a:sym typeface="DM Sans"/>
              </a:rPr>
              <a:t>Main Aim</a:t>
            </a:r>
            <a:endParaRPr b="1"/>
          </a:p>
        </p:txBody>
      </p:sp>
      <p:sp>
        <p:nvSpPr>
          <p:cNvPr id="127" name="Google Shape;127;p16"/>
          <p:cNvSpPr txBox="1"/>
          <p:nvPr/>
        </p:nvSpPr>
        <p:spPr>
          <a:xfrm>
            <a:off x="8771624" y="2720450"/>
            <a:ext cx="8378100" cy="8850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b="0" i="0" lang="en-US" sz="2187" u="none" cap="none" strike="noStrike">
                <a:solidFill>
                  <a:srgbClr val="161613"/>
                </a:solidFill>
                <a:latin typeface="Inter"/>
                <a:ea typeface="Inter"/>
                <a:cs typeface="Inter"/>
                <a:sym typeface="Inter"/>
              </a:rPr>
              <a:t>Sanगीत aims to provide an intuitive and engaging music streaming platform for users to enjoy their favorite music.</a:t>
            </a:r>
            <a:endParaRPr/>
          </a:p>
        </p:txBody>
      </p:sp>
      <p:sp>
        <p:nvSpPr>
          <p:cNvPr id="128" name="Google Shape;128;p16"/>
          <p:cNvSpPr/>
          <p:nvPr/>
        </p:nvSpPr>
        <p:spPr>
          <a:xfrm>
            <a:off x="8046434" y="4195009"/>
            <a:ext cx="637794" cy="637889"/>
          </a:xfrm>
          <a:custGeom>
            <a:rect b="b" l="l" r="r" t="t"/>
            <a:pathLst>
              <a:path extrusionOk="0"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txBox="1"/>
          <p:nvPr/>
        </p:nvSpPr>
        <p:spPr>
          <a:xfrm>
            <a:off x="8046425" y="4259100"/>
            <a:ext cx="637800" cy="509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312" u="none" cap="none" strike="noStrike">
                <a:solidFill>
                  <a:srgbClr val="161613"/>
                </a:solidFill>
                <a:latin typeface="DM Sans"/>
                <a:ea typeface="DM Sans"/>
                <a:cs typeface="DM Sans"/>
                <a:sym typeface="DM Sans"/>
              </a:rPr>
              <a:t>2</a:t>
            </a:r>
            <a:endParaRPr/>
          </a:p>
        </p:txBody>
      </p:sp>
      <p:sp>
        <p:nvSpPr>
          <p:cNvPr id="130" name="Google Shape;130;p16"/>
          <p:cNvSpPr txBox="1"/>
          <p:nvPr/>
        </p:nvSpPr>
        <p:spPr>
          <a:xfrm>
            <a:off x="8869500" y="4302325"/>
            <a:ext cx="5274000" cy="423300"/>
          </a:xfrm>
          <a:prstGeom prst="rect">
            <a:avLst/>
          </a:prstGeom>
          <a:noFill/>
          <a:ln>
            <a:noFill/>
          </a:ln>
        </p:spPr>
        <p:txBody>
          <a:bodyPr anchorCtr="0" anchor="t" bIns="0" lIns="0" spcFirstLastPara="1" rIns="0" wrap="square" tIns="0">
            <a:spAutoFit/>
          </a:bodyPr>
          <a:lstStyle/>
          <a:p>
            <a:pPr indent="0" lvl="0" marL="0" marR="0" rtl="0" algn="l">
              <a:lnSpc>
                <a:spcPct val="124981"/>
              </a:lnSpc>
              <a:spcBef>
                <a:spcPts val="0"/>
              </a:spcBef>
              <a:spcAft>
                <a:spcPts val="0"/>
              </a:spcAft>
              <a:buNone/>
            </a:pPr>
            <a:r>
              <a:rPr b="1" lang="en-US" sz="2750">
                <a:solidFill>
                  <a:srgbClr val="161613"/>
                </a:solidFill>
                <a:latin typeface="DM Sans"/>
                <a:ea typeface="DM Sans"/>
                <a:cs typeface="DM Sans"/>
                <a:sym typeface="DM Sans"/>
              </a:rPr>
              <a:t>Upload Your Music/Playlist</a:t>
            </a:r>
            <a:endParaRPr b="1"/>
          </a:p>
        </p:txBody>
      </p:sp>
      <p:sp>
        <p:nvSpPr>
          <p:cNvPr id="131" name="Google Shape;131;p16"/>
          <p:cNvSpPr txBox="1"/>
          <p:nvPr/>
        </p:nvSpPr>
        <p:spPr>
          <a:xfrm>
            <a:off x="8771625" y="4907100"/>
            <a:ext cx="8378100" cy="3366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lang="en-US" sz="2187">
                <a:solidFill>
                  <a:srgbClr val="161613"/>
                </a:solidFill>
                <a:latin typeface="Inter"/>
                <a:ea typeface="Inter"/>
                <a:cs typeface="Inter"/>
                <a:sym typeface="Inter"/>
              </a:rPr>
              <a:t>Anyone can upload their own music on the Platform.</a:t>
            </a:r>
            <a:endParaRPr/>
          </a:p>
        </p:txBody>
      </p:sp>
      <p:sp>
        <p:nvSpPr>
          <p:cNvPr id="132" name="Google Shape;132;p16"/>
          <p:cNvSpPr/>
          <p:nvPr/>
        </p:nvSpPr>
        <p:spPr>
          <a:xfrm>
            <a:off x="8046437" y="6313779"/>
            <a:ext cx="637794" cy="637889"/>
          </a:xfrm>
          <a:custGeom>
            <a:rect b="b" l="l" r="r" t="t"/>
            <a:pathLst>
              <a:path extrusionOk="0"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txBox="1"/>
          <p:nvPr/>
        </p:nvSpPr>
        <p:spPr>
          <a:xfrm>
            <a:off x="8239021" y="6431216"/>
            <a:ext cx="252600" cy="509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312" u="none" cap="none" strike="noStrike">
                <a:solidFill>
                  <a:srgbClr val="161613"/>
                </a:solidFill>
                <a:latin typeface="DM Sans"/>
                <a:ea typeface="DM Sans"/>
                <a:cs typeface="DM Sans"/>
                <a:sym typeface="DM Sans"/>
              </a:rPr>
              <a:t>3</a:t>
            </a:r>
            <a:endParaRPr/>
          </a:p>
        </p:txBody>
      </p:sp>
      <p:sp>
        <p:nvSpPr>
          <p:cNvPr id="134" name="Google Shape;134;p16"/>
          <p:cNvSpPr txBox="1"/>
          <p:nvPr/>
        </p:nvSpPr>
        <p:spPr>
          <a:xfrm>
            <a:off x="8869507" y="6421079"/>
            <a:ext cx="3964800" cy="423300"/>
          </a:xfrm>
          <a:prstGeom prst="rect">
            <a:avLst/>
          </a:prstGeom>
          <a:noFill/>
          <a:ln>
            <a:noFill/>
          </a:ln>
        </p:spPr>
        <p:txBody>
          <a:bodyPr anchorCtr="0" anchor="t" bIns="0" lIns="0" spcFirstLastPara="1" rIns="0" wrap="square" tIns="0">
            <a:spAutoFit/>
          </a:bodyPr>
          <a:lstStyle/>
          <a:p>
            <a:pPr indent="0" lvl="0" marL="0" marR="0" rtl="0" algn="l">
              <a:lnSpc>
                <a:spcPct val="124981"/>
              </a:lnSpc>
              <a:spcBef>
                <a:spcPts val="0"/>
              </a:spcBef>
              <a:spcAft>
                <a:spcPts val="0"/>
              </a:spcAft>
              <a:buNone/>
            </a:pPr>
            <a:r>
              <a:rPr b="1" lang="en-US" sz="2750">
                <a:solidFill>
                  <a:srgbClr val="161613"/>
                </a:solidFill>
                <a:latin typeface="DM Sans"/>
                <a:ea typeface="DM Sans"/>
                <a:cs typeface="DM Sans"/>
                <a:sym typeface="DM Sans"/>
              </a:rPr>
              <a:t>High Quality Sound</a:t>
            </a:r>
            <a:endParaRPr b="1"/>
          </a:p>
        </p:txBody>
      </p:sp>
      <p:sp>
        <p:nvSpPr>
          <p:cNvPr id="135" name="Google Shape;135;p16"/>
          <p:cNvSpPr txBox="1"/>
          <p:nvPr/>
        </p:nvSpPr>
        <p:spPr>
          <a:xfrm>
            <a:off x="8869507" y="7221001"/>
            <a:ext cx="8524200" cy="8850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lang="en-US" sz="2187">
                <a:solidFill>
                  <a:srgbClr val="161613"/>
                </a:solidFill>
                <a:latin typeface="Inter"/>
                <a:ea typeface="Inter"/>
                <a:cs typeface="Inter"/>
                <a:sym typeface="Inter"/>
              </a:rPr>
              <a:t>The main aim of this project is to deliver the best quality of music sound to the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E6E2DB"/>
          </a:solidFill>
          <a:ln>
            <a:noFill/>
          </a:ln>
        </p:spPr>
      </p:sp>
      <p:sp>
        <p:nvSpPr>
          <p:cNvPr id="145" name="Google Shape;145;p17"/>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9F8F5"/>
          </a:solidFill>
          <a:ln>
            <a:noFill/>
          </a:ln>
        </p:spPr>
      </p:sp>
      <p:sp>
        <p:nvSpPr>
          <p:cNvPr descr="preencoded.png" id="146" name="Google Shape;146;p17"/>
          <p:cNvSpPr/>
          <p:nvPr/>
        </p:nvSpPr>
        <p:spPr>
          <a:xfrm>
            <a:off x="0" y="0"/>
            <a:ext cx="18288000" cy="3544044"/>
          </a:xfrm>
          <a:custGeom>
            <a:rect b="b" l="l" r="r" t="t"/>
            <a:pathLst>
              <a:path extrusionOk="0" h="3544044" w="18288000">
                <a:moveTo>
                  <a:pt x="0" y="0"/>
                </a:moveTo>
                <a:lnTo>
                  <a:pt x="18288000" y="0"/>
                </a:lnTo>
                <a:lnTo>
                  <a:pt x="18288000" y="3544044"/>
                </a:lnTo>
                <a:lnTo>
                  <a:pt x="0" y="3544044"/>
                </a:lnTo>
                <a:lnTo>
                  <a:pt x="0" y="0"/>
                </a:lnTo>
                <a:close/>
              </a:path>
            </a:pathLst>
          </a:custGeom>
          <a:blipFill rotWithShape="1">
            <a:blip r:embed="rId3">
              <a:alphaModFix/>
            </a:blip>
            <a:stretch>
              <a:fillRect b="0" l="-9" r="-8" t="0"/>
            </a:stretch>
          </a:blipFill>
          <a:ln>
            <a:noFill/>
          </a:ln>
        </p:spPr>
      </p:sp>
      <p:sp>
        <p:nvSpPr>
          <p:cNvPr id="147" name="Google Shape;147;p17"/>
          <p:cNvSpPr txBox="1"/>
          <p:nvPr/>
        </p:nvSpPr>
        <p:spPr>
          <a:xfrm>
            <a:off x="222463" y="3751003"/>
            <a:ext cx="7088100" cy="856200"/>
          </a:xfrm>
          <a:prstGeom prst="rect">
            <a:avLst/>
          </a:prstGeom>
          <a:noFill/>
          <a:ln>
            <a:noFill/>
          </a:ln>
        </p:spPr>
        <p:txBody>
          <a:bodyPr anchorCtr="0" anchor="t" bIns="0" lIns="0" spcFirstLastPara="1" rIns="0" wrap="square" tIns="0">
            <a:spAutoFit/>
          </a:bodyPr>
          <a:lstStyle/>
          <a:p>
            <a:pPr indent="0" lvl="0" marL="0" marR="0" rtl="0" algn="l">
              <a:lnSpc>
                <a:spcPct val="124721"/>
              </a:lnSpc>
              <a:spcBef>
                <a:spcPts val="0"/>
              </a:spcBef>
              <a:spcAft>
                <a:spcPts val="0"/>
              </a:spcAft>
              <a:buNone/>
            </a:pPr>
            <a:r>
              <a:rPr lang="en-US" sz="5562">
                <a:solidFill>
                  <a:srgbClr val="161613"/>
                </a:solidFill>
                <a:latin typeface="DM Sans"/>
                <a:ea typeface="DM Sans"/>
                <a:cs typeface="DM Sans"/>
                <a:sym typeface="DM Sans"/>
              </a:rPr>
              <a:t>(</a:t>
            </a:r>
            <a:r>
              <a:rPr b="0" i="0" lang="en-US" sz="5562" u="none" cap="none" strike="noStrike">
                <a:solidFill>
                  <a:srgbClr val="161613"/>
                </a:solidFill>
                <a:latin typeface="DM Sans"/>
                <a:ea typeface="DM Sans"/>
                <a:cs typeface="DM Sans"/>
                <a:sym typeface="DM Sans"/>
              </a:rPr>
              <a:t>Technologies Used)</a:t>
            </a:r>
            <a:endParaRPr/>
          </a:p>
        </p:txBody>
      </p:sp>
      <p:sp>
        <p:nvSpPr>
          <p:cNvPr id="148" name="Google Shape;148;p17"/>
          <p:cNvSpPr/>
          <p:nvPr/>
        </p:nvSpPr>
        <p:spPr>
          <a:xfrm>
            <a:off x="418463" y="4929090"/>
            <a:ext cx="8010144" cy="2087309"/>
          </a:xfrm>
          <a:custGeom>
            <a:rect b="b" l="l" r="r" t="t"/>
            <a:pathLst>
              <a:path extrusionOk="0" h="2783078" w="10680192">
                <a:moveTo>
                  <a:pt x="0" y="56769"/>
                </a:moveTo>
                <a:cubicBezTo>
                  <a:pt x="0" y="25400"/>
                  <a:pt x="25400" y="0"/>
                  <a:pt x="56769" y="0"/>
                </a:cubicBezTo>
                <a:lnTo>
                  <a:pt x="10623423" y="0"/>
                </a:lnTo>
                <a:cubicBezTo>
                  <a:pt x="10654792" y="0"/>
                  <a:pt x="10680192" y="25400"/>
                  <a:pt x="10680192" y="56769"/>
                </a:cubicBezTo>
                <a:lnTo>
                  <a:pt x="10680192" y="2726309"/>
                </a:lnTo>
                <a:cubicBezTo>
                  <a:pt x="10680192" y="2757678"/>
                  <a:pt x="10654792" y="2783078"/>
                  <a:pt x="10623423" y="2783078"/>
                </a:cubicBezTo>
                <a:lnTo>
                  <a:pt x="56769" y="2783078"/>
                </a:lnTo>
                <a:cubicBezTo>
                  <a:pt x="25400" y="2783078"/>
                  <a:pt x="0" y="2757678"/>
                  <a:pt x="0" y="2726309"/>
                </a:cubicBezTo>
                <a:close/>
              </a:path>
            </a:pathLst>
          </a:cu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txBox="1"/>
          <p:nvPr/>
        </p:nvSpPr>
        <p:spPr>
          <a:xfrm>
            <a:off x="517555" y="5100595"/>
            <a:ext cx="3543900" cy="423300"/>
          </a:xfrm>
          <a:prstGeom prst="rect">
            <a:avLst/>
          </a:prstGeom>
          <a:noFill/>
          <a:ln>
            <a:noFill/>
          </a:ln>
        </p:spPr>
        <p:txBody>
          <a:bodyPr anchorCtr="0" anchor="t" bIns="0" lIns="0" spcFirstLastPara="1" rIns="0" wrap="square" tIns="0">
            <a:spAutoFit/>
          </a:bodyPr>
          <a:lstStyle/>
          <a:p>
            <a:pPr indent="0" lvl="0" marL="0" marR="0" rtl="0" algn="l">
              <a:lnSpc>
                <a:spcPct val="124981"/>
              </a:lnSpc>
              <a:spcBef>
                <a:spcPts val="0"/>
              </a:spcBef>
              <a:spcAft>
                <a:spcPts val="0"/>
              </a:spcAft>
              <a:buNone/>
            </a:pPr>
            <a:r>
              <a:rPr b="1" i="0" lang="en-US" sz="2750" u="none" cap="none" strike="noStrike">
                <a:solidFill>
                  <a:srgbClr val="161613"/>
                </a:solidFill>
                <a:latin typeface="DM Sans"/>
                <a:ea typeface="DM Sans"/>
                <a:cs typeface="DM Sans"/>
                <a:sym typeface="DM Sans"/>
              </a:rPr>
              <a:t>Front-end</a:t>
            </a:r>
            <a:endParaRPr b="1"/>
          </a:p>
        </p:txBody>
      </p:sp>
      <p:sp>
        <p:nvSpPr>
          <p:cNvPr id="150" name="Google Shape;150;p17"/>
          <p:cNvSpPr txBox="1"/>
          <p:nvPr/>
        </p:nvSpPr>
        <p:spPr>
          <a:xfrm>
            <a:off x="517555" y="5808444"/>
            <a:ext cx="7443000" cy="8850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b="0" i="0" lang="en-US" sz="2187" u="none" cap="none" strike="noStrike">
                <a:solidFill>
                  <a:srgbClr val="161613"/>
                </a:solidFill>
                <a:latin typeface="Inter"/>
                <a:ea typeface="Inter"/>
                <a:cs typeface="Inter"/>
                <a:sym typeface="Inter"/>
              </a:rPr>
              <a:t>HTML, CSS, JavaScript, and React.js provide a robust and interactive user interface for Sanगीत.</a:t>
            </a:r>
            <a:endParaRPr/>
          </a:p>
        </p:txBody>
      </p:sp>
      <p:sp>
        <p:nvSpPr>
          <p:cNvPr id="151" name="Google Shape;151;p17"/>
          <p:cNvSpPr/>
          <p:nvPr/>
        </p:nvSpPr>
        <p:spPr>
          <a:xfrm>
            <a:off x="9285784" y="4929102"/>
            <a:ext cx="8010144" cy="2087309"/>
          </a:xfrm>
          <a:custGeom>
            <a:rect b="b" l="l" r="r" t="t"/>
            <a:pathLst>
              <a:path extrusionOk="0" h="2783078" w="10680192">
                <a:moveTo>
                  <a:pt x="0" y="56769"/>
                </a:moveTo>
                <a:cubicBezTo>
                  <a:pt x="0" y="25400"/>
                  <a:pt x="25400" y="0"/>
                  <a:pt x="56769" y="0"/>
                </a:cubicBezTo>
                <a:lnTo>
                  <a:pt x="10623423" y="0"/>
                </a:lnTo>
                <a:cubicBezTo>
                  <a:pt x="10654792" y="0"/>
                  <a:pt x="10680192" y="25400"/>
                  <a:pt x="10680192" y="56769"/>
                </a:cubicBezTo>
                <a:lnTo>
                  <a:pt x="10680192" y="2726309"/>
                </a:lnTo>
                <a:cubicBezTo>
                  <a:pt x="10680192" y="2757678"/>
                  <a:pt x="10654792" y="2783078"/>
                  <a:pt x="10623423" y="2783078"/>
                </a:cubicBezTo>
                <a:lnTo>
                  <a:pt x="56769" y="2783078"/>
                </a:lnTo>
                <a:cubicBezTo>
                  <a:pt x="25400" y="2783078"/>
                  <a:pt x="0" y="2757678"/>
                  <a:pt x="0" y="2726309"/>
                </a:cubicBezTo>
                <a:close/>
              </a:path>
            </a:pathLst>
          </a:cu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9569351" y="5100595"/>
            <a:ext cx="3543900" cy="423300"/>
          </a:xfrm>
          <a:prstGeom prst="rect">
            <a:avLst/>
          </a:prstGeom>
          <a:noFill/>
          <a:ln>
            <a:noFill/>
          </a:ln>
        </p:spPr>
        <p:txBody>
          <a:bodyPr anchorCtr="0" anchor="t" bIns="0" lIns="0" spcFirstLastPara="1" rIns="0" wrap="square" tIns="0">
            <a:spAutoFit/>
          </a:bodyPr>
          <a:lstStyle/>
          <a:p>
            <a:pPr indent="0" lvl="0" marL="0" marR="0" rtl="0" algn="l">
              <a:lnSpc>
                <a:spcPct val="124981"/>
              </a:lnSpc>
              <a:spcBef>
                <a:spcPts val="0"/>
              </a:spcBef>
              <a:spcAft>
                <a:spcPts val="0"/>
              </a:spcAft>
              <a:buNone/>
            </a:pPr>
            <a:r>
              <a:rPr b="1" i="0" lang="en-US" sz="2750" u="none" cap="none" strike="noStrike">
                <a:solidFill>
                  <a:srgbClr val="161613"/>
                </a:solidFill>
                <a:latin typeface="DM Sans"/>
                <a:ea typeface="DM Sans"/>
                <a:cs typeface="DM Sans"/>
                <a:sym typeface="DM Sans"/>
              </a:rPr>
              <a:t>Back-end</a:t>
            </a:r>
            <a:endParaRPr b="1"/>
          </a:p>
        </p:txBody>
      </p:sp>
      <p:sp>
        <p:nvSpPr>
          <p:cNvPr id="153" name="Google Shape;153;p17"/>
          <p:cNvSpPr txBox="1"/>
          <p:nvPr/>
        </p:nvSpPr>
        <p:spPr>
          <a:xfrm>
            <a:off x="9405426" y="5718819"/>
            <a:ext cx="7443000" cy="14331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b="0" i="0" lang="en-US" sz="2187" u="none" cap="none" strike="noStrike">
                <a:solidFill>
                  <a:srgbClr val="161613"/>
                </a:solidFill>
                <a:latin typeface="Inter"/>
                <a:ea typeface="Inter"/>
                <a:cs typeface="Inter"/>
                <a:sym typeface="Inter"/>
              </a:rPr>
              <a:t>Node.js powers the backend, handling data storage, user authentication, and music streaming logic.</a:t>
            </a:r>
            <a:endParaRPr b="0" i="0" sz="2187" u="none" cap="none" strike="noStrike">
              <a:solidFill>
                <a:srgbClr val="161613"/>
              </a:solidFill>
              <a:latin typeface="Inter"/>
              <a:ea typeface="Inter"/>
              <a:cs typeface="Inter"/>
              <a:sym typeface="Inter"/>
            </a:endParaRPr>
          </a:p>
          <a:p>
            <a:pPr indent="0" lvl="0" marL="0" marR="0" rtl="0" algn="l">
              <a:lnSpc>
                <a:spcPct val="162871"/>
              </a:lnSpc>
              <a:spcBef>
                <a:spcPts val="0"/>
              </a:spcBef>
              <a:spcAft>
                <a:spcPts val="0"/>
              </a:spcAft>
              <a:buNone/>
            </a:pPr>
            <a:r>
              <a:t/>
            </a:r>
            <a:endParaRPr sz="2187">
              <a:solidFill>
                <a:srgbClr val="161613"/>
              </a:solidFill>
              <a:latin typeface="Inter"/>
              <a:ea typeface="Inter"/>
              <a:cs typeface="Inter"/>
              <a:sym typeface="Inter"/>
            </a:endParaRPr>
          </a:p>
        </p:txBody>
      </p:sp>
      <p:sp>
        <p:nvSpPr>
          <p:cNvPr id="154" name="Google Shape;154;p17"/>
          <p:cNvSpPr/>
          <p:nvPr/>
        </p:nvSpPr>
        <p:spPr>
          <a:xfrm>
            <a:off x="4300413" y="7581514"/>
            <a:ext cx="8010144" cy="2087309"/>
          </a:xfrm>
          <a:custGeom>
            <a:rect b="b" l="l" r="r" t="t"/>
            <a:pathLst>
              <a:path extrusionOk="0" h="2783078" w="10680192">
                <a:moveTo>
                  <a:pt x="0" y="56769"/>
                </a:moveTo>
                <a:cubicBezTo>
                  <a:pt x="0" y="25400"/>
                  <a:pt x="25400" y="0"/>
                  <a:pt x="56769" y="0"/>
                </a:cubicBezTo>
                <a:lnTo>
                  <a:pt x="10623423" y="0"/>
                </a:lnTo>
                <a:cubicBezTo>
                  <a:pt x="10654792" y="0"/>
                  <a:pt x="10680192" y="25400"/>
                  <a:pt x="10680192" y="56769"/>
                </a:cubicBezTo>
                <a:lnTo>
                  <a:pt x="10680192" y="2726309"/>
                </a:lnTo>
                <a:cubicBezTo>
                  <a:pt x="10680192" y="2757678"/>
                  <a:pt x="10654792" y="2783078"/>
                  <a:pt x="10623423" y="2783078"/>
                </a:cubicBezTo>
                <a:lnTo>
                  <a:pt x="56769" y="2783078"/>
                </a:lnTo>
                <a:cubicBezTo>
                  <a:pt x="25400" y="2783078"/>
                  <a:pt x="0" y="2757678"/>
                  <a:pt x="0" y="2726309"/>
                </a:cubicBezTo>
                <a:close/>
              </a:path>
            </a:pathLst>
          </a:custGeom>
          <a:solidFill>
            <a:srgbClr val="EDEBE3"/>
          </a:solidFill>
          <a:ln>
            <a:noFill/>
          </a:ln>
        </p:spPr>
        <p:txBody>
          <a:bodyPr anchorCtr="0" anchor="t" bIns="91425" lIns="91425" spcFirstLastPara="1" rIns="91425" wrap="square" tIns="91425">
            <a:noAutofit/>
          </a:bodyPr>
          <a:lstStyle/>
          <a:p>
            <a:pPr indent="0" lvl="0" marL="0" rtl="0" algn="ctr">
              <a:lnSpc>
                <a:spcPct val="124981"/>
              </a:lnSpc>
              <a:spcBef>
                <a:spcPts val="0"/>
              </a:spcBef>
              <a:spcAft>
                <a:spcPts val="0"/>
              </a:spcAft>
              <a:buNone/>
            </a:pPr>
            <a:r>
              <a:rPr b="1" lang="en-US" sz="2750">
                <a:solidFill>
                  <a:srgbClr val="161613"/>
                </a:solidFill>
                <a:latin typeface="DM Sans"/>
                <a:ea typeface="DM Sans"/>
                <a:cs typeface="DM Sans"/>
                <a:sym typeface="DM Sans"/>
              </a:rPr>
              <a:t>Data-Base</a:t>
            </a:r>
            <a:endParaRPr b="1">
              <a:solidFill>
                <a:schemeClr val="dk1"/>
              </a:solidFill>
            </a:endParaRPr>
          </a:p>
        </p:txBody>
      </p:sp>
      <p:sp>
        <p:nvSpPr>
          <p:cNvPr id="155" name="Google Shape;155;p17"/>
          <p:cNvSpPr txBox="1"/>
          <p:nvPr/>
        </p:nvSpPr>
        <p:spPr>
          <a:xfrm>
            <a:off x="4614800" y="8327950"/>
            <a:ext cx="6844500" cy="10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Calibri"/>
                <a:ea typeface="Calibri"/>
                <a:cs typeface="Calibri"/>
                <a:sym typeface="Calibri"/>
              </a:rPr>
              <a:t>We are using</a:t>
            </a:r>
            <a:r>
              <a:rPr b="1" lang="en-US" sz="2100">
                <a:solidFill>
                  <a:schemeClr val="dk1"/>
                </a:solidFill>
                <a:latin typeface="Calibri"/>
                <a:ea typeface="Calibri"/>
                <a:cs typeface="Calibri"/>
                <a:sym typeface="Calibri"/>
              </a:rPr>
              <a:t> </a:t>
            </a:r>
            <a:r>
              <a:rPr b="1" lang="en-US" sz="2100">
                <a:solidFill>
                  <a:schemeClr val="dk1"/>
                </a:solidFill>
                <a:latin typeface="Calibri"/>
                <a:ea typeface="Calibri"/>
                <a:cs typeface="Calibri"/>
                <a:sym typeface="Calibri"/>
              </a:rPr>
              <a:t>MONGODB </a:t>
            </a:r>
            <a:r>
              <a:rPr lang="en-US" sz="2100">
                <a:solidFill>
                  <a:schemeClr val="dk1"/>
                </a:solidFill>
                <a:latin typeface="Calibri"/>
                <a:ea typeface="Calibri"/>
                <a:cs typeface="Calibri"/>
                <a:sym typeface="Calibri"/>
              </a:rPr>
              <a:t>to established the Database.</a:t>
            </a:r>
            <a:endParaRPr sz="2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E6E2DB"/>
          </a:solidFill>
          <a:ln>
            <a:noFill/>
          </a:ln>
        </p:spPr>
      </p:sp>
      <p:sp>
        <p:nvSpPr>
          <p:cNvPr id="165" name="Google Shape;165;p18"/>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9F8F5"/>
          </a:solidFill>
          <a:ln>
            <a:noFill/>
          </a:ln>
        </p:spPr>
      </p:sp>
      <p:sp>
        <p:nvSpPr>
          <p:cNvPr id="166" name="Google Shape;166;p18"/>
          <p:cNvSpPr txBox="1"/>
          <p:nvPr/>
        </p:nvSpPr>
        <p:spPr>
          <a:xfrm>
            <a:off x="193727" y="358997"/>
            <a:ext cx="8031300" cy="856200"/>
          </a:xfrm>
          <a:prstGeom prst="rect">
            <a:avLst/>
          </a:prstGeom>
          <a:noFill/>
          <a:ln>
            <a:noFill/>
          </a:ln>
        </p:spPr>
        <p:txBody>
          <a:bodyPr anchorCtr="0" anchor="t" bIns="0" lIns="0" spcFirstLastPara="1" rIns="0" wrap="square" tIns="0">
            <a:spAutoFit/>
          </a:bodyPr>
          <a:lstStyle/>
          <a:p>
            <a:pPr indent="0" lvl="0" marL="0" marR="0" rtl="0" algn="l">
              <a:lnSpc>
                <a:spcPct val="124721"/>
              </a:lnSpc>
              <a:spcBef>
                <a:spcPts val="0"/>
              </a:spcBef>
              <a:spcAft>
                <a:spcPts val="0"/>
              </a:spcAft>
              <a:buNone/>
            </a:pPr>
            <a:r>
              <a:rPr b="1" i="0" lang="en-US" sz="5562" u="none" cap="none" strike="noStrike">
                <a:solidFill>
                  <a:srgbClr val="161613"/>
                </a:solidFill>
                <a:latin typeface="DM Sans"/>
                <a:ea typeface="DM Sans"/>
                <a:cs typeface="DM Sans"/>
                <a:sym typeface="DM Sans"/>
              </a:rPr>
              <a:t>Application Features</a:t>
            </a:r>
            <a:endParaRPr b="1"/>
          </a:p>
        </p:txBody>
      </p:sp>
      <p:sp>
        <p:nvSpPr>
          <p:cNvPr id="167" name="Google Shape;167;p18"/>
          <p:cNvSpPr txBox="1"/>
          <p:nvPr/>
        </p:nvSpPr>
        <p:spPr>
          <a:xfrm>
            <a:off x="405063" y="2620849"/>
            <a:ext cx="3543900" cy="423300"/>
          </a:xfrm>
          <a:prstGeom prst="rect">
            <a:avLst/>
          </a:prstGeom>
          <a:noFill/>
          <a:ln>
            <a:noFill/>
          </a:ln>
        </p:spPr>
        <p:txBody>
          <a:bodyPr anchorCtr="0" anchor="t" bIns="0" lIns="0" spcFirstLastPara="1" rIns="0" wrap="square" tIns="0">
            <a:spAutoFit/>
          </a:bodyPr>
          <a:lstStyle/>
          <a:p>
            <a:pPr indent="0" lvl="0" marL="0" marR="0" rtl="0" algn="l">
              <a:lnSpc>
                <a:spcPct val="124981"/>
              </a:lnSpc>
              <a:spcBef>
                <a:spcPts val="0"/>
              </a:spcBef>
              <a:spcAft>
                <a:spcPts val="0"/>
              </a:spcAft>
              <a:buNone/>
            </a:pPr>
            <a:r>
              <a:rPr b="1" i="0" lang="en-US" sz="2750" u="none" cap="none" strike="noStrike">
                <a:solidFill>
                  <a:srgbClr val="161613"/>
                </a:solidFill>
                <a:latin typeface="DM Sans"/>
                <a:ea typeface="DM Sans"/>
                <a:cs typeface="DM Sans"/>
                <a:sym typeface="DM Sans"/>
              </a:rPr>
              <a:t>Music Library</a:t>
            </a:r>
            <a:endParaRPr b="1"/>
          </a:p>
        </p:txBody>
      </p:sp>
      <p:sp>
        <p:nvSpPr>
          <p:cNvPr id="168" name="Google Shape;168;p18"/>
          <p:cNvSpPr txBox="1"/>
          <p:nvPr/>
        </p:nvSpPr>
        <p:spPr>
          <a:xfrm>
            <a:off x="405063" y="3181542"/>
            <a:ext cx="4972500" cy="14331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b="0" i="0" lang="en-US" sz="2187" u="none" cap="none" strike="noStrike">
                <a:solidFill>
                  <a:srgbClr val="161613"/>
                </a:solidFill>
                <a:latin typeface="Inter"/>
                <a:ea typeface="Inter"/>
                <a:cs typeface="Inter"/>
                <a:sym typeface="Inter"/>
              </a:rPr>
              <a:t>A vast catalog of songs from diverse genres and artists is available for streaming and offline listening.</a:t>
            </a:r>
            <a:endParaRPr/>
          </a:p>
        </p:txBody>
      </p:sp>
      <p:sp>
        <p:nvSpPr>
          <p:cNvPr id="169" name="Google Shape;169;p18"/>
          <p:cNvSpPr txBox="1"/>
          <p:nvPr/>
        </p:nvSpPr>
        <p:spPr>
          <a:xfrm>
            <a:off x="6031960" y="4724199"/>
            <a:ext cx="4972500" cy="423300"/>
          </a:xfrm>
          <a:prstGeom prst="rect">
            <a:avLst/>
          </a:prstGeom>
          <a:noFill/>
          <a:ln>
            <a:noFill/>
          </a:ln>
        </p:spPr>
        <p:txBody>
          <a:bodyPr anchorCtr="0" anchor="t" bIns="0" lIns="0" spcFirstLastPara="1" rIns="0" wrap="square" tIns="0">
            <a:spAutoFit/>
          </a:bodyPr>
          <a:lstStyle/>
          <a:p>
            <a:pPr indent="0" lvl="0" marL="0" marR="0" rtl="0" algn="l">
              <a:lnSpc>
                <a:spcPct val="124981"/>
              </a:lnSpc>
              <a:spcBef>
                <a:spcPts val="0"/>
              </a:spcBef>
              <a:spcAft>
                <a:spcPts val="0"/>
              </a:spcAft>
              <a:buNone/>
            </a:pPr>
            <a:r>
              <a:rPr b="1" lang="en-US" sz="2750">
                <a:solidFill>
                  <a:srgbClr val="161613"/>
                </a:solidFill>
                <a:latin typeface="DM Sans"/>
                <a:ea typeface="DM Sans"/>
                <a:cs typeface="DM Sans"/>
                <a:sym typeface="DM Sans"/>
              </a:rPr>
              <a:t>Offline Music Player</a:t>
            </a:r>
            <a:endParaRPr b="1"/>
          </a:p>
        </p:txBody>
      </p:sp>
      <p:sp>
        <p:nvSpPr>
          <p:cNvPr id="170" name="Google Shape;170;p18"/>
          <p:cNvSpPr txBox="1"/>
          <p:nvPr/>
        </p:nvSpPr>
        <p:spPr>
          <a:xfrm>
            <a:off x="6031960" y="5404991"/>
            <a:ext cx="4972500" cy="14331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lang="en-US" sz="2187">
                <a:solidFill>
                  <a:srgbClr val="161613"/>
                </a:solidFill>
                <a:latin typeface="Inter"/>
                <a:ea typeface="Inter"/>
                <a:cs typeface="Inter"/>
                <a:sym typeface="Inter"/>
              </a:rPr>
              <a:t>The User can enjoy the music with Online or Offline with the best Music Quality. </a:t>
            </a:r>
            <a:endParaRPr/>
          </a:p>
        </p:txBody>
      </p:sp>
      <p:sp>
        <p:nvSpPr>
          <p:cNvPr id="171" name="Google Shape;171;p18"/>
          <p:cNvSpPr txBox="1"/>
          <p:nvPr/>
        </p:nvSpPr>
        <p:spPr>
          <a:xfrm>
            <a:off x="12340084" y="7809249"/>
            <a:ext cx="3543900" cy="423300"/>
          </a:xfrm>
          <a:prstGeom prst="rect">
            <a:avLst/>
          </a:prstGeom>
          <a:noFill/>
          <a:ln>
            <a:noFill/>
          </a:ln>
        </p:spPr>
        <p:txBody>
          <a:bodyPr anchorCtr="0" anchor="t" bIns="0" lIns="0" spcFirstLastPara="1" rIns="0" wrap="square" tIns="0">
            <a:spAutoFit/>
          </a:bodyPr>
          <a:lstStyle/>
          <a:p>
            <a:pPr indent="0" lvl="0" marL="0" marR="0" rtl="0" algn="l">
              <a:lnSpc>
                <a:spcPct val="124981"/>
              </a:lnSpc>
              <a:spcBef>
                <a:spcPts val="0"/>
              </a:spcBef>
              <a:spcAft>
                <a:spcPts val="0"/>
              </a:spcAft>
              <a:buNone/>
            </a:pPr>
            <a:r>
              <a:rPr b="1" i="0" lang="en-US" sz="2750" u="none" cap="none" strike="noStrike">
                <a:solidFill>
                  <a:srgbClr val="161613"/>
                </a:solidFill>
                <a:latin typeface="DM Sans"/>
                <a:ea typeface="DM Sans"/>
                <a:cs typeface="DM Sans"/>
                <a:sym typeface="DM Sans"/>
              </a:rPr>
              <a:t>Playlists</a:t>
            </a:r>
            <a:endParaRPr b="1"/>
          </a:p>
        </p:txBody>
      </p:sp>
      <p:sp>
        <p:nvSpPr>
          <p:cNvPr id="172" name="Google Shape;172;p18"/>
          <p:cNvSpPr txBox="1"/>
          <p:nvPr/>
        </p:nvSpPr>
        <p:spPr>
          <a:xfrm>
            <a:off x="12340075" y="8464475"/>
            <a:ext cx="5794500" cy="1433100"/>
          </a:xfrm>
          <a:prstGeom prst="rect">
            <a:avLst/>
          </a:prstGeom>
          <a:noFill/>
          <a:ln>
            <a:noFill/>
          </a:ln>
        </p:spPr>
        <p:txBody>
          <a:bodyPr anchorCtr="0" anchor="t" bIns="0" lIns="0" spcFirstLastPara="1" rIns="0" wrap="square" tIns="0">
            <a:spAutoFit/>
          </a:bodyPr>
          <a:lstStyle/>
          <a:p>
            <a:pPr indent="0" lvl="0" marL="0" marR="0" rtl="0" algn="l">
              <a:lnSpc>
                <a:spcPct val="162871"/>
              </a:lnSpc>
              <a:spcBef>
                <a:spcPts val="0"/>
              </a:spcBef>
              <a:spcAft>
                <a:spcPts val="0"/>
              </a:spcAft>
              <a:buNone/>
            </a:pPr>
            <a:r>
              <a:rPr b="0" i="0" lang="en-US" sz="2187" u="none" cap="none" strike="noStrike">
                <a:solidFill>
                  <a:srgbClr val="161613"/>
                </a:solidFill>
                <a:latin typeface="Inter"/>
                <a:ea typeface="Inter"/>
                <a:cs typeface="Inter"/>
                <a:sym typeface="Inter"/>
              </a:rPr>
              <a:t>Users can create and manage custom playlists to curate their music experience and share with others.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nvSpPr>
        <p:spPr>
          <a:xfrm>
            <a:off x="4014600" y="103325"/>
            <a:ext cx="102588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900">
                <a:solidFill>
                  <a:schemeClr val="dk1"/>
                </a:solidFill>
                <a:latin typeface="Lexend"/>
                <a:ea typeface="Lexend"/>
                <a:cs typeface="Lexend"/>
                <a:sym typeface="Lexend"/>
              </a:rPr>
              <a:t>Work-Flow</a:t>
            </a:r>
            <a:r>
              <a:rPr b="1" lang="en-US" sz="3900">
                <a:solidFill>
                  <a:schemeClr val="dk1"/>
                </a:solidFill>
                <a:latin typeface="Lexend"/>
                <a:ea typeface="Lexend"/>
                <a:cs typeface="Lexend"/>
                <a:sym typeface="Lexend"/>
              </a:rPr>
              <a:t> </a:t>
            </a:r>
            <a:endParaRPr b="1" sz="3900">
              <a:solidFill>
                <a:schemeClr val="dk1"/>
              </a:solidFill>
              <a:latin typeface="Lexend"/>
              <a:ea typeface="Lexend"/>
              <a:cs typeface="Lexend"/>
              <a:sym typeface="Lexend"/>
            </a:endParaRPr>
          </a:p>
        </p:txBody>
      </p:sp>
      <p:pic>
        <p:nvPicPr>
          <p:cNvPr id="179" name="Google Shape;179;p19"/>
          <p:cNvPicPr preferRelativeResize="0"/>
          <p:nvPr/>
        </p:nvPicPr>
        <p:blipFill>
          <a:blip r:embed="rId3">
            <a:alphaModFix/>
          </a:blip>
          <a:stretch>
            <a:fillRect/>
          </a:stretch>
        </p:blipFill>
        <p:spPr>
          <a:xfrm>
            <a:off x="2884900" y="982375"/>
            <a:ext cx="12518200" cy="939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nvSpPr>
        <p:spPr>
          <a:xfrm>
            <a:off x="6811350" y="102625"/>
            <a:ext cx="4665300" cy="13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8000">
                <a:solidFill>
                  <a:schemeClr val="dk1"/>
                </a:solidFill>
                <a:latin typeface="Oswald"/>
                <a:ea typeface="Oswald"/>
                <a:cs typeface="Oswald"/>
                <a:sym typeface="Oswald"/>
              </a:rPr>
              <a:t>MODULES</a:t>
            </a:r>
            <a:endParaRPr b="1" sz="8000">
              <a:solidFill>
                <a:schemeClr val="dk1"/>
              </a:solidFill>
              <a:latin typeface="Oswald"/>
              <a:ea typeface="Oswald"/>
              <a:cs typeface="Oswald"/>
              <a:sym typeface="Oswald"/>
            </a:endParaRPr>
          </a:p>
        </p:txBody>
      </p:sp>
      <p:sp>
        <p:nvSpPr>
          <p:cNvPr id="186" name="Google Shape;186;p20"/>
          <p:cNvSpPr txBox="1"/>
          <p:nvPr/>
        </p:nvSpPr>
        <p:spPr>
          <a:xfrm>
            <a:off x="144600" y="1688850"/>
            <a:ext cx="4851900" cy="8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700">
              <a:solidFill>
                <a:schemeClr val="dk1"/>
              </a:solidFill>
              <a:latin typeface="Oswald SemiBold"/>
              <a:ea typeface="Oswald SemiBold"/>
              <a:cs typeface="Oswald SemiBold"/>
              <a:sym typeface="Oswald SemiBold"/>
            </a:endParaRPr>
          </a:p>
        </p:txBody>
      </p:sp>
      <p:sp>
        <p:nvSpPr>
          <p:cNvPr id="187" name="Google Shape;187;p20"/>
          <p:cNvSpPr txBox="1"/>
          <p:nvPr/>
        </p:nvSpPr>
        <p:spPr>
          <a:xfrm>
            <a:off x="307925" y="2645200"/>
            <a:ext cx="18777900" cy="7091400"/>
          </a:xfrm>
          <a:prstGeom prst="rect">
            <a:avLst/>
          </a:prstGeom>
          <a:noFill/>
          <a:ln>
            <a:noFill/>
          </a:ln>
        </p:spPr>
        <p:txBody>
          <a:bodyPr anchorCtr="0" anchor="t" bIns="91425" lIns="91425" spcFirstLastPara="1" rIns="91425" wrap="square" tIns="91425">
            <a:noAutofit/>
          </a:bodyPr>
          <a:lstStyle/>
          <a:p>
            <a:pPr indent="-482600" lvl="0" marL="457200" rtl="0" algn="l">
              <a:lnSpc>
                <a:spcPct val="115000"/>
              </a:lnSpc>
              <a:spcBef>
                <a:spcPts val="1200"/>
              </a:spcBef>
              <a:spcAft>
                <a:spcPts val="0"/>
              </a:spcAft>
              <a:buClr>
                <a:schemeClr val="dk1"/>
              </a:buClr>
              <a:buSzPts val="4000"/>
              <a:buAutoNum type="arabicPeriod"/>
            </a:pPr>
            <a:r>
              <a:rPr b="1" lang="en-US" sz="4000">
                <a:solidFill>
                  <a:schemeClr val="dk1"/>
                </a:solidFill>
              </a:rPr>
              <a:t>Authentication:</a:t>
            </a:r>
            <a:endParaRPr b="1" sz="4000">
              <a:solidFill>
                <a:schemeClr val="dk1"/>
              </a:solidFill>
            </a:endParaRPr>
          </a:p>
          <a:p>
            <a:pPr indent="-482600" lvl="1" marL="914400" rtl="0" algn="l">
              <a:lnSpc>
                <a:spcPct val="115000"/>
              </a:lnSpc>
              <a:spcBef>
                <a:spcPts val="0"/>
              </a:spcBef>
              <a:spcAft>
                <a:spcPts val="0"/>
              </a:spcAft>
              <a:buClr>
                <a:schemeClr val="dk1"/>
              </a:buClr>
              <a:buSzPts val="4000"/>
              <a:buChar char="○"/>
            </a:pPr>
            <a:r>
              <a:rPr b="1" lang="en-US" sz="4000">
                <a:solidFill>
                  <a:schemeClr val="dk1"/>
                </a:solidFill>
              </a:rPr>
              <a:t>Login, Signup, Social Logins, Password Reset</a:t>
            </a:r>
            <a:endParaRPr b="1" sz="4000">
              <a:solidFill>
                <a:schemeClr val="dk1"/>
              </a:solidFill>
            </a:endParaRPr>
          </a:p>
          <a:p>
            <a:pPr indent="-482600" lvl="0" marL="457200" rtl="0" algn="l">
              <a:lnSpc>
                <a:spcPct val="115000"/>
              </a:lnSpc>
              <a:spcBef>
                <a:spcPts val="0"/>
              </a:spcBef>
              <a:spcAft>
                <a:spcPts val="0"/>
              </a:spcAft>
              <a:buClr>
                <a:schemeClr val="dk1"/>
              </a:buClr>
              <a:buSzPts val="4000"/>
              <a:buAutoNum type="arabicPeriod"/>
            </a:pPr>
            <a:r>
              <a:rPr b="1" lang="en-US" sz="4000">
                <a:solidFill>
                  <a:schemeClr val="dk1"/>
                </a:solidFill>
              </a:rPr>
              <a:t>Dashboard:</a:t>
            </a:r>
            <a:endParaRPr b="1" sz="4000">
              <a:solidFill>
                <a:schemeClr val="dk1"/>
              </a:solidFill>
            </a:endParaRPr>
          </a:p>
          <a:p>
            <a:pPr indent="-482600" lvl="1" marL="914400" rtl="0" algn="l">
              <a:lnSpc>
                <a:spcPct val="115000"/>
              </a:lnSpc>
              <a:spcBef>
                <a:spcPts val="0"/>
              </a:spcBef>
              <a:spcAft>
                <a:spcPts val="0"/>
              </a:spcAft>
              <a:buClr>
                <a:schemeClr val="dk1"/>
              </a:buClr>
              <a:buSzPts val="4000"/>
              <a:buChar char="○"/>
            </a:pPr>
            <a:r>
              <a:rPr b="1" lang="en-US" sz="4000">
                <a:solidFill>
                  <a:schemeClr val="dk1"/>
                </a:solidFill>
              </a:rPr>
              <a:t>User Profile, Recent Activity, Recommended Songs</a:t>
            </a:r>
            <a:endParaRPr b="1" sz="4000">
              <a:solidFill>
                <a:schemeClr val="dk1"/>
              </a:solidFill>
            </a:endParaRPr>
          </a:p>
          <a:p>
            <a:pPr indent="-482600" lvl="0" marL="457200" rtl="0" algn="l">
              <a:lnSpc>
                <a:spcPct val="115000"/>
              </a:lnSpc>
              <a:spcBef>
                <a:spcPts val="0"/>
              </a:spcBef>
              <a:spcAft>
                <a:spcPts val="0"/>
              </a:spcAft>
              <a:buClr>
                <a:schemeClr val="dk1"/>
              </a:buClr>
              <a:buSzPts val="4000"/>
              <a:buAutoNum type="arabicPeriod"/>
            </a:pPr>
            <a:r>
              <a:rPr b="1" lang="en-US" sz="4000">
                <a:solidFill>
                  <a:schemeClr val="dk1"/>
                </a:solidFill>
              </a:rPr>
              <a:t>Music Player:</a:t>
            </a:r>
            <a:endParaRPr b="1" sz="4000">
              <a:solidFill>
                <a:schemeClr val="dk1"/>
              </a:solidFill>
            </a:endParaRPr>
          </a:p>
          <a:p>
            <a:pPr indent="-482600" lvl="1" marL="914400" rtl="0" algn="l">
              <a:lnSpc>
                <a:spcPct val="115000"/>
              </a:lnSpc>
              <a:spcBef>
                <a:spcPts val="0"/>
              </a:spcBef>
              <a:spcAft>
                <a:spcPts val="0"/>
              </a:spcAft>
              <a:buClr>
                <a:schemeClr val="dk1"/>
              </a:buClr>
              <a:buSzPts val="4000"/>
              <a:buChar char="○"/>
            </a:pPr>
            <a:r>
              <a:rPr b="1" lang="en-US" sz="4000">
                <a:solidFill>
                  <a:schemeClr val="dk1"/>
                </a:solidFill>
              </a:rPr>
              <a:t>Play/Pause, Shuffle, Lyrics Sync, Volume Control</a:t>
            </a:r>
            <a:endParaRPr b="1" sz="4000">
              <a:solidFill>
                <a:schemeClr val="dk1"/>
              </a:solidFill>
            </a:endParaRPr>
          </a:p>
          <a:p>
            <a:pPr indent="-482600" lvl="0" marL="457200" rtl="0" algn="l">
              <a:lnSpc>
                <a:spcPct val="115000"/>
              </a:lnSpc>
              <a:spcBef>
                <a:spcPts val="0"/>
              </a:spcBef>
              <a:spcAft>
                <a:spcPts val="0"/>
              </a:spcAft>
              <a:buClr>
                <a:schemeClr val="dk1"/>
              </a:buClr>
              <a:buSzPts val="4000"/>
              <a:buAutoNum type="arabicPeriod"/>
            </a:pPr>
            <a:r>
              <a:rPr b="1" lang="en-US" sz="4000">
                <a:solidFill>
                  <a:schemeClr val="dk1"/>
                </a:solidFill>
              </a:rPr>
              <a:t>Search &amp; Explore:</a:t>
            </a:r>
            <a:endParaRPr b="1" sz="4000">
              <a:solidFill>
                <a:schemeClr val="dk1"/>
              </a:solidFill>
            </a:endParaRPr>
          </a:p>
          <a:p>
            <a:pPr indent="-482600" lvl="1" marL="914400" rtl="0" algn="l">
              <a:lnSpc>
                <a:spcPct val="115000"/>
              </a:lnSpc>
              <a:spcBef>
                <a:spcPts val="0"/>
              </a:spcBef>
              <a:spcAft>
                <a:spcPts val="0"/>
              </a:spcAft>
              <a:buClr>
                <a:schemeClr val="dk1"/>
              </a:buClr>
              <a:buSzPts val="4000"/>
              <a:buChar char="○"/>
            </a:pPr>
            <a:r>
              <a:rPr b="1" lang="en-US" sz="4000">
                <a:solidFill>
                  <a:schemeClr val="dk1"/>
                </a:solidFill>
              </a:rPr>
              <a:t>Search Songs/Albums, Filters by Genre/Mood</a:t>
            </a:r>
            <a:endParaRPr b="1" sz="4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nvSpPr>
        <p:spPr>
          <a:xfrm>
            <a:off x="501575" y="569175"/>
            <a:ext cx="16631700" cy="7581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US" sz="4000">
                <a:solidFill>
                  <a:schemeClr val="dk1"/>
                </a:solidFill>
              </a:rPr>
              <a:t>5. </a:t>
            </a:r>
            <a:r>
              <a:rPr b="1" lang="en-US" sz="4000">
                <a:solidFill>
                  <a:schemeClr val="dk1"/>
                </a:solidFill>
              </a:rPr>
              <a:t>Playlist Management:</a:t>
            </a:r>
            <a:endParaRPr b="1" sz="4000">
              <a:solidFill>
                <a:schemeClr val="dk1"/>
              </a:solidFill>
            </a:endParaRPr>
          </a:p>
          <a:p>
            <a:pPr indent="-482600" lvl="1" marL="914400" rtl="0" algn="l">
              <a:lnSpc>
                <a:spcPct val="115000"/>
              </a:lnSpc>
              <a:spcBef>
                <a:spcPts val="1200"/>
              </a:spcBef>
              <a:spcAft>
                <a:spcPts val="0"/>
              </a:spcAft>
              <a:buClr>
                <a:schemeClr val="dk1"/>
              </a:buClr>
              <a:buSzPts val="4000"/>
              <a:buChar char="○"/>
            </a:pPr>
            <a:r>
              <a:rPr b="1" lang="en-US" sz="4000">
                <a:solidFill>
                  <a:schemeClr val="dk1"/>
                </a:solidFill>
              </a:rPr>
              <a:t>Create/Edit/Delete Playlists, Collaborative Playlists</a:t>
            </a:r>
            <a:endParaRPr b="1" sz="4000">
              <a:solidFill>
                <a:schemeClr val="dk1"/>
              </a:solidFill>
            </a:endParaRPr>
          </a:p>
          <a:p>
            <a:pPr indent="0" lvl="0" marL="457200" rtl="0" algn="l">
              <a:lnSpc>
                <a:spcPct val="115000"/>
              </a:lnSpc>
              <a:spcBef>
                <a:spcPts val="1200"/>
              </a:spcBef>
              <a:spcAft>
                <a:spcPts val="0"/>
              </a:spcAft>
              <a:buNone/>
            </a:pPr>
            <a:r>
              <a:rPr b="1" lang="en-US" sz="4000">
                <a:solidFill>
                  <a:schemeClr val="dk1"/>
                </a:solidFill>
              </a:rPr>
              <a:t>6. Social &amp; Community:</a:t>
            </a:r>
            <a:endParaRPr b="1" sz="4000">
              <a:solidFill>
                <a:schemeClr val="dk1"/>
              </a:solidFill>
            </a:endParaRPr>
          </a:p>
          <a:p>
            <a:pPr indent="-482600" lvl="1" marL="914400" rtl="0" algn="l">
              <a:lnSpc>
                <a:spcPct val="115000"/>
              </a:lnSpc>
              <a:spcBef>
                <a:spcPts val="1200"/>
              </a:spcBef>
              <a:spcAft>
                <a:spcPts val="0"/>
              </a:spcAft>
              <a:buClr>
                <a:schemeClr val="dk1"/>
              </a:buClr>
              <a:buSzPts val="4000"/>
              <a:buChar char="○"/>
            </a:pPr>
            <a:r>
              <a:rPr b="1" lang="en-US" sz="4000">
                <a:solidFill>
                  <a:schemeClr val="dk1"/>
                </a:solidFill>
              </a:rPr>
              <a:t>Follow Users, Likes, Comments, Activity Feed</a:t>
            </a:r>
            <a:endParaRPr b="1" sz="4000">
              <a:solidFill>
                <a:schemeClr val="dk1"/>
              </a:solidFill>
            </a:endParaRPr>
          </a:p>
          <a:p>
            <a:pPr indent="0" lvl="0" marL="457200" rtl="0" algn="l">
              <a:lnSpc>
                <a:spcPct val="115000"/>
              </a:lnSpc>
              <a:spcBef>
                <a:spcPts val="1200"/>
              </a:spcBef>
              <a:spcAft>
                <a:spcPts val="0"/>
              </a:spcAft>
              <a:buNone/>
            </a:pPr>
            <a:r>
              <a:rPr b="1" lang="en-US" sz="4000">
                <a:solidFill>
                  <a:schemeClr val="dk1"/>
                </a:solidFill>
              </a:rPr>
              <a:t>7. Settings:</a:t>
            </a:r>
            <a:endParaRPr b="1" sz="4000">
              <a:solidFill>
                <a:schemeClr val="dk1"/>
              </a:solidFill>
            </a:endParaRPr>
          </a:p>
          <a:p>
            <a:pPr indent="-482600" lvl="1" marL="914400" rtl="0" algn="l">
              <a:lnSpc>
                <a:spcPct val="115000"/>
              </a:lnSpc>
              <a:spcBef>
                <a:spcPts val="1200"/>
              </a:spcBef>
              <a:spcAft>
                <a:spcPts val="0"/>
              </a:spcAft>
              <a:buClr>
                <a:schemeClr val="dk1"/>
              </a:buClr>
              <a:buSzPts val="4000"/>
              <a:buChar char="○"/>
            </a:pPr>
            <a:r>
              <a:rPr b="1" lang="en-US" sz="4000">
                <a:solidFill>
                  <a:schemeClr val="dk1"/>
                </a:solidFill>
              </a:rPr>
              <a:t>Theme (Dark/Light) Mode, Playback Settings</a:t>
            </a:r>
            <a:endParaRPr b="1" sz="4000">
              <a:solidFill>
                <a:schemeClr val="dk1"/>
              </a:solidFill>
            </a:endParaRPr>
          </a:p>
          <a:p>
            <a:pPr indent="0" lvl="0" marL="0" rtl="0" algn="l">
              <a:lnSpc>
                <a:spcPct val="115000"/>
              </a:lnSpc>
              <a:spcBef>
                <a:spcPts val="1200"/>
              </a:spcBef>
              <a:spcAft>
                <a:spcPts val="0"/>
              </a:spcAft>
              <a:buNone/>
            </a:pPr>
            <a:r>
              <a:rPr b="1" lang="en-US" sz="4000">
                <a:solidFill>
                  <a:schemeClr val="dk1"/>
                </a:solidFill>
              </a:rPr>
              <a:t>	8. Authentication &amp; Authorization:</a:t>
            </a:r>
            <a:endParaRPr b="1" sz="4000">
              <a:solidFill>
                <a:schemeClr val="dk1"/>
              </a:solidFill>
            </a:endParaRPr>
          </a:p>
          <a:p>
            <a:pPr indent="-482600" lvl="0" marL="1371600" rtl="0" algn="l">
              <a:lnSpc>
                <a:spcPct val="115000"/>
              </a:lnSpc>
              <a:spcBef>
                <a:spcPts val="1200"/>
              </a:spcBef>
              <a:spcAft>
                <a:spcPts val="0"/>
              </a:spcAft>
              <a:buClr>
                <a:schemeClr val="dk1"/>
              </a:buClr>
              <a:buSzPts val="4000"/>
              <a:buChar char="●"/>
            </a:pPr>
            <a:r>
              <a:rPr b="1" lang="en-US" sz="4000">
                <a:solidFill>
                  <a:schemeClr val="dk1"/>
                </a:solidFill>
              </a:rPr>
              <a:t>Secure Login System</a:t>
            </a:r>
            <a:endParaRPr b="1" sz="4000">
              <a:solidFill>
                <a:schemeClr val="dk1"/>
              </a:solidFill>
            </a:endParaRPr>
          </a:p>
          <a:p>
            <a:pPr indent="457200" lvl="0" marL="0" rtl="0" algn="l">
              <a:lnSpc>
                <a:spcPct val="115000"/>
              </a:lnSpc>
              <a:spcBef>
                <a:spcPts val="1200"/>
              </a:spcBef>
              <a:spcAft>
                <a:spcPts val="0"/>
              </a:spcAft>
              <a:buClr>
                <a:schemeClr val="dk1"/>
              </a:buClr>
              <a:buSzPts val="1100"/>
              <a:buFont typeface="Arial"/>
              <a:buNone/>
            </a:pPr>
            <a:r>
              <a:rPr b="1" lang="en-US" sz="4000">
                <a:solidFill>
                  <a:schemeClr val="dk1"/>
                </a:solidFill>
              </a:rPr>
              <a:t>9.	 Music Library:</a:t>
            </a:r>
            <a:endParaRPr b="1" sz="4000">
              <a:solidFill>
                <a:schemeClr val="dk1"/>
              </a:solidFill>
            </a:endParaRPr>
          </a:p>
          <a:p>
            <a:pPr indent="-482600" lvl="0" marL="1371600" rtl="0" algn="l">
              <a:lnSpc>
                <a:spcPct val="115000"/>
              </a:lnSpc>
              <a:spcBef>
                <a:spcPts val="1200"/>
              </a:spcBef>
              <a:spcAft>
                <a:spcPts val="0"/>
              </a:spcAft>
              <a:buClr>
                <a:schemeClr val="dk1"/>
              </a:buClr>
              <a:buSzPts val="4000"/>
              <a:buChar char="●"/>
            </a:pPr>
            <a:r>
              <a:rPr b="1" lang="en-US" sz="4000">
                <a:solidFill>
                  <a:schemeClr val="dk1"/>
                </a:solidFill>
              </a:rPr>
              <a:t>Store Song Data, Manage Audio Files</a:t>
            </a:r>
            <a:endParaRPr b="1" sz="4000">
              <a:solidFill>
                <a:schemeClr val="dk1"/>
              </a:solidFill>
            </a:endParaRPr>
          </a:p>
          <a:p>
            <a:pPr indent="0" lvl="0" marL="0" rtl="0" algn="l">
              <a:lnSpc>
                <a:spcPct val="115000"/>
              </a:lnSpc>
              <a:spcBef>
                <a:spcPts val="1200"/>
              </a:spcBef>
              <a:spcAft>
                <a:spcPts val="0"/>
              </a:spcAft>
              <a:buNone/>
            </a:pPr>
            <a:r>
              <a:t/>
            </a:r>
            <a:endParaRPr b="1" sz="4000">
              <a:solidFill>
                <a:schemeClr val="dk1"/>
              </a:solidFill>
            </a:endParaRPr>
          </a:p>
          <a:p>
            <a:pPr indent="0" lvl="0" marL="0" rtl="0" algn="l">
              <a:spcBef>
                <a:spcPts val="1200"/>
              </a:spcBef>
              <a:spcAft>
                <a:spcPts val="0"/>
              </a:spcAft>
              <a:buNone/>
            </a:pPr>
            <a:r>
              <a:t/>
            </a:r>
            <a:endParaRPr b="1" sz="4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