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6CAFE-E9DC-4B1E-A3E6-F1AF08B65135}" v="28" dt="2024-10-15T20:51:12.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82" d="100"/>
          <a:sy n="82" d="100"/>
        </p:scale>
        <p:origin x="691" y="6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pPr/>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pPr/>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pPr/>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pPr/>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pPr/>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pPr/>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pPr/>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pPr/>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pPr/>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pPr/>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pPr/>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pPr/>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pPr/>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43700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11030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672810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071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31975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70192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268520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827046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618568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3165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33490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42569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422594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40093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51027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80059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67925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92723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CD0576A-07DB-3B46-AC99-97A70AE23956}" type="datetimeFigureOut">
              <a:rPr lang="en-US" smtClean="0"/>
              <a:pPr/>
              <a:t>10/18/2024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5EAFB7-D942-8C40-850B-F7A53EC532FC}" type="slidenum">
              <a:rPr lang="en-US" smtClean="0"/>
              <a:pPr/>
              <a:t>‹#›</a:t>
            </a:fld>
            <a:endParaRPr lang="en-US"/>
          </a:p>
        </p:txBody>
      </p:sp>
    </p:spTree>
    <p:extLst>
      <p:ext uri="{BB962C8B-B14F-4D97-AF65-F5344CB8AC3E}">
        <p14:creationId xmlns:p14="http://schemas.microsoft.com/office/powerpoint/2010/main" val="364143591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5"/>
            <a:ext cx="9144000" cy="1698123"/>
          </a:xfrm>
        </p:spPr>
        <p:txBody>
          <a:bodyPr>
            <a:normAutofit fontScale="92500" lnSpcReduction="20000"/>
          </a:bodyPr>
          <a:lstStyle/>
          <a:p>
            <a:r>
              <a:rPr lang="en-US" sz="2000" b="1" u="sng" dirty="0">
                <a:solidFill>
                  <a:schemeClr val="tx1"/>
                </a:solidFill>
                <a:latin typeface="Times New Roman" panose="02020603050405020304" pitchFamily="18" charset="0"/>
                <a:cs typeface="Times New Roman" panose="02020603050405020304" pitchFamily="18" charset="0"/>
              </a:rPr>
              <a:t>TOUR AND TRAVELS</a:t>
            </a:r>
          </a:p>
          <a:p>
            <a:r>
              <a:rPr lang="en-US" sz="2000" b="1" u="sng" dirty="0">
                <a:solidFill>
                  <a:schemeClr val="tx1"/>
                </a:solidFill>
                <a:latin typeface="Times New Roman" panose="02020603050405020304" pitchFamily="18" charset="0"/>
                <a:cs typeface="Times New Roman" panose="02020603050405020304" pitchFamily="18" charset="0"/>
              </a:rPr>
              <a:t> SAQIB MEHDI – 2426MCA2581</a:t>
            </a:r>
          </a:p>
          <a:p>
            <a:r>
              <a:rPr lang="en-US" sz="2000" b="1" u="sng" dirty="0">
                <a:solidFill>
                  <a:schemeClr val="tx1"/>
                </a:solidFill>
                <a:latin typeface="Times New Roman" panose="02020603050405020304" pitchFamily="18" charset="0"/>
                <a:cs typeface="Times New Roman" panose="02020603050405020304" pitchFamily="18" charset="0"/>
              </a:rPr>
              <a:t>SANGAM KUMAR – 2426MCA338</a:t>
            </a:r>
          </a:p>
          <a:p>
            <a:r>
              <a:rPr lang="en-US" sz="2000" b="1" u="sng" dirty="0">
                <a:solidFill>
                  <a:schemeClr val="tx1"/>
                </a:solidFill>
                <a:latin typeface="Times New Roman" panose="02020603050405020304" pitchFamily="18" charset="0"/>
                <a:cs typeface="Times New Roman" panose="02020603050405020304" pitchFamily="18" charset="0"/>
              </a:rPr>
              <a:t>SATYAM GUPTA – 2426MCA1649</a:t>
            </a: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sz="2000" b="1" u="sng" dirty="0">
                <a:latin typeface="Times New Roman" panose="02020603050405020304" pitchFamily="18" charset="0"/>
                <a:cs typeface="Times New Roman" panose="02020603050405020304" pitchFamily="18" charset="0"/>
              </a:rPr>
              <a:t>DIVYA SINGHAL</a:t>
            </a:r>
          </a:p>
          <a:p>
            <a:pPr algn="just"/>
            <a:r>
              <a:rPr lang="en-IN" sz="2000" b="1" u="sng" dirty="0">
                <a:latin typeface="Times New Roman" panose="02020603050405020304" pitchFamily="18" charset="0"/>
                <a:cs typeface="Times New Roman" panose="02020603050405020304" pitchFamily="18" charset="0"/>
              </a:rPr>
              <a:t>ASST. PROFESSOR</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838200" y="1614195"/>
            <a:ext cx="10515600" cy="5010539"/>
          </a:xfrm>
        </p:spPr>
        <p:txBody>
          <a:bodyPr>
            <a:normAutofit fontScale="92500" lnSpcReduction="20000"/>
          </a:bodyPr>
          <a:lstStyle/>
          <a:p>
            <a:pPr>
              <a:buNone/>
            </a:pPr>
            <a:r>
              <a:rPr lang="en-US" sz="1800" b="1" dirty="0"/>
              <a:t>Module </a:t>
            </a:r>
            <a:r>
              <a:rPr lang="en-US" sz="1800" b="1" dirty="0" smtClean="0"/>
              <a:t>3: </a:t>
            </a:r>
            <a:endParaRPr lang="en-US" sz="1800" b="1" dirty="0"/>
          </a:p>
          <a:p>
            <a:pPr>
              <a:buNone/>
            </a:pPr>
            <a:r>
              <a:rPr lang="en-US" sz="1800" b="1" dirty="0" smtClean="0"/>
              <a:t>BOOKING </a:t>
            </a:r>
            <a:r>
              <a:rPr lang="en-US" sz="1800" b="1" dirty="0" err="1" smtClean="0"/>
              <a:t>sYSTEM</a:t>
            </a:r>
            <a:endParaRPr lang="en-US" sz="1800" b="1" dirty="0" smtClean="0"/>
          </a:p>
          <a:p>
            <a:pPr>
              <a:buNone/>
            </a:pPr>
            <a:r>
              <a:rPr lang="en-US" sz="1800" b="1" dirty="0" smtClean="0"/>
              <a:t>Features</a:t>
            </a:r>
            <a:endParaRPr lang="en-US" sz="1800" dirty="0"/>
          </a:p>
          <a:p>
            <a:pPr lvl="1">
              <a:buFont typeface="Wingdings" pitchFamily="2" charset="2"/>
              <a:buChar char="Ø"/>
            </a:pPr>
            <a:r>
              <a:rPr lang="en-US" dirty="0" smtClean="0"/>
              <a:t>Availability and pricing</a:t>
            </a:r>
          </a:p>
          <a:p>
            <a:pPr lvl="1">
              <a:buFont typeface="Wingdings" pitchFamily="2" charset="2"/>
              <a:buChar char="Ø"/>
            </a:pPr>
            <a:r>
              <a:rPr lang="en-US" dirty="0" smtClean="0"/>
              <a:t>Booking process</a:t>
            </a:r>
          </a:p>
          <a:p>
            <a:pPr lvl="1">
              <a:buFont typeface="Wingdings" pitchFamily="2" charset="2"/>
              <a:buChar char="Ø"/>
            </a:pPr>
            <a:r>
              <a:rPr lang="en-US" dirty="0" smtClean="0"/>
              <a:t>Booking confirmation.</a:t>
            </a:r>
            <a:endParaRPr lang="en-US" dirty="0"/>
          </a:p>
          <a:p>
            <a:pPr lvl="1">
              <a:buNone/>
            </a:pPr>
            <a:endParaRPr lang="en-US" dirty="0"/>
          </a:p>
          <a:p>
            <a:pPr>
              <a:buNone/>
            </a:pPr>
            <a:r>
              <a:rPr lang="en-US" sz="1800" b="1" dirty="0"/>
              <a:t>Module 4</a:t>
            </a:r>
            <a:r>
              <a:rPr lang="en-US" sz="1800" b="1" dirty="0" smtClean="0"/>
              <a:t>:</a:t>
            </a:r>
          </a:p>
          <a:p>
            <a:pPr>
              <a:buNone/>
            </a:pPr>
            <a:r>
              <a:rPr lang="en-US" sz="1800" b="1" dirty="0" smtClean="0"/>
              <a:t>CUSTOMER SUPPORT MODULE</a:t>
            </a:r>
          </a:p>
          <a:p>
            <a:pPr>
              <a:buNone/>
            </a:pPr>
            <a:r>
              <a:rPr lang="en-US" sz="1800" b="1" dirty="0" smtClean="0"/>
              <a:t>Features</a:t>
            </a:r>
          </a:p>
          <a:p>
            <a:pPr>
              <a:buFont typeface="Wingdings" pitchFamily="2" charset="2"/>
              <a:buChar char="Ø"/>
            </a:pPr>
            <a:r>
              <a:rPr lang="en-US" sz="1800" dirty="0" smtClean="0"/>
              <a:t>Live chat.</a:t>
            </a:r>
          </a:p>
          <a:p>
            <a:pPr>
              <a:buFont typeface="Wingdings" pitchFamily="2" charset="2"/>
              <a:buChar char="Ø"/>
            </a:pPr>
            <a:r>
              <a:rPr lang="en-US" sz="1800" dirty="0" err="1" smtClean="0"/>
              <a:t>Faq</a:t>
            </a:r>
            <a:r>
              <a:rPr lang="en-US" sz="1800" dirty="0" smtClean="0"/>
              <a:t> section.</a:t>
            </a:r>
          </a:p>
          <a:p>
            <a:pPr>
              <a:buFont typeface="Wingdings" pitchFamily="2" charset="2"/>
              <a:buChar char="Ø"/>
            </a:pPr>
            <a:r>
              <a:rPr lang="en-US" sz="1800" dirty="0" smtClean="0"/>
              <a:t>Contact forms.</a:t>
            </a:r>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a:p>
          <a:p>
            <a:pPr>
              <a:buNone/>
            </a:pPr>
            <a:endParaRPr lang="en-US"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sz="4400" b="1" kern="100" dirty="0">
                <a:latin typeface="Times New Roman" panose="02020603050405020304" pitchFamily="18" charset="0"/>
                <a:ea typeface="Tahoma" panose="020B0604030504040204" pitchFamily="34" charset="0"/>
                <a:cs typeface="Times New Roman" panose="02020603050405020304" pitchFamily="18" charset="0"/>
              </a:rPr>
              <a:t>P</a:t>
            </a:r>
            <a:r>
              <a:rPr lang="en-IN" sz="4400" b="1" kern="100" dirty="0">
                <a:latin typeface="Times New Roman" panose="02020603050405020304" pitchFamily="18" charset="0"/>
                <a:ea typeface="Tahoma" panose="020B0604030504040204" pitchFamily="34" charset="0"/>
                <a:cs typeface="Times New Roman" panose="02020603050405020304" pitchFamily="18" charset="0"/>
              </a:rPr>
              <a:t>ROJECT WORKFLOW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chor="ctr">
            <a:normAutofit fontScale="85000" lnSpcReduction="20000"/>
          </a:bodyPr>
          <a:lstStyle/>
          <a:p>
            <a:pPr marL="0" lvl="0" indent="0">
              <a:lnSpc>
                <a:spcPct val="150000"/>
              </a:lnSpc>
              <a:buNone/>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1. Research</a:t>
            </a:r>
          </a:p>
          <a:p>
            <a:pPr marL="0" lvl="0" indent="0">
              <a:buNone/>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Gather data on tourism trends, technologies, and industry best practices.</a:t>
            </a:r>
          </a:p>
          <a:p>
            <a:pPr marL="0" lvl="0" indent="0">
              <a:lnSpc>
                <a:spcPct val="150000"/>
              </a:lnSpc>
              <a:buNone/>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2. Design</a:t>
            </a:r>
          </a:p>
          <a:p>
            <a:pPr marL="0" lvl="0" indent="0">
              <a:buNone/>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Create user interfaces and system architecture for the travel problem.</a:t>
            </a:r>
          </a:p>
          <a:p>
            <a:pPr marL="0" lvl="0" indent="0">
              <a:lnSpc>
                <a:spcPct val="150000"/>
              </a:lnSpc>
              <a:buNone/>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3. Development</a:t>
            </a:r>
          </a:p>
          <a:p>
            <a:pPr marL="0" lvl="0" indent="0">
              <a:buNone/>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Implement features using the defined tech stack, focusing on scalability.</a:t>
            </a:r>
          </a:p>
          <a:p>
            <a:pPr marL="0" lvl="0" indent="0">
              <a:lnSpc>
                <a:spcPct val="150000"/>
              </a:lnSpc>
              <a:buNone/>
              <a:tabLst>
                <a:tab pos="457200" algn="l"/>
              </a:tabLst>
            </a:pPr>
            <a:r>
              <a:rPr lang="en-US" sz="2000" b="1" kern="100" dirty="0">
                <a:latin typeface="Aptos" panose="020B0004020202020204" pitchFamily="34" charset="0"/>
                <a:ea typeface="Aptos" panose="020B0004020202020204" pitchFamily="34" charset="0"/>
                <a:cs typeface="Times New Roman" panose="02020603050405020304" pitchFamily="18" charset="0"/>
              </a:rPr>
              <a:t>4.Testing</a:t>
            </a:r>
          </a:p>
          <a:p>
            <a:pPr marL="0" lvl="0" indent="0">
              <a:buNone/>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Conduct through testing to ensure reliability and user friendliness.</a:t>
            </a:r>
          </a:p>
        </p:txBody>
      </p:sp>
    </p:spTree>
    <p:extLst>
      <p:ext uri="{BB962C8B-B14F-4D97-AF65-F5344CB8AC3E}">
        <p14:creationId xmlns:p14="http://schemas.microsoft.com/office/powerpoint/2010/main" val="3917661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838200" y="1558212"/>
            <a:ext cx="10515600" cy="5085183"/>
          </a:xfrm>
        </p:spPr>
        <p:txBody>
          <a:bodyPr>
            <a:normAutofit lnSpcReduction="10000"/>
          </a:bodyPr>
          <a:lstStyle/>
          <a:p>
            <a:pPr>
              <a:buFont typeface="Wingdings" panose="05000000000000000000" pitchFamily="2" charset="2"/>
              <a:buChar char="§"/>
            </a:pPr>
            <a:r>
              <a:rPr lang="en-US" sz="2200" b="1" dirty="0"/>
              <a:t>Tourism Market Analysis Report</a:t>
            </a:r>
          </a:p>
          <a:p>
            <a:r>
              <a:rPr lang="en-US" sz="2200" b="1" dirty="0"/>
              <a:t>Purpose</a:t>
            </a:r>
            <a:r>
              <a:rPr lang="en-US" sz="2200" dirty="0"/>
              <a:t>: To provide insights into the current state of the tourism market.</a:t>
            </a:r>
          </a:p>
          <a:p>
            <a:pPr lvl="1"/>
            <a:r>
              <a:rPr lang="en-US" dirty="0"/>
              <a:t>Overview of the global and local tourism industry.</a:t>
            </a:r>
          </a:p>
          <a:p>
            <a:pPr lvl="1"/>
            <a:r>
              <a:rPr lang="en-US" dirty="0"/>
              <a:t> Key players in the travel market (airlines, hotels, travel agencies.</a:t>
            </a:r>
          </a:p>
          <a:p>
            <a:pPr lvl="1"/>
            <a:r>
              <a:rPr lang="en-US" dirty="0"/>
              <a:t>Economic impact (contribution to GDP, job creation.</a:t>
            </a:r>
          </a:p>
          <a:p>
            <a:pPr>
              <a:buFont typeface="Wingdings" panose="05000000000000000000" pitchFamily="2" charset="2"/>
              <a:buChar char="§"/>
            </a:pPr>
            <a:r>
              <a:rPr lang="en-US" sz="2200" b="1" dirty="0"/>
              <a:t>Customer Satisfaction Report</a:t>
            </a:r>
          </a:p>
          <a:p>
            <a:r>
              <a:rPr lang="en-US" sz="2000" b="1" dirty="0"/>
              <a:t>Purpose</a:t>
            </a:r>
            <a:r>
              <a:rPr lang="en-US" sz="2400" dirty="0"/>
              <a:t>: To measure and assess customer satisfaction with travel services.</a:t>
            </a:r>
          </a:p>
          <a:p>
            <a:pPr lvl="1"/>
            <a:r>
              <a:rPr lang="en-US" dirty="0"/>
              <a:t>Survey results or feedback from tourists.</a:t>
            </a:r>
          </a:p>
          <a:p>
            <a:pPr lvl="1"/>
            <a:r>
              <a:rPr lang="en-US" dirty="0"/>
              <a:t>Analysis of satisfaction with accommodations, tour guides, transportation, and experiences.</a:t>
            </a:r>
          </a:p>
          <a:p>
            <a:pPr lvl="1"/>
            <a:r>
              <a:rPr lang="en-US" dirty="0"/>
              <a:t>Areas of improvement (e.g., customer service, quality of hotels, travel itineraries).</a:t>
            </a:r>
          </a:p>
          <a:p>
            <a:pPr marL="457200" lvl="1" indent="0">
              <a:buNone/>
            </a:pPr>
            <a:endParaRPr lang="en-US" dirty="0"/>
          </a:p>
        </p:txBody>
      </p:sp>
      <p:sp>
        <p:nvSpPr>
          <p:cNvPr id="3" name="Rectangle 1"/>
          <p:cNvSpPr>
            <a:spLocks noChangeArrowheads="1"/>
          </p:cNvSpPr>
          <p:nvPr/>
        </p:nvSpPr>
        <p:spPr bwMode="auto">
          <a:xfrm>
            <a:off x="2276670" y="487398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742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a:lnSpc>
                <a:spcPct val="150000"/>
              </a:lnSpc>
              <a:buFont typeface="Wingdings" panose="05000000000000000000" pitchFamily="2" charset="2"/>
              <a:buChar char="q"/>
              <a:tabLst>
                <a:tab pos="457200" algn="l"/>
              </a:tabLst>
            </a:pPr>
            <a:r>
              <a:rPr lang="en-US" sz="1800" dirty="0"/>
              <a:t> </a:t>
            </a:r>
            <a:r>
              <a:rPr lang="en-US" sz="1800" dirty="0">
                <a:latin typeface="Times New Roman" panose="02020603050405020304" pitchFamily="18" charset="0"/>
                <a:cs typeface="Times New Roman" panose="02020603050405020304" pitchFamily="18" charset="0"/>
              </a:rPr>
              <a:t>Tailwind CSS documentation.</a:t>
            </a:r>
          </a:p>
          <a:p>
            <a:pPr>
              <a:lnSpc>
                <a:spcPct val="150000"/>
              </a:lnSpc>
              <a:buFont typeface="Wingdings" panose="05000000000000000000" pitchFamily="2" charset="2"/>
              <a:buChar char="q"/>
              <a:tabLst>
                <a:tab pos="457200" algn="l"/>
              </a:tabLst>
            </a:pPr>
            <a:r>
              <a:rPr lang="en-US" sz="1800" dirty="0">
                <a:latin typeface="Times New Roman" panose="02020603050405020304" pitchFamily="18" charset="0"/>
                <a:cs typeface="Times New Roman" panose="02020603050405020304" pitchFamily="18" charset="0"/>
              </a:rPr>
              <a:t> React documentation .</a:t>
            </a:r>
          </a:p>
          <a:p>
            <a:pPr>
              <a:lnSpc>
                <a:spcPct val="150000"/>
              </a:lnSpc>
              <a:buFont typeface="Wingdings" panose="05000000000000000000" pitchFamily="2" charset="2"/>
              <a:buChar char="q"/>
              <a:tabLst>
                <a:tab pos="457200" algn="l"/>
              </a:tabLst>
            </a:pPr>
            <a:r>
              <a:rPr lang="en-US" sz="1800" dirty="0">
                <a:latin typeface="Times New Roman" panose="02020603050405020304" pitchFamily="18" charset="0"/>
                <a:cs typeface="Times New Roman" panose="02020603050405020304" pitchFamily="18" charset="0"/>
              </a:rPr>
              <a:t> CSS Tricks 	</a:t>
            </a:r>
          </a:p>
          <a:p>
            <a:pPr>
              <a:lnSpc>
                <a:spcPct val="150000"/>
              </a:lnSpc>
              <a:buFont typeface="Wingdings" panose="05000000000000000000" pitchFamily="2" charset="2"/>
              <a:buChar char="q"/>
              <a:tabLst>
                <a:tab pos="457200" algn="l"/>
              </a:tabLst>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Figma</a:t>
            </a:r>
            <a:r>
              <a:rPr lang="en-US" sz="1800" dirty="0">
                <a:latin typeface="Times New Roman" panose="02020603050405020304" pitchFamily="18" charset="0"/>
                <a:cs typeface="Times New Roman" panose="02020603050405020304" pitchFamily="18" charset="0"/>
              </a:rPr>
              <a:t> design tutorials </a:t>
            </a:r>
          </a:p>
          <a:p>
            <a:pPr>
              <a:lnSpc>
                <a:spcPct val="150000"/>
              </a:lnSpc>
              <a:buFont typeface="Wingdings" panose="05000000000000000000" pitchFamily="2" charset="2"/>
              <a:buChar char="q"/>
              <a:tabLst>
                <a:tab pos="457200" algn="l"/>
              </a:tabLst>
            </a:pPr>
            <a:r>
              <a:rPr lang="en-US" sz="1800" dirty="0">
                <a:latin typeface="Times New Roman" panose="02020603050405020304" pitchFamily="18" charset="0"/>
                <a:cs typeface="Times New Roman" panose="02020603050405020304" pitchFamily="18" charset="0"/>
              </a:rPr>
              <a:t> MDN </a:t>
            </a:r>
          </a:p>
          <a:p>
            <a:pPr>
              <a:lnSpc>
                <a:spcPct val="150000"/>
              </a:lnSpc>
              <a:buFont typeface="Wingdings" panose="05000000000000000000" pitchFamily="2" charset="2"/>
              <a:buChar char="q"/>
              <a:tabLst>
                <a:tab pos="457200" algn="l"/>
              </a:tabLst>
            </a:pPr>
            <a:r>
              <a:rPr lang="en-US" sz="1800" dirty="0">
                <a:latin typeface="Times New Roman" panose="02020603050405020304" pitchFamily="18" charset="0"/>
                <a:cs typeface="Times New Roman" panose="02020603050405020304" pitchFamily="18" charset="0"/>
              </a:rPr>
              <a:t> W3 School</a:t>
            </a:r>
          </a:p>
        </p:txBody>
      </p:sp>
    </p:spTree>
    <p:extLst>
      <p:ext uri="{BB962C8B-B14F-4D97-AF65-F5344CB8AC3E}">
        <p14:creationId xmlns:p14="http://schemas.microsoft.com/office/powerpoint/2010/main" val="370978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a:scene3d>
            <a:camera prst="orthographicFront"/>
            <a:lightRig rig="threePt" dir="t"/>
          </a:scene3d>
          <a:sp3d>
            <a:bevelT w="165100" prst="coolSlant"/>
          </a:sp3d>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913775" y="1771651"/>
            <a:ext cx="10364452" cy="4019550"/>
          </a:xfrm>
        </p:spPr>
        <p:txBody>
          <a:bodyPr>
            <a:noAutofit/>
          </a:bodyPr>
          <a:lstStyle/>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Introduction </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Literature Review </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Objective of the Project </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Technology</a:t>
            </a:r>
          </a:p>
          <a:p>
            <a:pPr marL="342900" lvl="0" indent="-342900">
              <a:buFont typeface="Symbol" pitchFamily="2" charset="2"/>
              <a:buChar char=""/>
            </a:pPr>
            <a:r>
              <a:rPr lang="en-IN" sz="1500" b="1" kern="100" dirty="0">
                <a:effectLst/>
                <a:latin typeface="Times New Roman" pitchFamily="18" charset="0"/>
                <a:ea typeface="Aptos" panose="020B0004020202020204" pitchFamily="34" charset="0"/>
                <a:cs typeface="Times New Roman" pitchFamily="18" charset="0"/>
              </a:rPr>
              <a:t>Hardware Requirements </a:t>
            </a:r>
          </a:p>
          <a:p>
            <a:pPr marL="342900" lvl="0" indent="-342900">
              <a:buFont typeface="Symbol" pitchFamily="2" charset="2"/>
              <a:buChar char=""/>
            </a:pPr>
            <a:r>
              <a:rPr lang="en-IN" sz="1500" b="1" kern="100" dirty="0">
                <a:effectLst/>
                <a:latin typeface="Times New Roman" pitchFamily="18" charset="0"/>
                <a:ea typeface="Aptos" panose="020B0004020202020204" pitchFamily="34" charset="0"/>
                <a:cs typeface="Times New Roman" pitchFamily="18" charset="0"/>
              </a:rPr>
              <a:t>Software Requirements </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Modules </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 project workflow </a:t>
            </a:r>
          </a:p>
          <a:p>
            <a:pPr>
              <a:lnSpc>
                <a:spcPct val="150000"/>
              </a:lnSpc>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Reports</a:t>
            </a:r>
          </a:p>
          <a:p>
            <a:pPr lvl="0">
              <a:buFont typeface="Wingdings" pitchFamily="2" charset="2"/>
              <a:buChar char="Ø"/>
              <a:tabLst>
                <a:tab pos="457200" algn="l"/>
              </a:tabLst>
            </a:pPr>
            <a:r>
              <a:rPr lang="en-IN" sz="1500" b="1" kern="100" dirty="0">
                <a:effectLst/>
                <a:latin typeface="Times New Roman" pitchFamily="18" charset="0"/>
                <a:ea typeface="Aptos" panose="020B0004020202020204" pitchFamily="34" charset="0"/>
                <a:cs typeface="Times New Roman" pitchFamily="18" charset="0"/>
              </a:rPr>
              <a:t>References </a:t>
            </a:r>
          </a:p>
        </p:txBody>
      </p:sp>
    </p:spTree>
    <p:extLst>
      <p:ext uri="{BB962C8B-B14F-4D97-AF65-F5344CB8AC3E}">
        <p14:creationId xmlns:p14="http://schemas.microsoft.com/office/powerpoint/2010/main" val="411715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913775" y="1790701"/>
            <a:ext cx="10364452" cy="4000500"/>
          </a:xfrm>
        </p:spPr>
        <p:txBody>
          <a:bodyPr>
            <a:noAutofit/>
          </a:bodyPr>
          <a:lstStyle/>
          <a:p>
            <a:pPr algn="ctr"/>
            <a:r>
              <a:rPr lang="en-US" sz="1600" dirty="0"/>
              <a:t>Tourism and travel have been a vital part of human culture for centuries, representing a key aspect of economic, social, and cultural exchange. The </a:t>
            </a:r>
            <a:r>
              <a:rPr lang="en-US" sz="1600" b="1" dirty="0"/>
              <a:t>travel and tourism industry</a:t>
            </a:r>
            <a:r>
              <a:rPr lang="en-US" sz="1600" dirty="0"/>
              <a:t> encompasses the movement of people from one place to another for leisure, business, education, or other purposes. It is one of the largest industries in the world, contributing significantly to the global economy.</a:t>
            </a:r>
          </a:p>
          <a:p>
            <a:pPr algn="ctr"/>
            <a:endParaRPr lang="en-US" sz="1600" dirty="0"/>
          </a:p>
          <a:p>
            <a:pPr algn="ctr"/>
            <a:r>
              <a:rPr lang="en-US" sz="1600" b="1" dirty="0"/>
              <a:t>Tourism</a:t>
            </a:r>
            <a:r>
              <a:rPr lang="en-US" sz="1600" dirty="0"/>
              <a:t> can be broadly defined as the act of traveling outside one's usual environment for leisure, exploration, adventure, or business. It involves not only transportation but also accommodation, food, cultural experiences, and interactions with the local environment and people.</a:t>
            </a:r>
          </a:p>
          <a:p>
            <a:pPr marL="0" lvl="0" indent="0" algn="ctr">
              <a:buNone/>
              <a:tabLst>
                <a:tab pos="457200" algn="l"/>
              </a:tabLst>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gn="ctr">
              <a:tabLst>
                <a:tab pos="457200" algn="l"/>
              </a:tabLst>
            </a:pPr>
            <a:r>
              <a:rPr lang="en-US" sz="1600" dirty="0"/>
              <a:t> The growth of tourism is closely linked to advancements in </a:t>
            </a:r>
            <a:r>
              <a:rPr lang="en-US" sz="1600" b="1" dirty="0"/>
              <a:t>transportation</a:t>
            </a:r>
            <a:r>
              <a:rPr lang="en-US" sz="1600" dirty="0"/>
              <a:t>, including the rise of air travel, trains, buses, and automobiles, making destinations more accessible. </a:t>
            </a:r>
            <a:r>
              <a:rPr lang="en-US" sz="1600" b="1" dirty="0"/>
              <a:t>Technology</a:t>
            </a:r>
            <a:r>
              <a:rPr lang="en-US" sz="1600" dirty="0"/>
              <a:t> has also played a major role in shaping modern tourism, with travel apps, booking websites, and virtual tours making planning and navigating trips easier than ever before.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707923" y="2050026"/>
            <a:ext cx="10618837" cy="3985014"/>
          </a:xfrm>
        </p:spPr>
        <p:txBody>
          <a:bodyPr>
            <a:normAutofit fontScale="92500"/>
          </a:bodyPr>
          <a:lstStyle/>
          <a:p>
            <a:pPr marL="0" lvl="0" indent="0" algn="just">
              <a:lnSpc>
                <a:spcPct val="150000"/>
              </a:lnSpc>
              <a:buNone/>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Economic Studies </a:t>
            </a:r>
          </a:p>
          <a:p>
            <a:pPr>
              <a:buFont typeface="Wingdings" panose="05000000000000000000" pitchFamily="2" charset="2"/>
              <a:buChar char="§"/>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Research on tourism contribution to GDP and job creation across various countries.</a:t>
            </a:r>
          </a:p>
          <a:p>
            <a:pPr marL="0" indent="0">
              <a:lnSpc>
                <a:spcPct val="150000"/>
              </a:lnSpc>
              <a:buNone/>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Technological Innovations</a:t>
            </a:r>
          </a:p>
          <a:p>
            <a:pPr>
              <a:buFont typeface="Wingdings" panose="05000000000000000000" pitchFamily="2" charset="2"/>
              <a:buChar char="§"/>
              <a:tabLst>
                <a:tab pos="457200" algn="l"/>
              </a:tabLst>
            </a:pPr>
            <a:r>
              <a:rPr lang="en-US" kern="100" dirty="0">
                <a:latin typeface="Aptos" panose="020B0004020202020204" pitchFamily="34" charset="0"/>
                <a:ea typeface="Aptos" panose="020B0004020202020204" pitchFamily="34" charset="0"/>
                <a:cs typeface="Times New Roman" panose="02020603050405020304" pitchFamily="18" charset="0"/>
              </a:rPr>
              <a:t>Analysis of digital platforms revolutionizing travel planning and experiences.</a:t>
            </a:r>
          </a:p>
          <a:p>
            <a:pPr marL="0" indent="0">
              <a:lnSpc>
                <a:spcPct val="150000"/>
              </a:lnSpc>
              <a:buNone/>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Susta</a:t>
            </a:r>
            <a:r>
              <a:rPr lang="en-US" sz="2000" b="1" kern="100" dirty="0">
                <a:latin typeface="Aptos" panose="020B0004020202020204" pitchFamily="34" charset="0"/>
                <a:ea typeface="Aptos" panose="020B0004020202020204" pitchFamily="34" charset="0"/>
                <a:cs typeface="Times New Roman" panose="02020603050405020304" pitchFamily="18" charset="0"/>
              </a:rPr>
              <a:t>inability Trends</a:t>
            </a:r>
          </a:p>
          <a:p>
            <a:pPr>
              <a:buFont typeface="Wingdings" panose="05000000000000000000" pitchFamily="2"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Examination of eco-tourism and sustainable t</a:t>
            </a:r>
            <a:r>
              <a:rPr lang="en-US" kern="100" dirty="0">
                <a:latin typeface="Aptos" panose="020B0004020202020204" pitchFamily="34" charset="0"/>
                <a:ea typeface="Aptos" panose="020B0004020202020204" pitchFamily="34" charset="0"/>
                <a:cs typeface="Times New Roman" panose="02020603050405020304" pitchFamily="18" charset="0"/>
              </a:rPr>
              <a:t>ravel practices in the industry.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F778DF1B-ED26-DFC8-F5F9-2F5263B9B59B}"/>
              </a:ext>
            </a:extLst>
          </p:cNvPr>
          <p:cNvGraphicFramePr>
            <a:graphicFrameLocks noGrp="1"/>
          </p:cNvGraphicFramePr>
          <p:nvPr>
            <p:ph idx="1"/>
            <p:extLst>
              <p:ext uri="{D42A27DB-BD31-4B8C-83A1-F6EECF244321}">
                <p14:modId xmlns:p14="http://schemas.microsoft.com/office/powerpoint/2010/main" val="3307340439"/>
              </p:ext>
            </p:extLst>
          </p:nvPr>
        </p:nvGraphicFramePr>
        <p:xfrm>
          <a:off x="914400" y="2366963"/>
          <a:ext cx="10363194" cy="3306764"/>
        </p:xfrm>
        <a:graphic>
          <a:graphicData uri="http://schemas.openxmlformats.org/drawingml/2006/table">
            <a:tbl>
              <a:tblPr firstRow="1" bandRow="1">
                <a:tableStyleId>{073A0DAA-6AF3-43AB-8588-CEC1D06C72B9}</a:tableStyleId>
              </a:tblPr>
              <a:tblGrid>
                <a:gridCol w="3454398">
                  <a:extLst>
                    <a:ext uri="{9D8B030D-6E8A-4147-A177-3AD203B41FA5}">
                      <a16:colId xmlns:a16="http://schemas.microsoft.com/office/drawing/2014/main" val="857056785"/>
                    </a:ext>
                  </a:extLst>
                </a:gridCol>
                <a:gridCol w="3454398">
                  <a:extLst>
                    <a:ext uri="{9D8B030D-6E8A-4147-A177-3AD203B41FA5}">
                      <a16:colId xmlns:a16="http://schemas.microsoft.com/office/drawing/2014/main" val="2290469317"/>
                    </a:ext>
                  </a:extLst>
                </a:gridCol>
                <a:gridCol w="3454398">
                  <a:extLst>
                    <a:ext uri="{9D8B030D-6E8A-4147-A177-3AD203B41FA5}">
                      <a16:colId xmlns:a16="http://schemas.microsoft.com/office/drawing/2014/main" val="1806581942"/>
                    </a:ext>
                  </a:extLst>
                </a:gridCol>
              </a:tblGrid>
              <a:tr h="826691">
                <a:tc>
                  <a:txBody>
                    <a:bodyPr/>
                    <a:lstStyle/>
                    <a:p>
                      <a:pPr algn="just"/>
                      <a:endParaRPr lang="en-US" sz="2200" dirty="0"/>
                    </a:p>
                    <a:p>
                      <a:pPr algn="just"/>
                      <a:r>
                        <a:rPr lang="en-US" sz="2200" dirty="0"/>
                        <a:t>Study Focus</a:t>
                      </a:r>
                      <a:endParaRPr lang="en-IN" sz="2200" dirty="0"/>
                    </a:p>
                  </a:txBody>
                  <a:tcPr marL="94211" marR="94211"/>
                </a:tc>
                <a:tc>
                  <a:txBody>
                    <a:bodyPr/>
                    <a:lstStyle/>
                    <a:p>
                      <a:pPr algn="just"/>
                      <a:endParaRPr lang="en-US" sz="2200" dirty="0"/>
                    </a:p>
                    <a:p>
                      <a:pPr algn="just"/>
                      <a:r>
                        <a:rPr lang="en-US" sz="2200" dirty="0"/>
                        <a:t>Key Findings</a:t>
                      </a:r>
                      <a:endParaRPr lang="en-IN" sz="2200" dirty="0"/>
                    </a:p>
                  </a:txBody>
                  <a:tcPr marL="94211" marR="94211"/>
                </a:tc>
                <a:tc>
                  <a:txBody>
                    <a:bodyPr/>
                    <a:lstStyle/>
                    <a:p>
                      <a:pPr algn="just"/>
                      <a:endParaRPr lang="en-US" sz="2200" dirty="0"/>
                    </a:p>
                    <a:p>
                      <a:pPr algn="just"/>
                      <a:r>
                        <a:rPr lang="en-US" sz="2200" dirty="0"/>
                        <a:t>Implications</a:t>
                      </a:r>
                      <a:endParaRPr lang="en-IN" sz="2200" dirty="0"/>
                    </a:p>
                  </a:txBody>
                  <a:tcPr marL="94211" marR="94211"/>
                </a:tc>
                <a:extLst>
                  <a:ext uri="{0D108BD9-81ED-4DB2-BD59-A6C34878D82A}">
                    <a16:rowId xmlns:a16="http://schemas.microsoft.com/office/drawing/2014/main" val="1257178543"/>
                  </a:ext>
                </a:extLst>
              </a:tr>
              <a:tr h="826691">
                <a:tc>
                  <a:txBody>
                    <a:bodyPr/>
                    <a:lstStyle/>
                    <a:p>
                      <a:pPr algn="ctr">
                        <a:lnSpc>
                          <a:spcPct val="150000"/>
                        </a:lnSpc>
                      </a:pPr>
                      <a:r>
                        <a:rPr lang="en-US" sz="2000" b="1" dirty="0">
                          <a:latin typeface="Aptos" panose="020B0004020202020204" pitchFamily="34" charset="0"/>
                        </a:rPr>
                        <a:t>Cultural Impact </a:t>
                      </a:r>
                      <a:endParaRPr lang="en-IN" sz="2000" b="1" dirty="0">
                        <a:latin typeface="Aptos" panose="020B0004020202020204" pitchFamily="34" charset="0"/>
                      </a:endParaRPr>
                    </a:p>
                  </a:txBody>
                  <a:tcPr marL="94211" marR="94211"/>
                </a:tc>
                <a:tc>
                  <a:txBody>
                    <a:bodyPr/>
                    <a:lstStyle/>
                    <a:p>
                      <a:r>
                        <a:rPr lang="en-US" sz="2000" dirty="0"/>
                        <a:t>Tourism promotes intercultural understanding.</a:t>
                      </a:r>
                      <a:endParaRPr lang="en-IN" sz="2000" dirty="0"/>
                    </a:p>
                  </a:txBody>
                  <a:tcPr marL="94211" marR="94211"/>
                </a:tc>
                <a:tc>
                  <a:txBody>
                    <a:bodyPr/>
                    <a:lstStyle/>
                    <a:p>
                      <a:r>
                        <a:rPr lang="en-US" sz="2000" dirty="0"/>
                        <a:t>Enhanced global harmony </a:t>
                      </a:r>
                      <a:endParaRPr lang="en-IN" sz="2000" dirty="0"/>
                    </a:p>
                  </a:txBody>
                  <a:tcPr marL="94211" marR="94211"/>
                </a:tc>
                <a:extLst>
                  <a:ext uri="{0D108BD9-81ED-4DB2-BD59-A6C34878D82A}">
                    <a16:rowId xmlns:a16="http://schemas.microsoft.com/office/drawing/2014/main" val="3623878826"/>
                  </a:ext>
                </a:extLst>
              </a:tr>
              <a:tr h="826691">
                <a:tc>
                  <a:txBody>
                    <a:bodyPr/>
                    <a:lstStyle/>
                    <a:p>
                      <a:pPr>
                        <a:lnSpc>
                          <a:spcPct val="150000"/>
                        </a:lnSpc>
                      </a:pPr>
                      <a:r>
                        <a:rPr lang="en-US" sz="2000" b="1" dirty="0"/>
                        <a:t>      Economic Growth</a:t>
                      </a:r>
                      <a:endParaRPr lang="en-IN" sz="2000" b="1" dirty="0"/>
                    </a:p>
                  </a:txBody>
                  <a:tcPr marL="94211" marR="94211"/>
                </a:tc>
                <a:tc>
                  <a:txBody>
                    <a:bodyPr/>
                    <a:lstStyle/>
                    <a:p>
                      <a:r>
                        <a:rPr lang="en-US" sz="2000" dirty="0"/>
                        <a:t>11% of global GDP from tourism</a:t>
                      </a:r>
                      <a:endParaRPr lang="en-IN" sz="2000" dirty="0"/>
                    </a:p>
                  </a:txBody>
                  <a:tcPr marL="94211" marR="94211"/>
                </a:tc>
                <a:tc>
                  <a:txBody>
                    <a:bodyPr/>
                    <a:lstStyle/>
                    <a:p>
                      <a:r>
                        <a:rPr lang="en-US" sz="2000" dirty="0"/>
                        <a:t>Significant economic driver</a:t>
                      </a:r>
                      <a:endParaRPr lang="en-IN" sz="2000" dirty="0"/>
                    </a:p>
                  </a:txBody>
                  <a:tcPr marL="94211" marR="94211"/>
                </a:tc>
                <a:extLst>
                  <a:ext uri="{0D108BD9-81ED-4DB2-BD59-A6C34878D82A}">
                    <a16:rowId xmlns:a16="http://schemas.microsoft.com/office/drawing/2014/main" val="603578911"/>
                  </a:ext>
                </a:extLst>
              </a:tr>
              <a:tr h="826691">
                <a:tc>
                  <a:txBody>
                    <a:bodyPr/>
                    <a:lstStyle/>
                    <a:p>
                      <a:pPr>
                        <a:lnSpc>
                          <a:spcPct val="150000"/>
                        </a:lnSpc>
                      </a:pPr>
                      <a:r>
                        <a:rPr lang="en-US" sz="2000" b="1" dirty="0"/>
                        <a:t>Environmental Concerns</a:t>
                      </a:r>
                      <a:endParaRPr lang="en-IN" sz="2000" b="1" dirty="0"/>
                    </a:p>
                  </a:txBody>
                  <a:tcPr marL="94211" marR="94211"/>
                </a:tc>
                <a:tc>
                  <a:txBody>
                    <a:bodyPr/>
                    <a:lstStyle/>
                    <a:p>
                      <a:r>
                        <a:rPr lang="en-US" sz="2000" dirty="0"/>
                        <a:t>8% of global emission from tourism</a:t>
                      </a:r>
                      <a:endParaRPr lang="en-IN" sz="2000" dirty="0"/>
                    </a:p>
                  </a:txBody>
                  <a:tcPr marL="94211" marR="94211"/>
                </a:tc>
                <a:tc>
                  <a:txBody>
                    <a:bodyPr/>
                    <a:lstStyle/>
                    <a:p>
                      <a:r>
                        <a:rPr lang="en-US" sz="2000" dirty="0"/>
                        <a:t>Need for sustainable practices</a:t>
                      </a:r>
                      <a:endParaRPr lang="en-IN" sz="2000" dirty="0"/>
                    </a:p>
                  </a:txBody>
                  <a:tcPr marL="94211" marR="94211"/>
                </a:tc>
                <a:extLst>
                  <a:ext uri="{0D108BD9-81ED-4DB2-BD59-A6C34878D82A}">
                    <a16:rowId xmlns:a16="http://schemas.microsoft.com/office/drawing/2014/main" val="465368831"/>
                  </a:ext>
                </a:extLst>
              </a:tr>
            </a:tbl>
          </a:graphicData>
        </a:graphic>
      </p:graphicFrame>
    </p:spTree>
    <p:extLst>
      <p:ext uri="{BB962C8B-B14F-4D97-AF65-F5344CB8AC3E}">
        <p14:creationId xmlns:p14="http://schemas.microsoft.com/office/powerpoint/2010/main" val="3642173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913775" y="1799771"/>
            <a:ext cx="10364452" cy="3991429"/>
          </a:xfrm>
        </p:spPr>
        <p:txBody>
          <a:bodyPr>
            <a:noAutofit/>
          </a:bodyPr>
          <a:lstStyle/>
          <a:p>
            <a:pPr marL="0" indent="0">
              <a:buNone/>
              <a:tabLst>
                <a:tab pos="457200" algn="l"/>
              </a:tabLst>
            </a:pPr>
            <a:r>
              <a:rPr lang="en-US" dirty="0" smtClean="0">
                <a:latin typeface="Aptos" panose="020B0004020202020204"/>
              </a:rPr>
              <a:t>The objective of a tour and travel website project is to provide users with a comprehensive and user friendly platform for planning, booking and managing their travel</a:t>
            </a:r>
            <a:r>
              <a:rPr lang="en-US" dirty="0" smtClean="0"/>
              <a:t>.</a:t>
            </a:r>
            <a:endParaRPr lang="en-US" dirty="0"/>
          </a:p>
          <a:p>
            <a:pPr>
              <a:tabLst>
                <a:tab pos="457200" algn="l"/>
              </a:tabLst>
            </a:pPr>
            <a:r>
              <a:rPr lang="en-IN" b="1" u="sng" kern="100" dirty="0" smtClean="0">
                <a:latin typeface="Aptos" panose="020B0004020202020204" pitchFamily="34" charset="0"/>
                <a:ea typeface="Aptos" panose="020B0004020202020204" pitchFamily="34" charset="0"/>
                <a:cs typeface="Times New Roman" panose="02020603050405020304" pitchFamily="18" charset="0"/>
              </a:rPr>
              <a:t>KEY OBJECTIVE</a:t>
            </a:r>
          </a:p>
          <a:p>
            <a:pPr>
              <a:buFont typeface="Wingdings" panose="05000000000000000000" pitchFamily="2" charset="2"/>
              <a:buChar char="Ø"/>
              <a:tabLst>
                <a:tab pos="457200" algn="l"/>
              </a:tabLst>
            </a:pPr>
            <a:r>
              <a:rPr lang="en-IN" kern="100" dirty="0" smtClean="0">
                <a:effectLst/>
                <a:latin typeface="Aptos" panose="020B0004020202020204" pitchFamily="34" charset="0"/>
                <a:ea typeface="Aptos" panose="020B0004020202020204" pitchFamily="34" charset="0"/>
                <a:cs typeface="Times New Roman" panose="02020603050405020304" pitchFamily="18" charset="0"/>
              </a:rPr>
              <a:t>INFORMATION HUB.</a:t>
            </a:r>
          </a:p>
          <a:p>
            <a:pPr>
              <a:buFont typeface="Wingdings" panose="05000000000000000000" pitchFamily="2" charset="2"/>
              <a:buChar char="Ø"/>
              <a:tabLst>
                <a:tab pos="457200" algn="l"/>
              </a:tabLst>
            </a:pPr>
            <a:r>
              <a:rPr lang="en-IN" kern="100" dirty="0" smtClean="0">
                <a:latin typeface="Aptos" panose="020B0004020202020204" pitchFamily="34" charset="0"/>
                <a:ea typeface="Aptos" panose="020B0004020202020204" pitchFamily="34" charset="0"/>
                <a:cs typeface="Times New Roman" panose="02020603050405020304" pitchFamily="18" charset="0"/>
              </a:rPr>
              <a:t>EASY BOOKING PROCESS.</a:t>
            </a:r>
            <a:endParaRPr lang="en-IN" kern="100" dirty="0" smtClean="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kern="100" dirty="0" smtClean="0">
                <a:latin typeface="Aptos" panose="020B0004020202020204" pitchFamily="34" charset="0"/>
                <a:ea typeface="Aptos" panose="020B0004020202020204" pitchFamily="34" charset="0"/>
                <a:cs typeface="Times New Roman" panose="02020603050405020304" pitchFamily="18" charset="0"/>
              </a:rPr>
              <a:t>COST TRANSPARENCY.</a:t>
            </a:r>
          </a:p>
          <a:p>
            <a:pPr>
              <a:buFont typeface="Wingdings" panose="05000000000000000000" pitchFamily="2" charset="2"/>
              <a:buChar char="Ø"/>
              <a:tabLst>
                <a:tab pos="457200" algn="l"/>
              </a:tabLst>
            </a:pPr>
            <a:r>
              <a:rPr lang="en-IN" kern="100" dirty="0" smtClean="0">
                <a:effectLst/>
                <a:latin typeface="Aptos" panose="020B0004020202020204" pitchFamily="34" charset="0"/>
                <a:ea typeface="Aptos" panose="020B0004020202020204" pitchFamily="34" charset="0"/>
                <a:cs typeface="Times New Roman" panose="02020603050405020304" pitchFamily="18" charset="0"/>
              </a:rPr>
              <a:t>USER ENGAGEMENT.</a:t>
            </a:r>
            <a:endParaRPr lang="en-IN" kern="100" dirty="0" smtClean="0">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kern="100" dirty="0" smtClean="0">
                <a:effectLst/>
                <a:latin typeface="Aptos" panose="020B0004020202020204" pitchFamily="34" charset="0"/>
                <a:ea typeface="Aptos" panose="020B0004020202020204" pitchFamily="34" charset="0"/>
                <a:cs typeface="Times New Roman" panose="02020603050405020304" pitchFamily="18" charset="0"/>
              </a:rPr>
              <a:t>PROMOTION AND OFFERS.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5-Point Star 2"/>
          <p:cNvSpPr/>
          <p:nvPr/>
        </p:nvSpPr>
        <p:spPr>
          <a:xfrm>
            <a:off x="6037840" y="6195527"/>
            <a:ext cx="45719" cy="20527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24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fontScale="90000"/>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913775" y="1640115"/>
            <a:ext cx="10364452" cy="4151086"/>
          </a:xfrm>
        </p:spPr>
        <p:txBody>
          <a:bodyPr>
            <a:normAutofit/>
          </a:bodyPr>
          <a:lstStyle/>
          <a:p>
            <a:pPr lvl="0">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fontAlgn="base"/>
            <a:r>
              <a:rPr lang="en-US" sz="1800" b="1" dirty="0">
                <a:latin typeface="Times New Roman" panose="02020603050405020304" pitchFamily="18" charset="0"/>
                <a:cs typeface="Times New Roman" panose="02020603050405020304" pitchFamily="18" charset="0"/>
              </a:rPr>
              <a:t>Processor:  </a:t>
            </a:r>
            <a:r>
              <a:rPr lang="en-US" sz="1800" dirty="0">
                <a:latin typeface="Times New Roman" panose="02020603050405020304" pitchFamily="18" charset="0"/>
                <a:cs typeface="Times New Roman" panose="02020603050405020304" pitchFamily="18" charset="0"/>
              </a:rPr>
              <a:t>MINIMUM INTEL  i</a:t>
            </a:r>
            <a:r>
              <a:rPr lang="en-US" sz="1800" u="sng" dirty="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p>
            <a:pPr lvl="0" fontAlgn="base"/>
            <a:r>
              <a:rPr lang="en-US" sz="1800" b="1" dirty="0">
                <a:latin typeface="Times New Roman" panose="02020603050405020304" pitchFamily="18" charset="0"/>
                <a:cs typeface="Times New Roman" panose="02020603050405020304" pitchFamily="18" charset="0"/>
              </a:rPr>
              <a:t>Ram: 4gb</a:t>
            </a:r>
          </a:p>
          <a:p>
            <a:pPr lvl="0" fontAlgn="base"/>
            <a:r>
              <a:rPr lang="en-US" sz="1800" b="1" dirty="0">
                <a:latin typeface="Times New Roman" panose="02020603050405020304" pitchFamily="18" charset="0"/>
                <a:cs typeface="Times New Roman" panose="02020603050405020304" pitchFamily="18" charset="0"/>
              </a:rPr>
              <a:t>Storage: </a:t>
            </a:r>
            <a:r>
              <a:rPr lang="en-US" sz="1800" dirty="0">
                <a:latin typeface="Times New Roman" panose="02020603050405020304" pitchFamily="18" charset="0"/>
                <a:cs typeface="Times New Roman" panose="02020603050405020304" pitchFamily="18" charset="0"/>
              </a:rPr>
              <a:t>128gb or higher</a:t>
            </a:r>
          </a:p>
          <a:p>
            <a:pPr lvl="0" fontAlgn="base"/>
            <a:r>
              <a:rPr lang="en-US" sz="1800" dirty="0">
                <a:latin typeface="Times New Roman" panose="02020603050405020304" pitchFamily="18" charset="0"/>
                <a:cs typeface="Times New Roman" panose="02020603050405020304" pitchFamily="18" charset="0"/>
              </a:rPr>
              <a:t>Fast Internet connectivity</a:t>
            </a:r>
          </a:p>
          <a:p>
            <a:pPr lvl="0" fontAlgn="base"/>
            <a:r>
              <a:rPr lang="en-US" sz="1800" dirty="0">
                <a:latin typeface="Times New Roman" panose="02020603050405020304" pitchFamily="18" charset="0"/>
                <a:cs typeface="Times New Roman" panose="02020603050405020304" pitchFamily="18" charset="0"/>
              </a:rPr>
              <a:t>Backup power</a:t>
            </a:r>
          </a:p>
          <a:p>
            <a:pPr marL="0" lvl="0" indent="0" fontAlgn="base">
              <a:buNone/>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fontScale="90000"/>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lvl="0"/>
            <a:r>
              <a:rPr lang="en-IN" sz="1800" b="1" dirty="0">
                <a:latin typeface="Arial" panose="020B0604020202020204" pitchFamily="34" charset="0"/>
                <a:cs typeface="Arial" panose="020B0604020202020204" pitchFamily="34" charset="0"/>
              </a:rPr>
              <a:t>Frontend:</a:t>
            </a:r>
            <a:r>
              <a:rPr lang="en-US" sz="1800" dirty="0">
                <a:latin typeface="Arial" panose="020B0604020202020204" pitchFamily="34" charset="0"/>
                <a:cs typeface="Arial" panose="020B0604020202020204" pitchFamily="34" charset="0"/>
              </a:rPr>
              <a:t>HTML, </a:t>
            </a:r>
            <a:r>
              <a:rPr lang="en-US" sz="1800" dirty="0" smtClean="0">
                <a:latin typeface="Arial" panose="020B0604020202020204" pitchFamily="34" charset="0"/>
                <a:cs typeface="Arial" panose="020B0604020202020204" pitchFamily="34" charset="0"/>
              </a:rPr>
              <a:t>CSS</a:t>
            </a:r>
            <a:r>
              <a:rPr lang="en-US"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Backend: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JAVASCRIPT</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Database: </a:t>
            </a:r>
            <a:r>
              <a:rPr lang="en-US" sz="1800" dirty="0" smtClean="0">
                <a:latin typeface="Arial" panose="020B0604020202020204" pitchFamily="34" charset="0"/>
                <a:cs typeface="Arial" panose="020B0604020202020204" pitchFamily="34" charset="0"/>
              </a:rPr>
              <a:t>MYSQL</a:t>
            </a:r>
            <a:r>
              <a:rPr lang="en-US" sz="1800" b="1"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(for data storage and management</a:t>
            </a:r>
            <a:r>
              <a:rPr lang="en-US"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fontAlgn="base"/>
            <a:r>
              <a:rPr lang="en-US" sz="1800" b="1" dirty="0">
                <a:latin typeface="Arial" panose="020B0604020202020204" pitchFamily="34" charset="0"/>
                <a:cs typeface="Arial" panose="020B0604020202020204" pitchFamily="34" charset="0"/>
              </a:rPr>
              <a:t>Design Tools</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Figma</a:t>
            </a:r>
            <a:endParaRPr lang="en-US" sz="1800" dirty="0">
              <a:latin typeface="Arial" panose="020B0604020202020204" pitchFamily="34" charset="0"/>
              <a:cs typeface="Arial" panose="020B0604020202020204" pitchFamily="34" charset="0"/>
            </a:endParaRPr>
          </a:p>
          <a:p>
            <a:pPr fontAlgn="base"/>
            <a:r>
              <a:rPr lang="en-US" sz="1800" b="1" dirty="0">
                <a:latin typeface="Arial" panose="020B0604020202020204" pitchFamily="34" charset="0"/>
                <a:cs typeface="Arial" panose="020B0604020202020204" pitchFamily="34" charset="0"/>
              </a:rPr>
              <a:t>Frameworks</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BootSTRAP</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363893" y="6438122"/>
            <a:ext cx="55985" cy="459899"/>
          </a:xfrm>
        </p:spPr>
        <p:txBody>
          <a:bodyPr>
            <a:normAutofit/>
          </a:bodyPr>
          <a:lstStyle/>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Rectangle 6"/>
          <p:cNvSpPr/>
          <p:nvPr/>
        </p:nvSpPr>
        <p:spPr>
          <a:xfrm>
            <a:off x="595603" y="1388794"/>
            <a:ext cx="10909041" cy="5909310"/>
          </a:xfrm>
          <a:prstGeom prst="rect">
            <a:avLst/>
          </a:prstGeom>
        </p:spPr>
        <p:txBody>
          <a:bodyPr wrap="square">
            <a:spAutoFit/>
          </a:bodyPr>
          <a:lstStyle/>
          <a:p>
            <a:r>
              <a:rPr lang="en-US" b="1" dirty="0"/>
              <a:t>Module 1:</a:t>
            </a:r>
          </a:p>
          <a:p>
            <a:r>
              <a:rPr lang="en-US" b="1" dirty="0" smtClean="0"/>
              <a:t>User  Account  Module</a:t>
            </a:r>
          </a:p>
          <a:p>
            <a:r>
              <a:rPr lang="en-US" b="1" dirty="0" smtClean="0"/>
              <a:t>Description: </a:t>
            </a:r>
            <a:r>
              <a:rPr lang="en-US" dirty="0" smtClean="0"/>
              <a:t>Allow users to create and manage their profiles and bookings</a:t>
            </a:r>
          </a:p>
          <a:p>
            <a:r>
              <a:rPr lang="en-US" b="1" dirty="0" smtClean="0"/>
              <a:t>Features:</a:t>
            </a:r>
            <a:r>
              <a:rPr lang="en-US" dirty="0" smtClean="0"/>
              <a:t> </a:t>
            </a:r>
          </a:p>
          <a:p>
            <a:pPr>
              <a:buFont typeface="Wingdings" pitchFamily="2" charset="2"/>
              <a:buChar char="Ø"/>
            </a:pPr>
            <a:r>
              <a:rPr lang="en-US" b="1" dirty="0" smtClean="0"/>
              <a:t> </a:t>
            </a:r>
            <a:r>
              <a:rPr lang="en-US" dirty="0" smtClean="0"/>
              <a:t>Registration and login options</a:t>
            </a:r>
          </a:p>
          <a:p>
            <a:pPr>
              <a:buFont typeface="Wingdings" pitchFamily="2" charset="2"/>
              <a:buChar char="Ø"/>
            </a:pPr>
            <a:r>
              <a:rPr lang="en-US" dirty="0" smtClean="0"/>
              <a:t> View past and current bookings</a:t>
            </a:r>
          </a:p>
          <a:p>
            <a:pPr>
              <a:buFont typeface="Wingdings" pitchFamily="2" charset="2"/>
              <a:buChar char="Ø"/>
            </a:pPr>
            <a:r>
              <a:rPr lang="en-US" dirty="0" smtClean="0"/>
              <a:t> Account Setting for update personal information, change password</a:t>
            </a:r>
            <a:endParaRPr lang="en-US" dirty="0"/>
          </a:p>
          <a:p>
            <a:pPr marL="742950" lvl="1" indent="-285750">
              <a:buFont typeface="Arial" panose="020B0604020202020204" pitchFamily="34" charset="0"/>
              <a:buChar char="•"/>
            </a:pPr>
            <a:endParaRPr lang="en-US" dirty="0"/>
          </a:p>
          <a:p>
            <a:r>
              <a:rPr lang="en-US" b="1" dirty="0"/>
              <a:t>Module 2: </a:t>
            </a:r>
            <a:endParaRPr lang="en-US" b="1" dirty="0" smtClean="0"/>
          </a:p>
          <a:p>
            <a:r>
              <a:rPr lang="en-US" b="1" dirty="0" smtClean="0"/>
              <a:t>Homepage  Design</a:t>
            </a:r>
          </a:p>
          <a:p>
            <a:r>
              <a:rPr lang="en-US" b="1" dirty="0" smtClean="0"/>
              <a:t>Description:</a:t>
            </a:r>
          </a:p>
          <a:p>
            <a:endParaRPr lang="en-US" b="1" dirty="0" smtClean="0"/>
          </a:p>
          <a:p>
            <a:r>
              <a:rPr lang="en-US" b="1" dirty="0" smtClean="0"/>
              <a:t>Features:</a:t>
            </a:r>
          </a:p>
          <a:p>
            <a:pPr>
              <a:buFont typeface="Wingdings" pitchFamily="2" charset="2"/>
              <a:buChar char="Ø"/>
            </a:pPr>
            <a:r>
              <a:rPr lang="en-US" dirty="0" smtClean="0"/>
              <a:t>Search bar</a:t>
            </a:r>
          </a:p>
          <a:p>
            <a:pPr>
              <a:buFont typeface="Wingdings" pitchFamily="2" charset="2"/>
              <a:buChar char="Ø"/>
            </a:pPr>
            <a:r>
              <a:rPr lang="en-US" dirty="0" smtClean="0"/>
              <a:t>Featured Destination/Deals</a:t>
            </a:r>
          </a:p>
          <a:p>
            <a:pPr>
              <a:buFont typeface="Wingdings" pitchFamily="2" charset="2"/>
              <a:buChar char="Ø"/>
            </a:pPr>
            <a:r>
              <a:rPr lang="en-US" dirty="0" smtClean="0"/>
              <a:t>Reviews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998786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388</TotalTime>
  <Words>815</Words>
  <Application>Microsoft Office PowerPoint</Application>
  <PresentationFormat>Widescreen</PresentationFormat>
  <Paragraphs>157</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Symbol</vt:lpstr>
      <vt:lpstr>Tahoma</vt:lpstr>
      <vt:lpstr>Times New Roman</vt:lpstr>
      <vt:lpstr>Tw Cen MT</vt:lpstr>
      <vt:lpstr>Wingdings</vt:lpstr>
      <vt:lpstr>Droplet</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PROJECT WORKFLOW</vt:lpstr>
      <vt:lpstr>Reports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satyam</cp:lastModifiedBy>
  <cp:revision>27</cp:revision>
  <dcterms:created xsi:type="dcterms:W3CDTF">2024-09-12T08:34:15Z</dcterms:created>
  <dcterms:modified xsi:type="dcterms:W3CDTF">2024-10-18T05:09:20Z</dcterms:modified>
</cp:coreProperties>
</file>