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4" r:id="rId8"/>
    <p:sldId id="266" r:id="rId9"/>
    <p:sldId id="274" r:id="rId10"/>
    <p:sldId id="273" r:id="rId11"/>
    <p:sldId id="267" r:id="rId12"/>
    <p:sldId id="269" r:id="rId13"/>
    <p:sldId id="271" r:id="rId14"/>
    <p:sldId id="272"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94659"/>
  </p:normalViewPr>
  <p:slideViewPr>
    <p:cSldViewPr snapToGrid="0">
      <p:cViewPr varScale="1">
        <p:scale>
          <a:sx n="67" d="100"/>
          <a:sy n="67"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15</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12/18/2024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12/18/2024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2739365" y="3605552"/>
            <a:ext cx="6825838" cy="384415"/>
          </a:xfrm>
        </p:spPr>
        <p:txBody>
          <a:bodyPr>
            <a:noAutofit/>
          </a:bodyPr>
          <a:lstStyle/>
          <a:p>
            <a:r>
              <a:rPr lang="en-US" sz="3600" b="1" dirty="0"/>
              <a:t>Online Education</a:t>
            </a:r>
            <a:endParaRPr sz="3600" b="1" dirty="0"/>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337001" y="4021668"/>
            <a:ext cx="9517997" cy="4921936"/>
          </a:xfrm>
        </p:spPr>
        <p:txBody>
          <a:bodyPr>
            <a:normAutofit/>
          </a:bodyPr>
          <a:lstStyle/>
          <a:p>
            <a:r>
              <a:rPr sz="2000" dirty="0"/>
              <a:t>Team Leader:</a:t>
            </a:r>
            <a:r>
              <a:rPr lang="en-US" sz="2000" dirty="0"/>
              <a:t> Kunal Prajapati</a:t>
            </a:r>
            <a:r>
              <a:rPr sz="2000" dirty="0"/>
              <a:t> - 2426MCA</a:t>
            </a:r>
            <a:r>
              <a:rPr lang="en-US" sz="2000" dirty="0"/>
              <a:t>667</a:t>
            </a:r>
            <a:endParaRPr sz="2000" dirty="0"/>
          </a:p>
          <a:p>
            <a:r>
              <a:rPr sz="2000" dirty="0"/>
              <a:t>Members:</a:t>
            </a:r>
            <a:endParaRPr lang="en-US" sz="2000" dirty="0"/>
          </a:p>
          <a:p>
            <a:r>
              <a:rPr lang="en-US" sz="2000" dirty="0"/>
              <a:t>Krishna Sharma</a:t>
            </a:r>
            <a:r>
              <a:rPr sz="2000" dirty="0"/>
              <a:t>- 2426MCA6</a:t>
            </a:r>
            <a:r>
              <a:rPr lang="en-US" sz="2000" dirty="0"/>
              <a:t>28</a:t>
            </a:r>
            <a:endParaRPr sz="2000" dirty="0"/>
          </a:p>
          <a:p>
            <a:endParaRPr sz="2000" dirty="0"/>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143421" y="5473227"/>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t>Mr. Arpit Dogra </a:t>
            </a:r>
          </a:p>
          <a:p>
            <a:pPr algn="just"/>
            <a: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
        <p:nvSpPr>
          <p:cNvPr id="7" name="TextBox 6">
            <a:extLst>
              <a:ext uri="{FF2B5EF4-FFF2-40B4-BE49-F238E27FC236}">
                <a16:creationId xmlns:a16="http://schemas.microsoft.com/office/drawing/2014/main" id="{B438AEDB-D3E0-C4B3-2F6C-9CA8E147D8DA}"/>
              </a:ext>
            </a:extLst>
          </p:cNvPr>
          <p:cNvSpPr txBox="1"/>
          <p:nvPr/>
        </p:nvSpPr>
        <p:spPr>
          <a:xfrm>
            <a:off x="3263858" y="2331824"/>
            <a:ext cx="6681726" cy="101566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Mini Project-I (K24MCA18P)</a:t>
            </a:r>
            <a:br>
              <a:rPr lang="en-IN"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Odd Semester</a:t>
            </a:r>
            <a:br>
              <a:rPr lang="en-IN"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Session 2024-25</a:t>
            </a:r>
            <a:endParaRPr lang="en-US"/>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F9-B7C6-40C1-9016-FEAC4A8B418C}"/>
              </a:ext>
            </a:extLst>
          </p:cNvPr>
          <p:cNvSpPr>
            <a:spLocks noGrp="1"/>
          </p:cNvSpPr>
          <p:nvPr>
            <p:ph type="title"/>
          </p:nvPr>
        </p:nvSpPr>
        <p:spPr/>
        <p:txBody>
          <a:bodyPr/>
          <a:lstStyle/>
          <a:p>
            <a:r>
              <a:rPr lang="en-US" dirty="0"/>
              <a:t>ER-Diagram</a:t>
            </a:r>
          </a:p>
        </p:txBody>
      </p:sp>
      <p:pic>
        <p:nvPicPr>
          <p:cNvPr id="1026" name="Picture 2" descr="Entity Relationship Diagram of online learning application ...">
            <a:extLst>
              <a:ext uri="{FF2B5EF4-FFF2-40B4-BE49-F238E27FC236}">
                <a16:creationId xmlns:a16="http://schemas.microsoft.com/office/drawing/2014/main" id="{8D33736F-BC21-4AE0-BBBC-EE3E6EC048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 y="1546321"/>
            <a:ext cx="10286999" cy="476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9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Workflow</a:t>
            </a: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321622" y="1360714"/>
            <a:ext cx="10576462" cy="5225143"/>
          </a:xfrm>
        </p:spPr>
        <p:txBody>
          <a:bodyPr>
            <a:noAutofit/>
          </a:bodyPr>
          <a:lstStyle/>
          <a:p>
            <a:pPr marL="457200" indent="-457200">
              <a:buAutoNum type="arabicPeriod"/>
            </a:pPr>
            <a:r>
              <a:rPr lang="en-GB" sz="2400" b="1" u="sng" dirty="0"/>
              <a:t>Registration: </a:t>
            </a:r>
            <a:r>
              <a:rPr lang="en-GB" sz="2400" u="sng" dirty="0"/>
              <a:t> </a:t>
            </a:r>
            <a:r>
              <a:rPr lang="en-GB" sz="2400" dirty="0"/>
              <a:t>User register to login in the system.</a:t>
            </a:r>
          </a:p>
          <a:p>
            <a:pPr marL="457200" indent="-457200">
              <a:buAutoNum type="arabicPeriod"/>
            </a:pPr>
            <a:r>
              <a:rPr lang="en-GB" sz="2400" b="1" u="sng" dirty="0"/>
              <a:t>User Login:</a:t>
            </a:r>
            <a:r>
              <a:rPr lang="en-US" sz="2400" b="1" u="sng" dirty="0"/>
              <a:t>   </a:t>
            </a:r>
            <a:r>
              <a:rPr lang="en-GB" sz="2400" dirty="0"/>
              <a:t>Users log in to access the system.</a:t>
            </a:r>
            <a:endParaRPr lang="en-GB" sz="2400" b="1" u="sng" dirty="0"/>
          </a:p>
          <a:p>
            <a:pPr marL="0" indent="0">
              <a:buNone/>
            </a:pPr>
            <a:r>
              <a:rPr lang="en-GB" sz="2400" b="1" dirty="0"/>
              <a:t>3</a:t>
            </a:r>
            <a:r>
              <a:rPr lang="en-GB" sz="2400" dirty="0"/>
              <a:t>.   </a:t>
            </a:r>
            <a:r>
              <a:rPr lang="en-GB" sz="2400" b="1" u="sng" dirty="0"/>
              <a:t>Dashboard</a:t>
            </a:r>
            <a:r>
              <a:rPr lang="en-GB" sz="2400" dirty="0"/>
              <a:t> :</a:t>
            </a:r>
            <a:r>
              <a:rPr lang="en-US" sz="2400" dirty="0"/>
              <a:t>  </a:t>
            </a:r>
            <a:r>
              <a:rPr lang="en-GB" sz="2400" dirty="0"/>
              <a:t>Users view all courses (pending, completed, or overdue) on the main dashboard.</a:t>
            </a:r>
          </a:p>
          <a:p>
            <a:pPr marL="0" indent="0">
              <a:buNone/>
            </a:pPr>
            <a:r>
              <a:rPr lang="en-GB" sz="2400" b="1" dirty="0"/>
              <a:t>4</a:t>
            </a:r>
            <a:r>
              <a:rPr lang="en-GB" sz="2400" dirty="0"/>
              <a:t>.   </a:t>
            </a:r>
            <a:r>
              <a:rPr lang="en-GB" sz="2400" b="1" u="sng" dirty="0"/>
              <a:t>Courses:</a:t>
            </a:r>
            <a:r>
              <a:rPr lang="en-US" sz="2400" b="1" u="sng" dirty="0"/>
              <a:t>  </a:t>
            </a:r>
            <a:r>
              <a:rPr lang="en-US" sz="2400" dirty="0"/>
              <a:t>User view all the courses uploaded by the teacher.</a:t>
            </a:r>
            <a:endParaRPr lang="en-GB" sz="2400" dirty="0"/>
          </a:p>
          <a:p>
            <a:pPr marL="0" indent="0">
              <a:buNone/>
            </a:pPr>
            <a:r>
              <a:rPr lang="en-GB" sz="2400" b="1" dirty="0"/>
              <a:t>5</a:t>
            </a:r>
            <a:r>
              <a:rPr lang="en-GB" sz="2400" dirty="0"/>
              <a:t>.  </a:t>
            </a:r>
            <a:r>
              <a:rPr lang="en-GB" sz="2400" b="1" u="sng" dirty="0"/>
              <a:t>Teachers:</a:t>
            </a:r>
            <a:r>
              <a:rPr lang="en-US" sz="2400" b="1" u="sng" dirty="0"/>
              <a:t>  </a:t>
            </a:r>
            <a:r>
              <a:rPr lang="en-GB" sz="2400" dirty="0"/>
              <a:t>View the profile of every teacher and also courses which are uploaded      by specific teacher.</a:t>
            </a:r>
          </a:p>
          <a:p>
            <a:pPr marL="0" indent="0">
              <a:buNone/>
            </a:pPr>
            <a:r>
              <a:rPr lang="en-GB" sz="2400" b="1" dirty="0"/>
              <a:t>6</a:t>
            </a:r>
            <a:r>
              <a:rPr lang="en-GB" sz="2400" dirty="0"/>
              <a:t>.  </a:t>
            </a:r>
            <a:r>
              <a:rPr lang="en-GB" sz="2400" b="1" dirty="0"/>
              <a:t>Contact us: </a:t>
            </a:r>
            <a:r>
              <a:rPr lang="en-GB" sz="2400" dirty="0"/>
              <a:t>Anyone who has a query they can contact us.</a:t>
            </a:r>
          </a:p>
          <a:p>
            <a:pPr marL="0" indent="0">
              <a:buNone/>
            </a:pPr>
            <a:r>
              <a:rPr lang="en-GB" sz="2400" b="1" dirty="0"/>
              <a:t>7</a:t>
            </a:r>
            <a:r>
              <a:rPr lang="en-GB" sz="2400" dirty="0"/>
              <a:t>.  </a:t>
            </a:r>
            <a:r>
              <a:rPr lang="en-GB" sz="2400" b="1" u="sng" dirty="0"/>
              <a:t>Logout</a:t>
            </a:r>
            <a:r>
              <a:rPr lang="en-GB" sz="2400" dirty="0"/>
              <a:t>:</a:t>
            </a:r>
            <a:r>
              <a:rPr lang="en-US" sz="2400" dirty="0"/>
              <a:t> </a:t>
            </a:r>
            <a:r>
              <a:rPr lang="en-GB" sz="2400" dirty="0"/>
              <a:t> Users log out after taking course.</a:t>
            </a:r>
            <a:endParaRPr sz="2400" dirty="0"/>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Reports</a:t>
            </a:r>
          </a:p>
        </p:txBody>
      </p:sp>
      <p:pic>
        <p:nvPicPr>
          <p:cNvPr id="6" name="Picture 5">
            <a:extLst>
              <a:ext uri="{FF2B5EF4-FFF2-40B4-BE49-F238E27FC236}">
                <a16:creationId xmlns:a16="http://schemas.microsoft.com/office/drawing/2014/main" id="{B308AB8F-F7B5-4ED8-8312-64B7E96BE613}"/>
              </a:ext>
            </a:extLst>
          </p:cNvPr>
          <p:cNvPicPr>
            <a:picLocks noChangeAspect="1"/>
          </p:cNvPicPr>
          <p:nvPr/>
        </p:nvPicPr>
        <p:blipFill>
          <a:blip r:embed="rId3"/>
          <a:stretch>
            <a:fillRect/>
          </a:stretch>
        </p:blipFill>
        <p:spPr>
          <a:xfrm>
            <a:off x="6457951" y="1255776"/>
            <a:ext cx="5734049" cy="4181895"/>
          </a:xfrm>
          <a:prstGeom prst="rect">
            <a:avLst/>
          </a:prstGeom>
        </p:spPr>
      </p:pic>
      <p:pic>
        <p:nvPicPr>
          <p:cNvPr id="8" name="Content Placeholder 7">
            <a:extLst>
              <a:ext uri="{FF2B5EF4-FFF2-40B4-BE49-F238E27FC236}">
                <a16:creationId xmlns:a16="http://schemas.microsoft.com/office/drawing/2014/main" id="{5D23184A-1114-4375-B070-254F11C47E2E}"/>
              </a:ext>
            </a:extLst>
          </p:cNvPr>
          <p:cNvPicPr>
            <a:picLocks noGrp="1" noChangeAspect="1"/>
          </p:cNvPicPr>
          <p:nvPr>
            <p:ph idx="1"/>
          </p:nvPr>
        </p:nvPicPr>
        <p:blipFill>
          <a:blip r:embed="rId4"/>
          <a:stretch>
            <a:fillRect/>
          </a:stretch>
        </p:blipFill>
        <p:spPr>
          <a:xfrm>
            <a:off x="128587" y="1338052"/>
            <a:ext cx="6586538" cy="4181895"/>
          </a:xfrm>
        </p:spPr>
      </p:pic>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2E0A-B78D-4B79-BD91-8675AED6E1BB}"/>
              </a:ext>
            </a:extLst>
          </p:cNvPr>
          <p:cNvSpPr>
            <a:spLocks noGrp="1"/>
          </p:cNvSpPr>
          <p:nvPr>
            <p:ph type="title"/>
          </p:nvPr>
        </p:nvSpPr>
        <p:spPr/>
        <p:txBody>
          <a:bodyPr/>
          <a:lstStyle/>
          <a:p>
            <a:r>
              <a:rPr lang="en-US" dirty="0"/>
              <a:t>Web Interface</a:t>
            </a:r>
          </a:p>
        </p:txBody>
      </p:sp>
      <p:pic>
        <p:nvPicPr>
          <p:cNvPr id="5" name="Content Placeholder 4">
            <a:extLst>
              <a:ext uri="{FF2B5EF4-FFF2-40B4-BE49-F238E27FC236}">
                <a16:creationId xmlns:a16="http://schemas.microsoft.com/office/drawing/2014/main" id="{39F92CAC-530A-4A37-AFC5-0D6592060DAC}"/>
              </a:ext>
            </a:extLst>
          </p:cNvPr>
          <p:cNvPicPr>
            <a:picLocks noGrp="1" noChangeAspect="1"/>
          </p:cNvPicPr>
          <p:nvPr>
            <p:ph idx="1"/>
          </p:nvPr>
        </p:nvPicPr>
        <p:blipFill>
          <a:blip r:embed="rId2"/>
          <a:stretch>
            <a:fillRect/>
          </a:stretch>
        </p:blipFill>
        <p:spPr>
          <a:xfrm>
            <a:off x="128588" y="1414463"/>
            <a:ext cx="11958637" cy="5078411"/>
          </a:xfrm>
        </p:spPr>
      </p:pic>
    </p:spTree>
    <p:extLst>
      <p:ext uri="{BB962C8B-B14F-4D97-AF65-F5344CB8AC3E}">
        <p14:creationId xmlns:p14="http://schemas.microsoft.com/office/powerpoint/2010/main" val="237688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081-B75F-49D9-B6C1-888819BD9FD5}"/>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EC194F31-430C-4FEB-A027-306FBE8BFA33}"/>
              </a:ext>
            </a:extLst>
          </p:cNvPr>
          <p:cNvPicPr>
            <a:picLocks noGrp="1" noChangeAspect="1"/>
          </p:cNvPicPr>
          <p:nvPr>
            <p:ph idx="1"/>
          </p:nvPr>
        </p:nvPicPr>
        <p:blipFill>
          <a:blip r:embed="rId2"/>
          <a:stretch>
            <a:fillRect/>
          </a:stretch>
        </p:blipFill>
        <p:spPr>
          <a:xfrm>
            <a:off x="562811" y="304006"/>
            <a:ext cx="11066378" cy="6249987"/>
          </a:xfrm>
        </p:spPr>
      </p:pic>
    </p:spTree>
    <p:extLst>
      <p:ext uri="{BB962C8B-B14F-4D97-AF65-F5344CB8AC3E}">
        <p14:creationId xmlns:p14="http://schemas.microsoft.com/office/powerpoint/2010/main" val="417443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References</a:t>
            </a:r>
          </a:p>
        </p:txBody>
      </p:sp>
      <p:sp>
        <p:nvSpPr>
          <p:cNvPr id="3" name="Rectangle 1">
            <a:extLst>
              <a:ext uri="{FF2B5EF4-FFF2-40B4-BE49-F238E27FC236}">
                <a16:creationId xmlns:a16="http://schemas.microsoft.com/office/drawing/2014/main" id="{9903F6B0-F401-48E9-988D-22D605D71F21}"/>
              </a:ext>
            </a:extLst>
          </p:cNvPr>
          <p:cNvSpPr>
            <a:spLocks noGrp="1" noChangeArrowheads="1"/>
          </p:cNvSpPr>
          <p:nvPr>
            <p:ph idx="1"/>
          </p:nvPr>
        </p:nvSpPr>
        <p:spPr bwMode="auto">
          <a:xfrm>
            <a:off x="328612" y="1837017"/>
            <a:ext cx="1164707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Moore, M. G., &amp; </a:t>
            </a:r>
            <a:r>
              <a:rPr kumimoji="0" lang="en-US" altLang="en-US" sz="1800" b="1" i="0" u="none" strike="noStrike" cap="none" normalizeH="0" baseline="0" dirty="0" err="1">
                <a:ln>
                  <a:noFill/>
                </a:ln>
                <a:solidFill>
                  <a:schemeClr val="tx1"/>
                </a:solidFill>
                <a:effectLst/>
                <a:latin typeface="Arial" panose="020B0604020202020204" pitchFamily="34" charset="0"/>
              </a:rPr>
              <a:t>Kearsley</a:t>
            </a:r>
            <a:r>
              <a:rPr kumimoji="0" lang="en-US" altLang="en-US" sz="1800" b="1" i="0" u="none" strike="noStrike" cap="none" normalizeH="0" baseline="0" dirty="0">
                <a:ln>
                  <a:noFill/>
                </a:ln>
                <a:solidFill>
                  <a:schemeClr val="tx1"/>
                </a:solidFill>
                <a:effectLst/>
                <a:latin typeface="Arial" panose="020B0604020202020204" pitchFamily="34" charset="0"/>
              </a:rPr>
              <a:t>, G. (2011).</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Distance Education: A Systems View of Online Learning</a:t>
            </a:r>
            <a:r>
              <a:rPr kumimoji="0" lang="en-US" altLang="en-US" sz="1800" b="0" i="0" u="none" strike="noStrike" cap="none" normalizeH="0" baseline="0" dirty="0">
                <a:ln>
                  <a:noFill/>
                </a:ln>
                <a:solidFill>
                  <a:schemeClr val="tx1"/>
                </a:solidFill>
                <a:effectLst/>
                <a:latin typeface="Arial" panose="020B0604020202020204" pitchFamily="34" charset="0"/>
              </a:rPr>
              <a:t>. Belmont, CA: Wadsworth.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book provides an in-depth view of distance education with a focus on the systems involved in online learning. It discusses theories, models, and best practices for online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Garrison, D. R., &amp; Anderson, T. (2003).</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E-Learning in the 21st Century: A Framework for Research and Practice</a:t>
            </a:r>
            <a:r>
              <a:rPr kumimoji="0" lang="en-US" altLang="en-US" sz="1800" b="0" i="0" u="none" strike="noStrike" cap="none" normalizeH="0" baseline="0" dirty="0">
                <a:ln>
                  <a:noFill/>
                </a:ln>
                <a:solidFill>
                  <a:schemeClr val="tx1"/>
                </a:solidFill>
                <a:effectLst/>
                <a:latin typeface="Arial" panose="020B0604020202020204" pitchFamily="34" charset="0"/>
              </a:rPr>
              <a:t>. Routledge.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comprehensive guide to the e-learning framework. This book explores the pedagogical and technological aspects of online education, along with its impact on higher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Means, B., Toyama, Y., Murphy, R., </a:t>
            </a:r>
            <a:r>
              <a:rPr kumimoji="0" lang="en-US" altLang="en-US" sz="1800" b="1" i="0" u="none" strike="noStrike" cap="none" normalizeH="0" baseline="0" dirty="0" err="1">
                <a:ln>
                  <a:noFill/>
                </a:ln>
                <a:solidFill>
                  <a:schemeClr val="tx1"/>
                </a:solidFill>
                <a:effectLst/>
                <a:latin typeface="Arial" panose="020B0604020202020204" pitchFamily="34" charset="0"/>
              </a:rPr>
              <a:t>Bakia</a:t>
            </a:r>
            <a:r>
              <a:rPr kumimoji="0" lang="en-US" altLang="en-US" sz="1800" b="1" i="0" u="none" strike="noStrike" cap="none" normalizeH="0" baseline="0" dirty="0">
                <a:ln>
                  <a:noFill/>
                </a:ln>
                <a:solidFill>
                  <a:schemeClr val="tx1"/>
                </a:solidFill>
                <a:effectLst/>
                <a:latin typeface="Arial" panose="020B0604020202020204" pitchFamily="34" charset="0"/>
              </a:rPr>
              <a:t>, M., &amp; Jones, K. (2009).</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Evaluation of Evidence-Based Practices in Online Learning: A Meta-Analysis and Review of Online Learning Studies</a:t>
            </a:r>
            <a:r>
              <a:rPr kumimoji="0" lang="en-US" altLang="en-US" sz="1800" b="0" i="0" u="none" strike="noStrike" cap="none" normalizeH="0" baseline="0" dirty="0">
                <a:ln>
                  <a:noFill/>
                </a:ln>
                <a:solidFill>
                  <a:schemeClr val="tx1"/>
                </a:solidFill>
                <a:effectLst/>
                <a:latin typeface="Arial" panose="020B0604020202020204" pitchFamily="34" charset="0"/>
              </a:rPr>
              <a:t>. U.S. Department of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meta-analysis report that provides data on the effectiveness of online learning compared to face-to-face learning. It discusses the benefits, challenges, and opportunities that online education presents.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Anderson, T. (Ed.). (2008).</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The Theory and Practice of Online Learning</a:t>
            </a:r>
            <a:r>
              <a:rPr kumimoji="0" lang="en-US" altLang="en-US" sz="1800" b="0" i="0" u="none" strike="noStrike" cap="none" normalizeH="0" baseline="0" dirty="0">
                <a:ln>
                  <a:noFill/>
                </a:ln>
                <a:solidFill>
                  <a:schemeClr val="tx1"/>
                </a:solidFill>
                <a:effectLst/>
                <a:latin typeface="Arial" panose="020B0604020202020204" pitchFamily="34" charset="0"/>
              </a:rPr>
              <a:t>. Athabasca University Press.</a:t>
            </a:r>
          </a:p>
        </p:txBody>
      </p:sp>
    </p:spTree>
    <p:extLst>
      <p:ext uri="{BB962C8B-B14F-4D97-AF65-F5344CB8AC3E}">
        <p14:creationId xmlns:p14="http://schemas.microsoft.com/office/powerpoint/2010/main" val="370978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B8CE-8661-4E6C-A31E-DA7490615290}"/>
              </a:ext>
            </a:extLst>
          </p:cNvPr>
          <p:cNvSpPr>
            <a:spLocks noGrp="1"/>
          </p:cNvSpPr>
          <p:nvPr>
            <p:ph type="title"/>
          </p:nvPr>
        </p:nvSpPr>
        <p:spPr>
          <a:solidFill>
            <a:schemeClr val="tx2">
              <a:lumMod val="25000"/>
              <a:lumOff val="75000"/>
            </a:schemeClr>
          </a:solidFill>
        </p:spPr>
        <p:txBody>
          <a:bodyPr/>
          <a:lstStyle/>
          <a:p>
            <a:r>
              <a:rPr lang="en-US" dirty="0"/>
              <a:t>Thank you </a:t>
            </a:r>
          </a:p>
        </p:txBody>
      </p:sp>
      <p:sp>
        <p:nvSpPr>
          <p:cNvPr id="3" name="Content Placeholder 2">
            <a:extLst>
              <a:ext uri="{FF2B5EF4-FFF2-40B4-BE49-F238E27FC236}">
                <a16:creationId xmlns:a16="http://schemas.microsoft.com/office/drawing/2014/main" id="{F5D4A52A-C493-477D-A724-E0932102EB29}"/>
              </a:ext>
            </a:extLst>
          </p:cNvPr>
          <p:cNvSpPr>
            <a:spLocks noGrp="1"/>
          </p:cNvSpPr>
          <p:nvPr>
            <p:ph idx="1"/>
          </p:nvPr>
        </p:nvSpPr>
        <p:spPr/>
        <p:txBody>
          <a:bodyPr/>
          <a:lstStyle/>
          <a:p>
            <a:r>
              <a:rPr lang="en-US" dirty="0"/>
              <a:t>Dear friends</a:t>
            </a:r>
          </a:p>
        </p:txBody>
      </p:sp>
    </p:spTree>
    <p:extLst>
      <p:ext uri="{BB962C8B-B14F-4D97-AF65-F5344CB8AC3E}">
        <p14:creationId xmlns:p14="http://schemas.microsoft.com/office/powerpoint/2010/main" val="293613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tx2">
              <a:lumMod val="25000"/>
              <a:lumOff val="75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Modules (2</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Reports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slide)</a:t>
            </a:r>
            <a:endParaRPr lang="en-IN"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Introduction</a:t>
            </a:r>
          </a:p>
        </p:txBody>
      </p:sp>
      <p:sp>
        <p:nvSpPr>
          <p:cNvPr id="3" name="Rectangle 1">
            <a:extLst>
              <a:ext uri="{FF2B5EF4-FFF2-40B4-BE49-F238E27FC236}">
                <a16:creationId xmlns:a16="http://schemas.microsoft.com/office/drawing/2014/main" id="{269FE94A-B991-4569-B5E0-FB2000F825FE}"/>
              </a:ext>
            </a:extLst>
          </p:cNvPr>
          <p:cNvSpPr>
            <a:spLocks noGrp="1" noChangeArrowheads="1"/>
          </p:cNvSpPr>
          <p:nvPr>
            <p:ph idx="1"/>
          </p:nvPr>
        </p:nvSpPr>
        <p:spPr bwMode="auto">
          <a:xfrm>
            <a:off x="185738" y="1943041"/>
            <a:ext cx="11772899" cy="358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The introduction should provide background information, the purpose of the study, and the objectives.</a:t>
            </a:r>
          </a:p>
          <a:p>
            <a:r>
              <a:rPr lang="en-US" sz="2400" dirty="0"/>
              <a:t>With the rapid advancement of technology and the global shift towards remote learning, online education has become a significant part of the educational landscape. This project investigates how online education platforms are developed, their impact on learning experiences, and the factors contributing to their success or failure. The purpose is to analyze the effectiveness of an online learning system and its ability to deliver quality education remotely. The objectives include examining student engagement, interaction models, and technological requirements.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dirty="0"/>
              <a:t>Online Education</a:t>
            </a:r>
            <a:r>
              <a:rPr dirty="0"/>
              <a:t> management applications have evolved significantly with the rise of productivity tools.</a:t>
            </a:r>
            <a:endParaRPr lang="en-US" dirty="0"/>
          </a:p>
          <a:p>
            <a:r>
              <a:rPr lang="en-US" b="1" dirty="0"/>
              <a:t>Flexibility:</a:t>
            </a:r>
            <a:r>
              <a:rPr lang="en-US" dirty="0"/>
              <a:t> Learn anytime, anywhere.</a:t>
            </a:r>
          </a:p>
          <a:p>
            <a:r>
              <a:rPr lang="en-US" b="1" dirty="0"/>
              <a:t>Cost-Effective:</a:t>
            </a:r>
            <a:r>
              <a:rPr lang="en-US" dirty="0"/>
              <a:t> Lower cost compared to traditional education.</a:t>
            </a:r>
          </a:p>
          <a:p>
            <a:r>
              <a:rPr lang="en-US" b="1" dirty="0"/>
              <a:t>Diverse Course Options:</a:t>
            </a:r>
            <a:r>
              <a:rPr lang="en-US" dirty="0"/>
              <a:t> Access to a wide range of subjects.</a:t>
            </a:r>
          </a:p>
          <a:p>
            <a:r>
              <a:rPr lang="en-US" b="1" dirty="0"/>
              <a:t>Accessibility:</a:t>
            </a:r>
            <a:r>
              <a:rPr lang="en-US" dirty="0"/>
              <a:t> Removes geographical barriers.</a:t>
            </a:r>
          </a:p>
          <a:p>
            <a:endParaRPr dirty="0"/>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Objective of the Project</a:t>
            </a:r>
          </a:p>
        </p:txBody>
      </p:sp>
      <p:sp>
        <p:nvSpPr>
          <p:cNvPr id="3" name="Rectangle 1">
            <a:extLst>
              <a:ext uri="{FF2B5EF4-FFF2-40B4-BE49-F238E27FC236}">
                <a16:creationId xmlns:a16="http://schemas.microsoft.com/office/drawing/2014/main" id="{07E7D164-4A35-4B2F-83D6-50C639B3786E}"/>
              </a:ext>
            </a:extLst>
          </p:cNvPr>
          <p:cNvSpPr>
            <a:spLocks noGrp="1" noChangeArrowheads="1"/>
          </p:cNvSpPr>
          <p:nvPr>
            <p:ph idx="1"/>
          </p:nvPr>
        </p:nvSpPr>
        <p:spPr bwMode="auto">
          <a:xfrm>
            <a:off x="838200" y="1719252"/>
            <a:ext cx="102820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develop an accessible and user-friendly online learning platform</a:t>
            </a:r>
            <a:r>
              <a:rPr kumimoji="0" lang="en-US" altLang="en-US" sz="2400" b="0" i="0" u="none" strike="noStrike" cap="none" normalizeH="0" baseline="0" dirty="0">
                <a:ln>
                  <a:noFill/>
                </a:ln>
                <a:solidFill>
                  <a:schemeClr val="tx1"/>
                </a:solidFill>
                <a:effectLst/>
                <a:latin typeface="Arial" panose="020B0604020202020204" pitchFamily="34" charset="0"/>
              </a:rPr>
              <a:t> that provides educational resources to students regardless of geographical location or time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assess the effectiveness of online education</a:t>
            </a:r>
            <a:r>
              <a:rPr kumimoji="0" lang="en-US" altLang="en-US" sz="2400" b="0" i="0" u="none" strike="noStrike" cap="none" normalizeH="0" baseline="0" dirty="0">
                <a:ln>
                  <a:noFill/>
                </a:ln>
                <a:solidFill>
                  <a:schemeClr val="tx1"/>
                </a:solidFill>
                <a:effectLst/>
                <a:latin typeface="Arial" panose="020B0604020202020204" pitchFamily="34" charset="0"/>
              </a:rPr>
              <a:t> by analyzing student engagement, retention, and academic performance in comparison to traditional in-classroom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identify and address challenges</a:t>
            </a:r>
            <a:r>
              <a:rPr kumimoji="0" lang="en-US" altLang="en-US" sz="2400" b="0" i="0" u="none" strike="noStrike" cap="none" normalizeH="0" baseline="0" dirty="0">
                <a:ln>
                  <a:noFill/>
                </a:ln>
                <a:solidFill>
                  <a:schemeClr val="tx1"/>
                </a:solidFill>
                <a:effectLst/>
                <a:latin typeface="Arial" panose="020B0604020202020204" pitchFamily="34" charset="0"/>
              </a:rPr>
              <a:t> such as technical barriers, the digital divide, and reduced face-to-face interaction in online learning environments.</a:t>
            </a: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0"/>
            <a:ext cx="12192000" cy="1258951"/>
          </a:xfrm>
          <a:solidFill>
            <a:schemeClr val="tx2">
              <a:lumMod val="25000"/>
              <a:lumOff val="75000"/>
            </a:schemeClr>
          </a:solidFill>
        </p:spPr>
        <p:txBody>
          <a:bodyPr>
            <a:normAutofit/>
          </a:bodyPr>
          <a:lstStyle/>
          <a:p>
            <a:r>
              <a:t>Technology (Hardware Requirements)</a:t>
            </a: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r>
              <a:rPr b="1" dirty="0"/>
              <a:t>No specific hardware requirements.</a:t>
            </a:r>
            <a:r>
              <a:rPr dirty="0"/>
              <a:t> </a:t>
            </a:r>
            <a:endParaRPr lang="en-US" dirty="0"/>
          </a:p>
          <a:p>
            <a:r>
              <a:rPr dirty="0"/>
              <a:t>The application is designed to run on any standard device capable of running modern web browsers.</a:t>
            </a: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rPr dirty="0"/>
              <a:t>Technology (Software Requirements)</a:t>
            </a: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1155122" y="1733067"/>
            <a:ext cx="9881755" cy="3801898"/>
          </a:xfrm>
        </p:spPr>
        <p:txBody>
          <a:bodyPr>
            <a:normAutofit/>
          </a:bodyPr>
          <a:lstStyle/>
          <a:p>
            <a:r>
              <a:rPr b="1" dirty="0"/>
              <a:t>Frontend</a:t>
            </a:r>
            <a:r>
              <a:rPr dirty="0"/>
              <a:t>: HTML, CSS, JavaScript</a:t>
            </a:r>
          </a:p>
          <a:p>
            <a:r>
              <a:rPr b="1" dirty="0"/>
              <a:t>Backend</a:t>
            </a:r>
            <a:r>
              <a:rPr dirty="0"/>
              <a:t>: MySQL for data storage</a:t>
            </a:r>
          </a:p>
          <a:p>
            <a:r>
              <a:rPr dirty="0"/>
              <a:t>The application is built with web technologies, allowing it to run seamlessly on multiple platforms</a:t>
            </a:r>
            <a:r>
              <a:rPr lang="en-US" dirty="0"/>
              <a:t>.</a:t>
            </a:r>
          </a:p>
          <a:p>
            <a:r>
              <a:rPr lang="en-US" b="1" dirty="0"/>
              <a:t>Platform used </a:t>
            </a:r>
            <a:r>
              <a:rPr lang="en-US" dirty="0"/>
              <a:t>: VS Code. </a:t>
            </a:r>
            <a:endParaRPr dirty="0"/>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Modules</a:t>
            </a:r>
          </a:p>
        </p:txBody>
      </p:sp>
      <p:sp>
        <p:nvSpPr>
          <p:cNvPr id="4" name="Rectangle 2">
            <a:extLst>
              <a:ext uri="{FF2B5EF4-FFF2-40B4-BE49-F238E27FC236}">
                <a16:creationId xmlns:a16="http://schemas.microsoft.com/office/drawing/2014/main" id="{EDA1C409-DC46-4697-9FA8-E6B4CA1FC2A0}"/>
              </a:ext>
            </a:extLst>
          </p:cNvPr>
          <p:cNvSpPr>
            <a:spLocks noGrp="1" noChangeArrowheads="1"/>
          </p:cNvSpPr>
          <p:nvPr>
            <p:ph idx="1"/>
          </p:nvPr>
        </p:nvSpPr>
        <p:spPr bwMode="auto">
          <a:xfrm>
            <a:off x="542924" y="1616878"/>
            <a:ext cx="132873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registration </a:t>
            </a:r>
            <a:r>
              <a:rPr kumimoji="0" lang="en-US" altLang="en-US" sz="2400" b="0" i="0" u="none" strike="noStrike" cap="none" normalizeH="0" baseline="0" dirty="0">
                <a:ln>
                  <a:noFill/>
                </a:ln>
                <a:solidFill>
                  <a:schemeClr val="tx1"/>
                </a:solidFill>
                <a:effectLst/>
                <a:latin typeface="Arial" panose="020B0604020202020204" pitchFamily="34" charset="0"/>
              </a:rPr>
              <a:t>(students, teachers, admin)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Authentication and authorization </a:t>
            </a:r>
            <a:r>
              <a:rPr kumimoji="0" lang="en-US" altLang="en-US" sz="2400" b="0" i="0" u="none" strike="noStrike" cap="none" normalizeH="0" baseline="0" dirty="0">
                <a:ln>
                  <a:noFill/>
                </a:ln>
                <a:solidFill>
                  <a:schemeClr val="tx1"/>
                </a:solidFill>
                <a:effectLst/>
                <a:latin typeface="Arial" panose="020B0604020202020204" pitchFamily="34" charset="0"/>
              </a:rPr>
              <a:t>(login, password reset)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Role-based access control </a:t>
            </a:r>
            <a:r>
              <a:rPr kumimoji="0" lang="en-US" altLang="en-US" sz="2400" b="0" i="0" u="none" strike="noStrike" cap="none" normalizeH="0" baseline="0" dirty="0">
                <a:ln>
                  <a:noFill/>
                </a:ln>
                <a:solidFill>
                  <a:schemeClr val="tx1"/>
                </a:solidFill>
                <a:effectLst/>
                <a:latin typeface="Arial" panose="020B0604020202020204" pitchFamily="34" charset="0"/>
              </a:rPr>
              <a:t>(admin, teacher, student)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Profile management </a:t>
            </a:r>
            <a:r>
              <a:rPr kumimoji="0" lang="en-US" altLang="en-US" sz="2400" b="0" i="0" u="none" strike="noStrike" cap="none" normalizeH="0" baseline="0" dirty="0">
                <a:ln>
                  <a:noFill/>
                </a:ln>
                <a:solidFill>
                  <a:schemeClr val="tx1"/>
                </a:solidFill>
                <a:effectLst/>
                <a:latin typeface="Arial" panose="020B0604020202020204" pitchFamily="34" charset="0"/>
              </a:rPr>
              <a:t>(update personal details, course history) </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117D-208A-46E3-A806-237D331395C9}"/>
              </a:ext>
            </a:extLst>
          </p:cNvPr>
          <p:cNvSpPr>
            <a:spLocks noGrp="1"/>
          </p:cNvSpPr>
          <p:nvPr>
            <p:ph type="title"/>
          </p:nvPr>
        </p:nvSpPr>
        <p:spPr/>
        <p:txBody>
          <a:bodyPr/>
          <a:lstStyle/>
          <a:p>
            <a:r>
              <a:rPr lang="en-US" dirty="0"/>
              <a:t>DFD-Diagram</a:t>
            </a:r>
          </a:p>
        </p:txBody>
      </p:sp>
      <p:pic>
        <p:nvPicPr>
          <p:cNvPr id="2050" name="Picture 2" descr="E-learning Management System Dataflow Diagram (DFD) Academic Projects">
            <a:extLst>
              <a:ext uri="{FF2B5EF4-FFF2-40B4-BE49-F238E27FC236}">
                <a16:creationId xmlns:a16="http://schemas.microsoft.com/office/drawing/2014/main" id="{18C892BF-3CE2-4A46-8791-C3113C7D93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499" y="1690688"/>
            <a:ext cx="8543925"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359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TotalTime>
  <Words>873</Words>
  <Application>Microsoft Office PowerPoint</Application>
  <PresentationFormat>Widescreen</PresentationFormat>
  <Paragraphs>88</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Symbol</vt:lpstr>
      <vt:lpstr>Tahoma</vt:lpstr>
      <vt:lpstr>Times New Roman</vt:lpstr>
      <vt:lpstr>Wingdings</vt:lpstr>
      <vt:lpstr>Office Theme</vt:lpstr>
      <vt:lpstr>Online Education</vt:lpstr>
      <vt:lpstr>Content</vt:lpstr>
      <vt:lpstr>Introduction</vt:lpstr>
      <vt:lpstr>Literature Review</vt:lpstr>
      <vt:lpstr>Objective of the Project</vt:lpstr>
      <vt:lpstr>Technology (Hardware Requirements)</vt:lpstr>
      <vt:lpstr>Technology (Software Requirements)</vt:lpstr>
      <vt:lpstr>Modules</vt:lpstr>
      <vt:lpstr>DFD-Diagram</vt:lpstr>
      <vt:lpstr>ER-Diagram</vt:lpstr>
      <vt:lpstr>Workflow</vt:lpstr>
      <vt:lpstr>Reports</vt:lpstr>
      <vt:lpstr>Web Interface</vt:lpstr>
      <vt:lpstr>PowerPoint Presentation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TaskEaze</dc:title>
  <dc:creator>Apoorv Jain</dc:creator>
  <cp:lastModifiedBy>hp</cp:lastModifiedBy>
  <cp:revision>23</cp:revision>
  <dcterms:created xsi:type="dcterms:W3CDTF">2024-09-12T08:34:15Z</dcterms:created>
  <dcterms:modified xsi:type="dcterms:W3CDTF">2024-12-18T04:29:23Z</dcterms:modified>
</cp:coreProperties>
</file>