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63" r:id="rId6"/>
    <p:sldId id="261" r:id="rId7"/>
    <p:sldId id="262" r:id="rId8"/>
    <p:sldId id="264" r:id="rId9"/>
    <p:sldId id="266" r:id="rId10"/>
    <p:sldId id="270"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10/25/2024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10/25/2024</a:t>
            </a:fld>
            <a:endParaRPr lang="en-US"/>
          </a:p>
        </p:txBody>
      </p:sp>
      <p:sp>
        <p:nvSpPr>
          <p:cNvPr id="5" name="Footer Placeholder 4">
            <a:extLst>
              <a:ext uri="{FF2B5EF4-FFF2-40B4-BE49-F238E27FC236}">
                <a16:creationId xmlns=""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10/25/2024</a:t>
            </a:fld>
            <a:endParaRPr lang="en-US"/>
          </a:p>
        </p:txBody>
      </p:sp>
      <p:sp>
        <p:nvSpPr>
          <p:cNvPr id="5" name="Footer Placeholder 4">
            <a:extLst>
              <a:ext uri="{FF2B5EF4-FFF2-40B4-BE49-F238E27FC236}">
                <a16:creationId xmlns=""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10/25/2024</a:t>
            </a:fld>
            <a:endParaRPr lang="en-US"/>
          </a:p>
        </p:txBody>
      </p:sp>
      <p:sp>
        <p:nvSpPr>
          <p:cNvPr id="5" name="Footer Placeholder 4">
            <a:extLst>
              <a:ext uri="{FF2B5EF4-FFF2-40B4-BE49-F238E27FC236}">
                <a16:creationId xmlns=""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10/25/2024</a:t>
            </a:fld>
            <a:endParaRPr lang="en-US"/>
          </a:p>
        </p:txBody>
      </p:sp>
      <p:sp>
        <p:nvSpPr>
          <p:cNvPr id="5" name="Footer Placeholder 4">
            <a:extLst>
              <a:ext uri="{FF2B5EF4-FFF2-40B4-BE49-F238E27FC236}">
                <a16:creationId xmlns=""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10/25/2024</a:t>
            </a:fld>
            <a:endParaRPr lang="en-US"/>
          </a:p>
        </p:txBody>
      </p:sp>
      <p:sp>
        <p:nvSpPr>
          <p:cNvPr id="5" name="Footer Placeholder 4">
            <a:extLst>
              <a:ext uri="{FF2B5EF4-FFF2-40B4-BE49-F238E27FC236}">
                <a16:creationId xmlns=""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10/25/2024</a:t>
            </a:fld>
            <a:endParaRPr lang="en-US"/>
          </a:p>
        </p:txBody>
      </p:sp>
      <p:sp>
        <p:nvSpPr>
          <p:cNvPr id="6" name="Footer Placeholder 5">
            <a:extLst>
              <a:ext uri="{FF2B5EF4-FFF2-40B4-BE49-F238E27FC236}">
                <a16:creationId xmlns=""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10/25/2024</a:t>
            </a:fld>
            <a:endParaRPr lang="en-US"/>
          </a:p>
        </p:txBody>
      </p:sp>
      <p:sp>
        <p:nvSpPr>
          <p:cNvPr id="8" name="Footer Placeholder 7">
            <a:extLst>
              <a:ext uri="{FF2B5EF4-FFF2-40B4-BE49-F238E27FC236}">
                <a16:creationId xmlns=""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10/25/2024</a:t>
            </a:fld>
            <a:endParaRPr lang="en-US"/>
          </a:p>
        </p:txBody>
      </p:sp>
      <p:sp>
        <p:nvSpPr>
          <p:cNvPr id="4" name="Footer Placeholder 3">
            <a:extLst>
              <a:ext uri="{FF2B5EF4-FFF2-40B4-BE49-F238E27FC236}">
                <a16:creationId xmlns=""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10/25/2024</a:t>
            </a:fld>
            <a:endParaRPr lang="en-US"/>
          </a:p>
        </p:txBody>
      </p:sp>
      <p:sp>
        <p:nvSpPr>
          <p:cNvPr id="3" name="Footer Placeholder 2">
            <a:extLst>
              <a:ext uri="{FF2B5EF4-FFF2-40B4-BE49-F238E27FC236}">
                <a16:creationId xmlns=""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10/25/2024</a:t>
            </a:fld>
            <a:endParaRPr lang="en-US"/>
          </a:p>
        </p:txBody>
      </p:sp>
      <p:sp>
        <p:nvSpPr>
          <p:cNvPr id="6" name="Footer Placeholder 5">
            <a:extLst>
              <a:ext uri="{FF2B5EF4-FFF2-40B4-BE49-F238E27FC236}">
                <a16:creationId xmlns=""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10/25/2024</a:t>
            </a:fld>
            <a:endParaRPr lang="en-US"/>
          </a:p>
        </p:txBody>
      </p:sp>
      <p:sp>
        <p:nvSpPr>
          <p:cNvPr id="6" name="Footer Placeholder 5">
            <a:extLst>
              <a:ext uri="{FF2B5EF4-FFF2-40B4-BE49-F238E27FC236}">
                <a16:creationId xmlns=""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10/25/2024</a:t>
            </a:fld>
            <a:endParaRPr lang="en-US"/>
          </a:p>
        </p:txBody>
      </p:sp>
      <p:sp>
        <p:nvSpPr>
          <p:cNvPr id="5" name="Footer Placeholder 4">
            <a:extLst>
              <a:ext uri="{FF2B5EF4-FFF2-40B4-BE49-F238E27FC236}">
                <a16:creationId xmlns=""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F2C24FBC-2E61-AD49-3BD0-DA7AA89F9A81}"/>
              </a:ext>
            </a:extLst>
          </p:cNvPr>
          <p:cNvSpPr>
            <a:spLocks noGrp="1"/>
          </p:cNvSpPr>
          <p:nvPr>
            <p:ph type="subTitle" idx="1"/>
          </p:nvPr>
        </p:nvSpPr>
        <p:spPr>
          <a:xfrm>
            <a:off x="1524000" y="3941460"/>
            <a:ext cx="9144000" cy="1736009"/>
          </a:xfrm>
        </p:spPr>
        <p:txBody>
          <a:bodyPr>
            <a:normAutofit lnSpcReduction="10000"/>
          </a:bodyPr>
          <a:lstStyle/>
          <a:p>
            <a:r>
              <a:rPr lang="en-US" sz="2600" b="1" dirty="0" smtClean="0">
                <a:latin typeface="Times New Roman" panose="02020603050405020304" pitchFamily="18" charset="0"/>
                <a:cs typeface="Times New Roman" panose="02020603050405020304" pitchFamily="18" charset="0"/>
              </a:rPr>
              <a:t>`</a:t>
            </a:r>
            <a:endParaRPr lang="en-US" sz="2600"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Anik </a:t>
            </a:r>
            <a:r>
              <a:rPr lang="en-US" b="1" dirty="0" err="1" smtClean="0">
                <a:latin typeface="Times New Roman" panose="02020603050405020304" pitchFamily="18" charset="0"/>
                <a:cs typeface="Times New Roman" panose="02020603050405020304" pitchFamily="18" charset="0"/>
              </a:rPr>
              <a:t>Kushwaha</a:t>
            </a:r>
            <a:r>
              <a:rPr lang="en-US" b="1" dirty="0" smtClean="0">
                <a:latin typeface="Times New Roman" panose="02020603050405020304" pitchFamily="18" charset="0"/>
                <a:cs typeface="Times New Roman" panose="02020603050405020304" pitchFamily="18" charset="0"/>
              </a:rPr>
              <a:t> 2426MCA1684</a:t>
            </a:r>
            <a:endParaRPr lang="en-US" b="1" dirty="0">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Ankit</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a:t>
            </a:r>
            <a:r>
              <a:rPr lang="en-US" b="1" dirty="0" smtClean="0">
                <a:latin typeface="Times New Roman" panose="02020603050405020304" pitchFamily="18" charset="0"/>
                <a:cs typeface="Times New Roman" panose="02020603050405020304" pitchFamily="18" charset="0"/>
              </a:rPr>
              <a:t>umar 2426MCA642</a:t>
            </a:r>
          </a:p>
          <a:p>
            <a:r>
              <a:rPr lang="en-US" b="1" dirty="0" smtClean="0">
                <a:latin typeface="Times New Roman" panose="02020603050405020304" pitchFamily="18" charset="0"/>
                <a:cs typeface="Times New Roman" panose="02020603050405020304" pitchFamily="18" charset="0"/>
              </a:rPr>
              <a:t>Bobby </a:t>
            </a:r>
            <a:r>
              <a:rPr lang="en-US" b="1" dirty="0" err="1" smtClean="0">
                <a:latin typeface="Times New Roman" panose="02020603050405020304" pitchFamily="18" charset="0"/>
                <a:cs typeface="Times New Roman" panose="02020603050405020304" pitchFamily="18" charset="0"/>
              </a:rPr>
              <a:t>Karnik</a:t>
            </a:r>
            <a:r>
              <a:rPr lang="en-US" b="1" dirty="0" smtClean="0">
                <a:latin typeface="Times New Roman" panose="02020603050405020304" pitchFamily="18" charset="0"/>
                <a:cs typeface="Times New Roman" panose="02020603050405020304" pitchFamily="18" charset="0"/>
              </a:rPr>
              <a:t> 2426MCA328</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 xmlns:a16="http://schemas.microsoft.com/office/drawing/2014/main" id="{C7EFE38A-2987-AEC9-33EC-1BC6CB5C10DA}"/>
              </a:ext>
            </a:extLst>
          </p:cNvPr>
          <p:cNvSpPr txBox="1">
            <a:spLocks/>
          </p:cNvSpPr>
          <p:nvPr/>
        </p:nvSpPr>
        <p:spPr>
          <a:xfrm>
            <a:off x="1524000" y="4662773"/>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 xmlns:a16="http://schemas.microsoft.com/office/drawing/2014/main" id="{43043289-20F1-1B73-C850-CE92562B546B}"/>
              </a:ext>
            </a:extLst>
          </p:cNvPr>
          <p:cNvSpPr txBox="1">
            <a:spLocks/>
          </p:cNvSpPr>
          <p:nvPr/>
        </p:nvSpPr>
        <p:spPr>
          <a:xfrm>
            <a:off x="8992927" y="5420469"/>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r>
              <a:rPr lang="en-IN" b="1" u="sng" dirty="0" smtClean="0">
                <a:latin typeface="Times New Roman" panose="02020603050405020304" pitchFamily="18" charset="0"/>
                <a:cs typeface="Times New Roman" panose="02020603050405020304" pitchFamily="18" charset="0"/>
              </a:rPr>
              <a:t>:</a:t>
            </a:r>
          </a:p>
          <a:p>
            <a:pPr algn="just"/>
            <a:r>
              <a:rPr lang="en-IN" b="1" u="sng" dirty="0" err="1">
                <a:latin typeface="Times New Roman" panose="02020603050405020304" pitchFamily="18" charset="0"/>
                <a:cs typeface="Times New Roman" panose="02020603050405020304" pitchFamily="18" charset="0"/>
              </a:rPr>
              <a:t>Divya</a:t>
            </a:r>
            <a:r>
              <a:rPr lang="en-IN" b="1" u="sng" dirty="0">
                <a:latin typeface="Times New Roman" panose="02020603050405020304" pitchFamily="18" charset="0"/>
                <a:cs typeface="Times New Roman" panose="02020603050405020304" pitchFamily="18" charset="0"/>
              </a:rPr>
              <a:t> </a:t>
            </a:r>
            <a:r>
              <a:rPr lang="en-IN" b="1" u="sng" dirty="0" err="1">
                <a:latin typeface="Times New Roman" panose="02020603050405020304" pitchFamily="18" charset="0"/>
                <a:cs typeface="Times New Roman" panose="02020603050405020304" pitchFamily="18" charset="0"/>
              </a:rPr>
              <a:t>Singhal</a:t>
            </a:r>
            <a:endParaRPr lang="en-IN" b="1" u="sng" dirty="0">
              <a:latin typeface="Times New Roman" panose="02020603050405020304" pitchFamily="18" charset="0"/>
              <a:cs typeface="Times New Roman" panose="02020603050405020304" pitchFamily="18" charset="0"/>
            </a:endParaRPr>
          </a:p>
          <a:p>
            <a:pPr algn="just"/>
            <a:r>
              <a:rPr lang="en-IN" b="1" u="sng" dirty="0">
                <a:latin typeface="Times New Roman" panose="02020603050405020304" pitchFamily="18" charset="0"/>
                <a:cs typeface="Times New Roman" panose="02020603050405020304" pitchFamily="18" charset="0"/>
              </a:rPr>
              <a:t>Asst.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D67FCA45-76F6-3676-3AF5-AA9B6C38E6CE}"/>
              </a:ext>
            </a:extLst>
          </p:cNvPr>
          <p:cNvSpPr>
            <a:spLocks noGrp="1"/>
          </p:cNvSpPr>
          <p:nvPr>
            <p:ph idx="1"/>
          </p:nvPr>
        </p:nvSpPr>
        <p:spPr>
          <a:xfrm>
            <a:off x="838200" y="1078173"/>
            <a:ext cx="10515600" cy="5098790"/>
          </a:xfrm>
        </p:spPr>
        <p:txBody>
          <a:bodyPr>
            <a:noAutofit/>
          </a:bodyPr>
          <a:lstStyle/>
          <a:p>
            <a:pPr marL="0" lvl="0" indent="0">
              <a:buNone/>
              <a:tabLst>
                <a:tab pos="457200" algn="l"/>
              </a:tabLst>
            </a:pP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Rental Plans and Pricing</a:t>
            </a:r>
          </a:p>
          <a:p>
            <a:pPr lvl="1"/>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Define different rental periods (e.g., daily, weekly, monthly), pricing models (e.g., pay-per-use, fixed rate), discounts, and promotions.</a:t>
            </a:r>
          </a:p>
          <a:p>
            <a:pPr lvl="1"/>
            <a:r>
              <a:rPr lang="en-US" sz="2000" b="1" dirty="0">
                <a:latin typeface="Times New Roman" panose="02020603050405020304" pitchFamily="18" charset="0"/>
                <a:cs typeface="Times New Roman" panose="02020603050405020304" pitchFamily="18" charset="0"/>
              </a:rPr>
              <a:t>Purpose</a:t>
            </a:r>
            <a:r>
              <a:rPr lang="en-US" sz="2000" dirty="0">
                <a:latin typeface="Times New Roman" panose="02020603050405020304" pitchFamily="18" charset="0"/>
                <a:cs typeface="Times New Roman" panose="02020603050405020304" pitchFamily="18" charset="0"/>
              </a:rPr>
              <a:t>: To manage rental periods and pricing strategies that suit different customer needs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Order Management</a:t>
            </a:r>
          </a:p>
          <a:p>
            <a:pPr lvl="1"/>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Order placement, order history, order tracking, and cancellation.</a:t>
            </a:r>
          </a:p>
          <a:p>
            <a:pPr lvl="1"/>
            <a:r>
              <a:rPr lang="en-US" sz="2000" b="1" dirty="0">
                <a:latin typeface="Times New Roman" panose="02020603050405020304" pitchFamily="18" charset="0"/>
                <a:cs typeface="Times New Roman" panose="02020603050405020304" pitchFamily="18" charset="0"/>
              </a:rPr>
              <a:t>Purpose</a:t>
            </a:r>
            <a:r>
              <a:rPr lang="en-US" sz="2000" dirty="0">
                <a:latin typeface="Times New Roman" panose="02020603050405020304" pitchFamily="18" charset="0"/>
                <a:cs typeface="Times New Roman" panose="02020603050405020304" pitchFamily="18" charset="0"/>
              </a:rPr>
              <a:t>: To handle the process of appliance rental, from selection to return or extension of the rental period.</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Reviews and Ratings</a:t>
            </a:r>
          </a:p>
          <a:p>
            <a:pPr lvl="1"/>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Allow users to leave reviews and ratings for appliances and services.</a:t>
            </a:r>
          </a:p>
          <a:p>
            <a:pPr lvl="1"/>
            <a:r>
              <a:rPr lang="en-US" sz="2000" b="1" dirty="0">
                <a:latin typeface="Times New Roman" panose="02020603050405020304" pitchFamily="18" charset="0"/>
                <a:cs typeface="Times New Roman" panose="02020603050405020304" pitchFamily="18" charset="0"/>
              </a:rPr>
              <a:t>Purpose</a:t>
            </a:r>
            <a:r>
              <a:rPr lang="en-US" sz="2000" dirty="0">
                <a:latin typeface="Times New Roman" panose="02020603050405020304" pitchFamily="18" charset="0"/>
                <a:cs typeface="Times New Roman" panose="02020603050405020304" pitchFamily="18" charset="0"/>
              </a:rPr>
              <a:t>: To build trust and help potential customers make informed decisions.</a:t>
            </a:r>
          </a:p>
          <a:p>
            <a:pPr marL="0" lvl="0" indent="0">
              <a:buNone/>
              <a:tabLst>
                <a:tab pos="457200" algn="l"/>
              </a:tabLst>
            </a:pP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Content Placeholder 3"/>
          <p:cNvPicPr>
            <a:picLocks noGrp="1"/>
          </p:cNvPicPr>
          <p:nvPr>
            <p:ph idx="1"/>
          </p:nvPr>
        </p:nvPicPr>
        <p:blipFill>
          <a:blip r:embed="rId3"/>
          <a:stretch>
            <a:fillRect/>
          </a:stretch>
        </p:blipFill>
        <p:spPr>
          <a:xfrm>
            <a:off x="614149" y="1825625"/>
            <a:ext cx="10208526" cy="4351338"/>
          </a:xfrm>
          <a:prstGeom prst="rect">
            <a:avLst/>
          </a:prstGeom>
        </p:spPr>
      </p:pic>
    </p:spTree>
    <p:extLst>
      <p:ext uri="{BB962C8B-B14F-4D97-AF65-F5344CB8AC3E}">
        <p14:creationId xmlns:p14="http://schemas.microsoft.com/office/powerpoint/2010/main" val="391766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B8FC024B-EB8F-6A04-091E-94AAF1313BBC}"/>
              </a:ext>
            </a:extLst>
          </p:cNvPr>
          <p:cNvSpPr>
            <a:spLocks noGrp="1"/>
          </p:cNvSpPr>
          <p:nvPr>
            <p:ph idx="1"/>
          </p:nvPr>
        </p:nvSpPr>
        <p:spPr/>
        <p:txBody>
          <a:bodyPr>
            <a:normAutofit/>
          </a:bodyPr>
          <a:lstStyle/>
          <a:p>
            <a:pPr>
              <a:buFont typeface="Wingdings" pitchFamily="2" charset="2"/>
              <a:buChar char="Ø"/>
              <a:tabLst>
                <a:tab pos="457200" algn="l"/>
              </a:tabLst>
            </a:pPr>
            <a:r>
              <a:rPr lang="en-US" sz="2400" b="1" dirty="0">
                <a:latin typeface="Times New Roman" panose="02020603050405020304" pitchFamily="18" charset="0"/>
                <a:cs typeface="Times New Roman" panose="02020603050405020304" pitchFamily="18" charset="0"/>
              </a:rPr>
              <a:t>Customer Reports</a:t>
            </a:r>
          </a:p>
          <a:p>
            <a:pPr marL="457200" lvl="1" indent="0">
              <a:buNone/>
              <a:tabLst>
                <a:tab pos="457200" algn="l"/>
              </a:tabLst>
            </a:pPr>
            <a:r>
              <a:rPr lang="en-US" b="1" dirty="0" smtClean="0">
                <a:latin typeface="Times New Roman" panose="02020603050405020304" pitchFamily="18" charset="0"/>
                <a:cs typeface="Times New Roman" panose="02020603050405020304" pitchFamily="18" charset="0"/>
              </a:rPr>
              <a:t>	Customer </a:t>
            </a:r>
            <a:r>
              <a:rPr lang="en-US" b="1" dirty="0">
                <a:latin typeface="Times New Roman" panose="02020603050405020304" pitchFamily="18" charset="0"/>
                <a:cs typeface="Times New Roman" panose="02020603050405020304" pitchFamily="18" charset="0"/>
              </a:rPr>
              <a:t>Details Report</a:t>
            </a:r>
            <a:r>
              <a:rPr lang="en-US" dirty="0">
                <a:latin typeface="Times New Roman" panose="02020603050405020304" pitchFamily="18" charset="0"/>
                <a:cs typeface="Times New Roman" panose="02020603050405020304" pitchFamily="18" charset="0"/>
              </a:rPr>
              <a:t>: Contains customer information, including </a:t>
            </a:r>
            <a:r>
              <a:rPr lang="en-US" dirty="0" smtClean="0">
                <a:latin typeface="Times New Roman" panose="02020603050405020304" pitchFamily="18" charset="0"/>
                <a:cs typeface="Times New Roman" panose="02020603050405020304" pitchFamily="18" charset="0"/>
              </a:rPr>
              <a:t>	contact </a:t>
            </a:r>
            <a:r>
              <a:rPr lang="en-US" dirty="0">
                <a:latin typeface="Times New Roman" panose="02020603050405020304" pitchFamily="18" charset="0"/>
                <a:cs typeface="Times New Roman" panose="02020603050405020304" pitchFamily="18" charset="0"/>
              </a:rPr>
              <a:t>details, rental history, and </a:t>
            </a:r>
            <a:r>
              <a:rPr lang="en-US" dirty="0" smtClean="0">
                <a:latin typeface="Times New Roman" panose="02020603050405020304" pitchFamily="18" charset="0"/>
                <a:cs typeface="Times New Roman" panose="02020603050405020304" pitchFamily="18" charset="0"/>
              </a:rPr>
              <a:t>preferences.</a:t>
            </a:r>
          </a:p>
          <a:p>
            <a:pPr marL="457200" lvl="1" indent="0">
              <a:buNone/>
              <a:tabLst>
                <a:tab pos="457200" algn="l"/>
              </a:tabLst>
            </a:pPr>
            <a:endParaRPr lang="en-IN" kern="100" dirty="0" smtClean="0">
              <a:latin typeface="Times New Roman" panose="02020603050405020304" pitchFamily="18" charset="0"/>
              <a:ea typeface="Aptos" panose="020B0004020202020204" pitchFamily="34" charset="0"/>
              <a:cs typeface="Times New Roman" panose="02020603050405020304" pitchFamily="18" charset="0"/>
            </a:endParaRPr>
          </a:p>
          <a:p>
            <a:pPr lvl="1">
              <a:buFont typeface="Wingdings" panose="05000000000000000000" pitchFamily="2" charset="2"/>
              <a:buChar char="Ø"/>
              <a:tabLst>
                <a:tab pos="457200" algn="l"/>
              </a:tabLst>
            </a:pPr>
            <a:r>
              <a:rPr lang="en-US" b="1" dirty="0" smtClean="0">
                <a:latin typeface="Times New Roman" panose="02020603050405020304" pitchFamily="18" charset="0"/>
                <a:cs typeface="Times New Roman" panose="02020603050405020304" pitchFamily="18" charset="0"/>
              </a:rPr>
              <a:t>Rental Reports</a:t>
            </a:r>
          </a:p>
          <a:p>
            <a:pPr marL="457200" lvl="1" indent="0">
              <a:buNone/>
              <a:tabLst>
                <a:tab pos="457200" algn="l"/>
              </a:tabLst>
            </a:pPr>
            <a:r>
              <a:rPr lang="en-US" b="1" dirty="0" smtClean="0">
                <a:latin typeface="Times New Roman" panose="02020603050405020304" pitchFamily="18" charset="0"/>
                <a:cs typeface="Times New Roman" panose="02020603050405020304" pitchFamily="18" charset="0"/>
              </a:rPr>
              <a:t>		Rental </a:t>
            </a:r>
            <a:r>
              <a:rPr lang="en-US" b="1" dirty="0">
                <a:latin typeface="Times New Roman" panose="02020603050405020304" pitchFamily="18" charset="0"/>
                <a:cs typeface="Times New Roman" panose="02020603050405020304" pitchFamily="18" charset="0"/>
              </a:rPr>
              <a:t>History Report</a:t>
            </a:r>
            <a:r>
              <a:rPr lang="en-US" dirty="0">
                <a:latin typeface="Times New Roman" panose="02020603050405020304" pitchFamily="18" charset="0"/>
                <a:cs typeface="Times New Roman" panose="02020603050405020304" pitchFamily="18" charset="0"/>
              </a:rPr>
              <a:t>: Contains the details of all rentals, including </a:t>
            </a:r>
            <a:r>
              <a:rPr lang="en-US" dirty="0" smtClean="0">
                <a:latin typeface="Times New Roman" panose="02020603050405020304" pitchFamily="18" charset="0"/>
                <a:cs typeface="Times New Roman" panose="02020603050405020304" pitchFamily="18" charset="0"/>
              </a:rPr>
              <a:t>		customer </a:t>
            </a:r>
            <a:r>
              <a:rPr lang="en-US" dirty="0">
                <a:latin typeface="Times New Roman" panose="02020603050405020304" pitchFamily="18" charset="0"/>
                <a:cs typeface="Times New Roman" panose="02020603050405020304" pitchFamily="18" charset="0"/>
              </a:rPr>
              <a:t>name, rented appliances, rental duration, and cost</a:t>
            </a:r>
            <a:r>
              <a:rPr lang="en-US" dirty="0" smtClean="0">
                <a:latin typeface="Times New Roman" panose="02020603050405020304" pitchFamily="18" charset="0"/>
                <a:cs typeface="Times New Roman" panose="02020603050405020304" pitchFamily="18" charset="0"/>
              </a:rPr>
              <a:t>.</a:t>
            </a:r>
          </a:p>
          <a:p>
            <a:pPr marL="457200" lvl="1" indent="0">
              <a:buNone/>
              <a:tabLst>
                <a:tab pos="457200" algn="l"/>
              </a:tabLst>
            </a:pPr>
            <a:endParaRPr lang="en-US"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tabLst>
                <a:tab pos="457200" algn="l"/>
              </a:tabLst>
            </a:pPr>
            <a:r>
              <a:rPr lang="en-US" b="1" dirty="0">
                <a:latin typeface="Times New Roman" panose="02020603050405020304" pitchFamily="18" charset="0"/>
                <a:cs typeface="Times New Roman" panose="02020603050405020304" pitchFamily="18" charset="0"/>
              </a:rPr>
              <a:t>Booking and Orders Reports</a:t>
            </a:r>
          </a:p>
          <a:p>
            <a:pPr marL="457200" lvl="1" indent="0">
              <a:buNone/>
              <a:tabLst>
                <a:tab pos="457200" algn="l"/>
              </a:tabLst>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Booking </a:t>
            </a:r>
            <a:r>
              <a:rPr lang="en-US" b="1" dirty="0">
                <a:latin typeface="Times New Roman" panose="02020603050405020304" pitchFamily="18" charset="0"/>
                <a:cs typeface="Times New Roman" panose="02020603050405020304" pitchFamily="18" charset="0"/>
              </a:rPr>
              <a:t>Trends Report</a:t>
            </a:r>
            <a:r>
              <a:rPr lang="en-US" dirty="0">
                <a:latin typeface="Times New Roman" panose="02020603050405020304" pitchFamily="18" charset="0"/>
                <a:cs typeface="Times New Roman" panose="02020603050405020304" pitchFamily="18" charset="0"/>
              </a:rPr>
              <a:t>: Highlights peak times for appliance </a:t>
            </a:r>
            <a:r>
              <a:rPr lang="en-US" dirty="0" smtClean="0">
                <a:latin typeface="Times New Roman" panose="02020603050405020304" pitchFamily="18" charset="0"/>
                <a:cs typeface="Times New Roman" panose="02020603050405020304" pitchFamily="18" charset="0"/>
              </a:rPr>
              <a:t>			bookings</a:t>
            </a:r>
            <a:r>
              <a:rPr lang="en-US" dirty="0">
                <a:latin typeface="Times New Roman" panose="02020603050405020304" pitchFamily="18" charset="0"/>
                <a:cs typeface="Times New Roman" panose="02020603050405020304" pitchFamily="18" charset="0"/>
              </a:rPr>
              <a:t>, the frequency of bookings, and popular appliance types</a:t>
            </a:r>
            <a:endParaRPr lang="en-US" b="1" dirty="0">
              <a:latin typeface="Times New Roman" panose="02020603050405020304" pitchFamily="18" charset="0"/>
              <a:cs typeface="Times New Roman" panose="02020603050405020304" pitchFamily="18" charset="0"/>
            </a:endParaRPr>
          </a:p>
          <a:p>
            <a:pPr marL="457200" lvl="1" indent="0">
              <a:buNone/>
              <a:tabLst>
                <a:tab pos="457200" algn="l"/>
              </a:tabLst>
            </a:pP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704266AB-4FDC-DC5D-1539-EDBFF62C9C14}"/>
              </a:ext>
            </a:extLst>
          </p:cNvPr>
          <p:cNvSpPr>
            <a:spLocks noGrp="1"/>
          </p:cNvSpPr>
          <p:nvPr>
            <p:ph idx="1"/>
          </p:nvPr>
        </p:nvSpPr>
        <p:spPr/>
        <p:txBody>
          <a:bodyPr>
            <a:normAutofit/>
          </a:bodyPr>
          <a:lstStyle/>
          <a:p>
            <a:pPr>
              <a:buFont typeface="Wingdings" pitchFamily="2" charset="2"/>
              <a:buChar char="Ø"/>
              <a:tabLst>
                <a:tab pos="457200" algn="l"/>
              </a:tabLst>
            </a:pPr>
            <a:r>
              <a:rPr lang="en-US" sz="2400" dirty="0" smtClean="0"/>
              <a:t> </a:t>
            </a:r>
            <a:r>
              <a:rPr lang="en-US" sz="2400" dirty="0" smtClean="0">
                <a:latin typeface="Times New Roman" panose="02020603050405020304" pitchFamily="18" charset="0"/>
                <a:cs typeface="Times New Roman" panose="02020603050405020304" pitchFamily="18" charset="0"/>
              </a:rPr>
              <a:t>Tailwind </a:t>
            </a:r>
            <a:r>
              <a:rPr lang="en-US" sz="2400" dirty="0">
                <a:latin typeface="Times New Roman" panose="02020603050405020304" pitchFamily="18" charset="0"/>
                <a:cs typeface="Times New Roman" panose="02020603050405020304" pitchFamily="18" charset="0"/>
              </a:rPr>
              <a:t>CSS documentation </a:t>
            </a: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Ø"/>
              <a:tabLst>
                <a:tab pos="457200" algn="l"/>
              </a:tabLst>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React documentation </a:t>
            </a: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Ø"/>
              <a:tabLst>
                <a:tab pos="457200" algn="l"/>
              </a:tabLst>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CSS </a:t>
            </a:r>
            <a:r>
              <a:rPr lang="en-US" sz="2400">
                <a:latin typeface="Times New Roman" panose="02020603050405020304" pitchFamily="18" charset="0"/>
                <a:cs typeface="Times New Roman" panose="02020603050405020304" pitchFamily="18" charset="0"/>
              </a:rPr>
              <a:t>Tricks </a:t>
            </a:r>
            <a:r>
              <a:rPr lang="en-US" sz="240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Ø"/>
              <a:tabLst>
                <a:tab pos="457200" algn="l"/>
              </a:tabLst>
            </a:pP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Figma</a:t>
            </a:r>
            <a:r>
              <a:rPr lang="en-US" sz="2400" dirty="0">
                <a:latin typeface="Times New Roman" panose="02020603050405020304" pitchFamily="18" charset="0"/>
                <a:cs typeface="Times New Roman" panose="02020603050405020304" pitchFamily="18" charset="0"/>
              </a:rPr>
              <a:t> design tutorials </a:t>
            </a: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Ø"/>
              <a:tabLst>
                <a:tab pos="457200" algn="l"/>
              </a:tabLst>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MDN </a:t>
            </a: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Ø"/>
              <a:tabLst>
                <a:tab pos="457200" algn="l"/>
              </a:tabLst>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W3 </a:t>
            </a:r>
            <a:r>
              <a:rPr lang="en-US" sz="2400" dirty="0" err="1" smtClean="0">
                <a:latin typeface="Times New Roman" panose="02020603050405020304" pitchFamily="18" charset="0"/>
                <a:cs typeface="Times New Roman" panose="02020603050405020304" pitchFamily="18" charset="0"/>
              </a:rPr>
              <a:t>Schoo</a:t>
            </a: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Ø"/>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 xmlns:a16="http://schemas.microsoft.com/office/drawing/2014/main" id="{4AD30AE4-1C9D-4F26-8884-C30D15E187A7}"/>
              </a:ext>
            </a:extLst>
          </p:cNvPr>
          <p:cNvSpPr>
            <a:spLocks noGrp="1"/>
          </p:cNvSpPr>
          <p:nvPr>
            <p:ph idx="1"/>
          </p:nvPr>
        </p:nvSpPr>
        <p:spPr/>
        <p:txBody>
          <a:bodyPr>
            <a:noAutofit/>
          </a:bodyPr>
          <a:lstStyle/>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p>
          <a:p>
            <a:pPr marL="342900" lvl="0" indent="-342900">
              <a:buFont typeface="Symbol" pitchFamily="2" charset="2"/>
              <a:buChar char=""/>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a:t>
            </a:r>
            <a:endParaRPr lang="en-IN" sz="2400" kern="100" dirty="0" smtClean="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2400" kern="100" dirty="0" smtClean="0">
                <a:effectLst/>
                <a:latin typeface="Times New Roman" panose="02020603050405020304" pitchFamily="18" charset="0"/>
                <a:ea typeface="Aptos" panose="020B0004020202020204" pitchFamily="34" charset="0"/>
                <a:cs typeface="Times New Roman" panose="02020603050405020304" pitchFamily="18" charset="0"/>
              </a:rPr>
              <a:t>Software </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Requirements </a:t>
            </a: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Reports </a:t>
            </a:r>
            <a:endParaRPr lang="en-IN" sz="2400" kern="100" dirty="0" smtClean="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itchFamily="2" charset="2"/>
              <a:buChar char="Ø"/>
              <a:tabLst>
                <a:tab pos="457200" algn="l"/>
              </a:tabLst>
            </a:pPr>
            <a:r>
              <a:rPr lang="en-IN" sz="2400" kern="100" dirty="0" smtClean="0">
                <a:effectLst/>
                <a:latin typeface="Times New Roman" panose="02020603050405020304" pitchFamily="18" charset="0"/>
                <a:ea typeface="Aptos" panose="020B0004020202020204" pitchFamily="34" charset="0"/>
                <a:cs typeface="Times New Roman" panose="02020603050405020304" pitchFamily="18" charset="0"/>
              </a:rPr>
              <a:t>References </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Content Placeholder 7"/>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Home Appliances Rental Service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rPr>
              <a:t>a smart and convenient way for people to rent household appliances without having to buy them. It helps individuals, families, students, and businesses who need appliances for a short time or prefer flexible rental options instead of owning them</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platform allows users to browse, select, and rent a wide range of home appliances such as refrigerators, washing machines, microwaves, televisions, and more, offering convenience and affordability</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69F06B79-DAB3-64B1-9AA4-939F96A54F1E}"/>
              </a:ext>
            </a:extLst>
          </p:cNvPr>
          <p:cNvSpPr>
            <a:spLocks noGrp="1"/>
          </p:cNvSpPr>
          <p:nvPr>
            <p:ph idx="1"/>
          </p:nvPr>
        </p:nvSpPr>
        <p:spPr/>
        <p:txBody>
          <a:bodyPr>
            <a:normAutofit fontScale="92500" lnSpcReduction="10000"/>
          </a:bodyPr>
          <a:lstStyle/>
          <a:p>
            <a:r>
              <a:rPr lang="en-US" sz="2400" b="1" dirty="0">
                <a:latin typeface="Times New Roman" panose="02020603050405020304" pitchFamily="18" charset="0"/>
                <a:cs typeface="Times New Roman" panose="02020603050405020304" pitchFamily="18" charset="0"/>
              </a:rPr>
              <a:t>The Growth of the Sharing Economy</a:t>
            </a:r>
          </a:p>
          <a:p>
            <a:r>
              <a:rPr lang="en-US" sz="2400" dirty="0">
                <a:latin typeface="Times New Roman" panose="02020603050405020304" pitchFamily="18" charset="0"/>
                <a:cs typeface="Times New Roman" panose="02020603050405020304" pitchFamily="18" charset="0"/>
              </a:rPr>
              <a:t>The sharing economy is all about accessing things you need for a short time rather than owning them permanently. This trend started with services like </a:t>
            </a:r>
            <a:r>
              <a:rPr lang="en-US" sz="2400" dirty="0" err="1">
                <a:latin typeface="Times New Roman" panose="02020603050405020304" pitchFamily="18" charset="0"/>
                <a:cs typeface="Times New Roman" panose="02020603050405020304" pitchFamily="18" charset="0"/>
              </a:rPr>
              <a:t>Uber</a:t>
            </a:r>
            <a:r>
              <a:rPr lang="en-US" sz="2400" dirty="0">
                <a:latin typeface="Times New Roman" panose="02020603050405020304" pitchFamily="18" charset="0"/>
                <a:cs typeface="Times New Roman" panose="02020603050405020304" pitchFamily="18" charset="0"/>
              </a:rPr>
              <a:t> (for rides) and </a:t>
            </a:r>
            <a:r>
              <a:rPr lang="en-US" sz="2400" dirty="0" err="1">
                <a:latin typeface="Times New Roman" panose="02020603050405020304" pitchFamily="18" charset="0"/>
                <a:cs typeface="Times New Roman" panose="02020603050405020304" pitchFamily="18" charset="0"/>
              </a:rPr>
              <a:t>Airbnb</a:t>
            </a:r>
            <a:r>
              <a:rPr lang="en-US" sz="2400" dirty="0">
                <a:latin typeface="Times New Roman" panose="02020603050405020304" pitchFamily="18" charset="0"/>
                <a:cs typeface="Times New Roman" panose="02020603050405020304" pitchFamily="18" charset="0"/>
              </a:rPr>
              <a:t> (for homes). Now, it’s spreading to everyday items, including home appliances. Studies show that renting is cheaper and helps the environment because it reduces waste.</a:t>
            </a:r>
          </a:p>
          <a:p>
            <a:r>
              <a:rPr lang="en-US" sz="2400" b="1" dirty="0">
                <a:latin typeface="Times New Roman" panose="02020603050405020304" pitchFamily="18" charset="0"/>
                <a:cs typeface="Times New Roman" panose="02020603050405020304" pitchFamily="18" charset="0"/>
              </a:rPr>
              <a:t>Consumer Preferences for Renting</a:t>
            </a:r>
          </a:p>
          <a:p>
            <a:r>
              <a:rPr lang="en-US" sz="2400" dirty="0">
                <a:latin typeface="Times New Roman" panose="02020603050405020304" pitchFamily="18" charset="0"/>
                <a:cs typeface="Times New Roman" panose="02020603050405020304" pitchFamily="18" charset="0"/>
              </a:rPr>
              <a:t>People, especially younger generations like </a:t>
            </a:r>
            <a:r>
              <a:rPr lang="en-US" sz="2400" dirty="0" err="1">
                <a:latin typeface="Times New Roman" panose="02020603050405020304" pitchFamily="18" charset="0"/>
                <a:cs typeface="Times New Roman" panose="02020603050405020304" pitchFamily="18" charset="0"/>
              </a:rPr>
              <a:t>millennials</a:t>
            </a:r>
            <a:r>
              <a:rPr lang="en-US" sz="2400" dirty="0">
                <a:latin typeface="Times New Roman" panose="02020603050405020304" pitchFamily="18" charset="0"/>
                <a:cs typeface="Times New Roman" panose="02020603050405020304" pitchFamily="18" charset="0"/>
              </a:rPr>
              <a:t> and Gen Z, are showing a preference for renting instead of buying. Research shows that these generations value flexibility and don’t want to be tied down by owning too many things. Renting appliances is especially useful for:</a:t>
            </a:r>
          </a:p>
          <a:p>
            <a:r>
              <a:rPr lang="en-US" sz="2400" b="1" dirty="0">
                <a:latin typeface="Times New Roman" panose="02020603050405020304" pitchFamily="18" charset="0"/>
                <a:cs typeface="Times New Roman" panose="02020603050405020304" pitchFamily="18" charset="0"/>
              </a:rPr>
              <a:t>Students</a:t>
            </a:r>
            <a:r>
              <a:rPr lang="en-US" sz="2400" dirty="0">
                <a:latin typeface="Times New Roman" panose="02020603050405020304" pitchFamily="18" charset="0"/>
                <a:cs typeface="Times New Roman" panose="02020603050405020304" pitchFamily="18" charset="0"/>
              </a:rPr>
              <a:t> and young professionals who live in temporary places.</a:t>
            </a:r>
          </a:p>
          <a:p>
            <a:r>
              <a:rPr lang="en-US" sz="2400" b="1" dirty="0">
                <a:latin typeface="Times New Roman" panose="02020603050405020304" pitchFamily="18" charset="0"/>
                <a:cs typeface="Times New Roman" panose="02020603050405020304" pitchFamily="18" charset="0"/>
              </a:rPr>
              <a:t>Families</a:t>
            </a:r>
            <a:r>
              <a:rPr lang="en-US" sz="2400" dirty="0">
                <a:latin typeface="Times New Roman" panose="02020603050405020304" pitchFamily="18" charset="0"/>
                <a:cs typeface="Times New Roman" panose="02020603050405020304" pitchFamily="18" charset="0"/>
              </a:rPr>
              <a:t> needing appliances for a short time, like during home renovations.</a:t>
            </a:r>
          </a:p>
          <a:p>
            <a:r>
              <a:rPr lang="en-US" sz="2400" b="1" dirty="0">
                <a:latin typeface="Times New Roman" panose="02020603050405020304" pitchFamily="18" charset="0"/>
                <a:cs typeface="Times New Roman" panose="02020603050405020304" pitchFamily="18" charset="0"/>
              </a:rPr>
              <a:t>Businesses</a:t>
            </a:r>
            <a:r>
              <a:rPr lang="en-US" sz="2400" dirty="0">
                <a:latin typeface="Times New Roman" panose="02020603050405020304" pitchFamily="18" charset="0"/>
                <a:cs typeface="Times New Roman" panose="02020603050405020304" pitchFamily="18" charset="0"/>
              </a:rPr>
              <a:t> that only need appliances for events or short periods.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E6A676C2-8498-1A7F-0D2D-8EF4ED2CB30A}"/>
              </a:ext>
            </a:extLst>
          </p:cNvPr>
          <p:cNvSpPr>
            <a:spLocks noGrp="1"/>
          </p:cNvSpPr>
          <p:nvPr>
            <p:ph idx="1"/>
          </p:nvPr>
        </p:nvSpPr>
        <p:spPr/>
        <p:txBody>
          <a:bodyPr>
            <a:normAutofit/>
          </a:bodyPr>
          <a:lstStyle/>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Challenges </a:t>
            </a:r>
            <a:r>
              <a:rPr lang="en-US" sz="2400" b="1" dirty="0">
                <a:latin typeface="Times New Roman" panose="02020603050405020304" pitchFamily="18" charset="0"/>
                <a:cs typeface="Times New Roman" panose="02020603050405020304" pitchFamily="18" charset="0"/>
              </a:rPr>
              <a:t>of the Rental Market</a:t>
            </a:r>
          </a:p>
          <a:p>
            <a:r>
              <a:rPr lang="en-US" sz="2400" dirty="0">
                <a:latin typeface="Times New Roman" panose="02020603050405020304" pitchFamily="18" charset="0"/>
                <a:cs typeface="Times New Roman" panose="02020603050405020304" pitchFamily="18" charset="0"/>
              </a:rPr>
              <a:t>While renting appliances has many benefits, there are also some challenges. For example, customers worry about whether the appliances will be in good condition or if the service will be reliable. Businesses that offer rental services also face challenges, such as managing deliveries, keeping appliances in good condition, and handling repairs quickly.</a:t>
            </a:r>
          </a:p>
          <a:p>
            <a:pPr marL="0" lvl="0" indent="0">
              <a:buNone/>
              <a:tabLst>
                <a:tab pos="457200" algn="l"/>
              </a:tabLst>
            </a:pP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971D3FF4-855C-A317-936E-1CA113829547}"/>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goal of the </a:t>
            </a:r>
            <a:r>
              <a:rPr lang="en-US" sz="2400" b="1" dirty="0">
                <a:latin typeface="Times New Roman" panose="02020603050405020304" pitchFamily="18" charset="0"/>
                <a:cs typeface="Times New Roman" panose="02020603050405020304" pitchFamily="18" charset="0"/>
              </a:rPr>
              <a:t>Home Appliance Rental Services</a:t>
            </a:r>
            <a:r>
              <a:rPr lang="en-US" sz="2400" dirty="0">
                <a:latin typeface="Times New Roman" panose="02020603050405020304" pitchFamily="18" charset="0"/>
                <a:cs typeface="Times New Roman" panose="02020603050405020304" pitchFamily="18" charset="0"/>
              </a:rPr>
              <a:t> project is to provide an easy and affordable way for people to rent household appliances without having to buy them. The main objectives are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Flexible Rental Options</a:t>
            </a:r>
            <a:r>
              <a:rPr lang="en-US" sz="2400" dirty="0">
                <a:latin typeface="Times New Roman" panose="02020603050405020304" pitchFamily="18" charset="0"/>
                <a:cs typeface="Times New Roman" panose="02020603050405020304" pitchFamily="18" charset="0"/>
              </a:rPr>
              <a:t>: Allow customers to rent appliances for as long as they need, whether it's for a few days, weeks, or months, so they can choose what works best for them</a:t>
            </a:r>
            <a:r>
              <a:rPr lang="en-US" sz="2400" dirty="0" smtClean="0">
                <a:latin typeface="Times New Roman" panose="02020603050405020304" pitchFamily="18" charset="0"/>
                <a:cs typeface="Times New Roman" panose="02020603050405020304" pitchFamily="18" charset="0"/>
              </a:rPr>
              <a:t>.</a:t>
            </a:r>
          </a:p>
          <a:p>
            <a:pPr>
              <a:tabLst>
                <a:tab pos="457200" algn="l"/>
              </a:tabLst>
            </a:pPr>
            <a:endParaRPr lang="en-US" sz="2400" dirty="0" smtClean="0">
              <a:latin typeface="Times New Roman" panose="02020603050405020304" pitchFamily="18" charset="0"/>
              <a:cs typeface="Times New Roman" panose="02020603050405020304" pitchFamily="18" charset="0"/>
            </a:endParaRPr>
          </a:p>
          <a:p>
            <a:pPr>
              <a:tabLst>
                <a:tab pos="457200" algn="l"/>
              </a:tabLst>
            </a:pPr>
            <a:r>
              <a:rPr lang="en-US" sz="2400" b="1" dirty="0">
                <a:latin typeface="Times New Roman" panose="02020603050405020304" pitchFamily="18" charset="0"/>
                <a:cs typeface="Times New Roman" panose="02020603050405020304" pitchFamily="18" charset="0"/>
              </a:rPr>
              <a:t>Ensure Easy and Convenient Service</a:t>
            </a:r>
            <a:r>
              <a:rPr lang="en-US" sz="2400" dirty="0">
                <a:latin typeface="Times New Roman" panose="02020603050405020304" pitchFamily="18" charset="0"/>
                <a:cs typeface="Times New Roman" panose="02020603050405020304" pitchFamily="18" charset="0"/>
              </a:rPr>
              <a:t>: Create an easy-to-use online platform where customers can browse, rent, and manage their orders, ensuring a smooth rental experience, including hassle-free delivery, installation, and pickup services.</a:t>
            </a: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A6AAE4A4-CE61-7351-07DD-D94DCFBC67C0}"/>
              </a:ext>
            </a:extLst>
          </p:cNvPr>
          <p:cNvSpPr>
            <a:spLocks noGrp="1"/>
          </p:cNvSpPr>
          <p:nvPr>
            <p:ph idx="1"/>
          </p:nvPr>
        </p:nvSpPr>
        <p:spPr>
          <a:xfrm>
            <a:off x="715370" y="2644491"/>
            <a:ext cx="10515600" cy="4351338"/>
          </a:xfrm>
        </p:spPr>
        <p:txBody>
          <a:bodyPr>
            <a:normAutofit/>
          </a:bodyPr>
          <a:lstStyle/>
          <a:p>
            <a:pPr lvl="0" fontAlgn="base"/>
            <a:r>
              <a:rPr lang="en-US" sz="2400" b="1" dirty="0" smtClean="0">
                <a:latin typeface="Times New Roman" panose="02020603050405020304" pitchFamily="18" charset="0"/>
                <a:cs typeface="Times New Roman" panose="02020603050405020304" pitchFamily="18" charset="0"/>
              </a:rPr>
              <a:t>Development Environment</a:t>
            </a:r>
            <a:r>
              <a:rPr lang="en-US" sz="2400" dirty="0" smtClean="0">
                <a:latin typeface="Times New Roman" panose="02020603050405020304" pitchFamily="18" charset="0"/>
                <a:cs typeface="Times New Roman" panose="02020603050405020304" pitchFamily="18" charset="0"/>
              </a:rPr>
              <a:t>: PC/Laptop with at least 4GB RAM, i3 processor.</a:t>
            </a:r>
          </a:p>
          <a:p>
            <a:pPr lvl="0" fontAlgn="base"/>
            <a:endParaRPr lang="en-US" sz="2400" dirty="0" smtClean="0">
              <a:latin typeface="Times New Roman" panose="02020603050405020304" pitchFamily="18" charset="0"/>
              <a:cs typeface="Times New Roman" panose="02020603050405020304" pitchFamily="18" charset="0"/>
            </a:endParaRPr>
          </a:p>
          <a:p>
            <a:pPr lvl="0" fontAlgn="base"/>
            <a:r>
              <a:rPr lang="en-US" sz="2400" b="1" dirty="0" smtClean="0">
                <a:latin typeface="Times New Roman" panose="02020603050405020304" pitchFamily="18" charset="0"/>
                <a:cs typeface="Times New Roman" panose="02020603050405020304" pitchFamily="18" charset="0"/>
              </a:rPr>
              <a:t>Server Requirement:  </a:t>
            </a:r>
            <a:r>
              <a:rPr lang="en-US" sz="2400" dirty="0" smtClean="0">
                <a:latin typeface="Times New Roman" panose="02020603050405020304" pitchFamily="18" charset="0"/>
                <a:cs typeface="Times New Roman" panose="02020603050405020304" pitchFamily="18" charset="0"/>
              </a:rPr>
              <a:t> Apache </a:t>
            </a:r>
          </a:p>
          <a:p>
            <a:pPr lvl="0" fontAlgn="base"/>
            <a:endParaRPr lang="en-US" sz="2400" dirty="0" smtClean="0">
              <a:latin typeface="Times New Roman" panose="02020603050405020304" pitchFamily="18" charset="0"/>
              <a:cs typeface="Times New Roman" panose="02020603050405020304" pitchFamily="18" charset="0"/>
            </a:endParaRPr>
          </a:p>
          <a:p>
            <a:pPr lvl="0" fontAlgn="base"/>
            <a:r>
              <a:rPr lang="en-US" sz="2400" b="1" dirty="0" smtClean="0">
                <a:latin typeface="Times New Roman" panose="02020603050405020304" pitchFamily="18" charset="0"/>
                <a:cs typeface="Times New Roman" panose="02020603050405020304" pitchFamily="18" charset="0"/>
              </a:rPr>
              <a:t>Client Requirement</a:t>
            </a:r>
            <a:r>
              <a:rPr lang="en-US" sz="2400" dirty="0" smtClean="0">
                <a:latin typeface="Times New Roman" panose="02020603050405020304" pitchFamily="18" charset="0"/>
                <a:cs typeface="Times New Roman" panose="02020603050405020304" pitchFamily="18" charset="0"/>
              </a:rPr>
              <a:t>: Modern browsers (Chrome,  Firefox, Safari).</a:t>
            </a:r>
          </a:p>
          <a:p>
            <a:pPr lvl="0">
              <a:buFont typeface="Wingdings" pitchFamily="2" charset="2"/>
              <a:buChar char="Ø"/>
              <a:tabLst>
                <a:tab pos="457200" algn="l"/>
              </a:tabLst>
            </a:pP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E70424C3-10EB-A72A-5C5E-D564495E9114}"/>
              </a:ext>
            </a:extLst>
          </p:cNvPr>
          <p:cNvSpPr>
            <a:spLocks noGrp="1"/>
          </p:cNvSpPr>
          <p:nvPr>
            <p:ph idx="1"/>
          </p:nvPr>
        </p:nvSpPr>
        <p:spPr/>
        <p:txBody>
          <a:bodyPr>
            <a:normAutofit/>
          </a:bodyPr>
          <a:lstStyle/>
          <a:p>
            <a:pPr lvl="0"/>
            <a:endParaRPr lang="en-IN" sz="1800" b="1" dirty="0" smtClean="0"/>
          </a:p>
          <a:p>
            <a:pPr lvl="0"/>
            <a:r>
              <a:rPr lang="en-IN" sz="2400" b="1" dirty="0" smtClean="0">
                <a:latin typeface="Arial" panose="020B0604020202020204" pitchFamily="34" charset="0"/>
                <a:cs typeface="Arial" panose="020B0604020202020204" pitchFamily="34" charset="0"/>
              </a:rPr>
              <a:t>Frontend:</a:t>
            </a:r>
            <a:r>
              <a:rPr lang="en-US" sz="2400" dirty="0">
                <a:latin typeface="Arial" panose="020B0604020202020204" pitchFamily="34" charset="0"/>
                <a:cs typeface="Arial" panose="020B0604020202020204" pitchFamily="34" charset="0"/>
              </a:rPr>
              <a:t>HTML, CSS, JavaScript, </a:t>
            </a:r>
            <a:r>
              <a:rPr lang="en-US" sz="2400" dirty="0" smtClean="0">
                <a:latin typeface="Arial" panose="020B0604020202020204" pitchFamily="34" charset="0"/>
                <a:cs typeface="Arial" panose="020B0604020202020204" pitchFamily="34" charset="0"/>
              </a:rPr>
              <a:t>React</a:t>
            </a:r>
            <a:endParaRPr lang="en-US" sz="2400" dirty="0">
              <a:latin typeface="Arial" panose="020B0604020202020204" pitchFamily="34" charset="0"/>
              <a:cs typeface="Arial" panose="020B0604020202020204" pitchFamily="34" charset="0"/>
            </a:endParaRPr>
          </a:p>
          <a:p>
            <a:pPr marL="0" indent="0">
              <a:buNone/>
            </a:pPr>
            <a:endParaRPr lang="en-IN" sz="2400" dirty="0">
              <a:latin typeface="Arial" panose="020B0604020202020204" pitchFamily="34" charset="0"/>
              <a:cs typeface="Arial" panose="020B0604020202020204" pitchFamily="34" charset="0"/>
            </a:endParaRPr>
          </a:p>
          <a:p>
            <a:r>
              <a:rPr lang="en-IN" sz="2400" b="1" dirty="0" smtClean="0">
                <a:latin typeface="Arial" panose="020B0604020202020204" pitchFamily="34" charset="0"/>
                <a:cs typeface="Arial" panose="020B0604020202020204" pitchFamily="34" charset="0"/>
              </a:rPr>
              <a:t>Backend:</a:t>
            </a:r>
            <a:r>
              <a:rPr lang="en-IN" sz="2400" dirty="0" smtClean="0">
                <a:latin typeface="Arial" panose="020B0604020202020204" pitchFamily="34" charset="0"/>
                <a:cs typeface="Arial" panose="020B0604020202020204" pitchFamily="34" charset="0"/>
              </a:rPr>
              <a:t> Node.js</a:t>
            </a:r>
          </a:p>
          <a:p>
            <a:endParaRPr lang="en-IN" sz="2400" dirty="0" smtClean="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Database</a:t>
            </a:r>
            <a:r>
              <a:rPr lang="en-US" sz="2400" b="1" dirty="0">
                <a:latin typeface="Arial" panose="020B0604020202020204" pitchFamily="34" charset="0"/>
                <a:cs typeface="Arial" panose="020B0604020202020204" pitchFamily="34" charset="0"/>
              </a:rPr>
              <a:t>: MySQL </a:t>
            </a:r>
            <a:r>
              <a:rPr lang="en-US" sz="2400" dirty="0">
                <a:latin typeface="Arial" panose="020B0604020202020204" pitchFamily="34" charset="0"/>
                <a:cs typeface="Arial" panose="020B0604020202020204" pitchFamily="34" charset="0"/>
              </a:rPr>
              <a:t>(for data storage and </a:t>
            </a:r>
            <a:r>
              <a:rPr lang="en-US" sz="2400" dirty="0" smtClean="0">
                <a:latin typeface="Arial" panose="020B0604020202020204" pitchFamily="34" charset="0"/>
                <a:cs typeface="Arial" panose="020B0604020202020204" pitchFamily="34" charset="0"/>
              </a:rPr>
              <a:t>management</a:t>
            </a:r>
          </a:p>
          <a:p>
            <a:endParaRPr lang="en-IN" sz="2400" dirty="0">
              <a:latin typeface="Arial" panose="020B0604020202020204" pitchFamily="34" charset="0"/>
              <a:cs typeface="Arial" panose="020B0604020202020204" pitchFamily="34" charset="0"/>
            </a:endParaRPr>
          </a:p>
          <a:p>
            <a:pPr lvl="0" fontAlgn="base"/>
            <a:r>
              <a:rPr lang="en-US" sz="2400" b="1" dirty="0" smtClean="0">
                <a:latin typeface="Arial" panose="020B0604020202020204" pitchFamily="34" charset="0"/>
                <a:cs typeface="Arial" panose="020B0604020202020204" pitchFamily="34" charset="0"/>
              </a:rPr>
              <a:t>Design </a:t>
            </a:r>
            <a:r>
              <a:rPr lang="en-US" sz="2400" b="1" dirty="0">
                <a:latin typeface="Arial" panose="020B0604020202020204" pitchFamily="34" charset="0"/>
                <a:cs typeface="Arial" panose="020B0604020202020204" pitchFamily="34" charset="0"/>
              </a:rPr>
              <a:t>Tools</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Figma</a:t>
            </a:r>
            <a:r>
              <a:rPr lang="en-US" sz="2400" dirty="0">
                <a:latin typeface="Arial" panose="020B0604020202020204" pitchFamily="34" charset="0"/>
                <a:cs typeface="Arial" panose="020B0604020202020204" pitchFamily="34" charset="0"/>
              </a:rPr>
              <a:t>, Adobe XD</a:t>
            </a:r>
            <a:r>
              <a:rPr lang="en-US" sz="2400" dirty="0" smtClean="0">
                <a:latin typeface="Arial" panose="020B0604020202020204" pitchFamily="34" charset="0"/>
                <a:cs typeface="Arial" panose="020B0604020202020204" pitchFamily="34" charset="0"/>
              </a:rPr>
              <a:t>.</a:t>
            </a:r>
          </a:p>
          <a:p>
            <a:pPr fontAlgn="base"/>
            <a:r>
              <a:rPr lang="en-US" sz="2400" b="1" dirty="0">
                <a:latin typeface="Arial" panose="020B0604020202020204" pitchFamily="34" charset="0"/>
                <a:cs typeface="Arial" panose="020B0604020202020204" pitchFamily="34" charset="0"/>
              </a:rPr>
              <a:t>Frameworks</a:t>
            </a:r>
            <a:r>
              <a:rPr lang="en-US" sz="2400" dirty="0">
                <a:latin typeface="Arial" panose="020B0604020202020204" pitchFamily="34" charset="0"/>
                <a:cs typeface="Arial" panose="020B0604020202020204" pitchFamily="34" charset="0"/>
              </a:rPr>
              <a:t>: Tailwind CSS</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lvl="0">
              <a:buFont typeface="Wingdings" pitchFamily="2" charset="2"/>
              <a:buChar char="Ø"/>
              <a:tabLst>
                <a:tab pos="457200" algn="l"/>
              </a:tabLst>
            </a:pP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D632FF72-3A95-498C-753E-27CA2AED6BE5}"/>
              </a:ext>
            </a:extLst>
          </p:cNvPr>
          <p:cNvSpPr>
            <a:spLocks noGrp="1"/>
          </p:cNvSpPr>
          <p:nvPr>
            <p:ph idx="1"/>
          </p:nvPr>
        </p:nvSpPr>
        <p:spPr>
          <a:xfrm>
            <a:off x="715370" y="1825625"/>
            <a:ext cx="10515600" cy="4351338"/>
          </a:xfrm>
        </p:spPr>
        <p:txBody>
          <a:bodyPr>
            <a:noAutofit/>
          </a:bodyPr>
          <a:lstStyle/>
          <a:p>
            <a:pPr marL="0" lvl="0" indent="0">
              <a:buNone/>
              <a:tabLst>
                <a:tab pos="457200" algn="l"/>
              </a:tabLst>
            </a:pP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User Registration and Authentication</a:t>
            </a:r>
          </a:p>
          <a:p>
            <a:pPr lvl="1"/>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User sign-up, login, password </a:t>
            </a:r>
            <a:r>
              <a:rPr lang="en-US" sz="2000" dirty="0" smtClean="0">
                <a:latin typeface="Times New Roman" panose="02020603050405020304" pitchFamily="18" charset="0"/>
                <a:cs typeface="Times New Roman" panose="02020603050405020304" pitchFamily="18" charset="0"/>
              </a:rPr>
              <a:t>reset.</a:t>
            </a:r>
            <a:endParaRPr lang="en-US" sz="20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Purpose</a:t>
            </a:r>
            <a:r>
              <a:rPr lang="en-US" sz="2000" dirty="0">
                <a:latin typeface="Times New Roman" panose="02020603050405020304" pitchFamily="18" charset="0"/>
                <a:cs typeface="Times New Roman" panose="02020603050405020304" pitchFamily="18" charset="0"/>
              </a:rPr>
              <a:t>: To allow users to create accounts and securely access the platform</a:t>
            </a:r>
            <a:r>
              <a:rPr lang="en-US" sz="2000"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Product Catalog</a:t>
            </a:r>
          </a:p>
          <a:p>
            <a:pPr lvl="1"/>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A searchable and filterable catalog of appliances with categories (e.g., kitchen appliances, laundry, HVAC).</a:t>
            </a:r>
          </a:p>
          <a:p>
            <a:pPr lvl="1"/>
            <a:r>
              <a:rPr lang="en-US" sz="2000" b="1" dirty="0">
                <a:latin typeface="Times New Roman" panose="02020603050405020304" pitchFamily="18" charset="0"/>
                <a:cs typeface="Times New Roman" panose="02020603050405020304" pitchFamily="18" charset="0"/>
              </a:rPr>
              <a:t>Purpose</a:t>
            </a:r>
            <a:r>
              <a:rPr lang="en-US" sz="2000" dirty="0">
                <a:latin typeface="Times New Roman" panose="02020603050405020304" pitchFamily="18" charset="0"/>
                <a:cs typeface="Times New Roman" panose="02020603050405020304" pitchFamily="18" charset="0"/>
              </a:rPr>
              <a:t>: To showcase available appliances for rent with details like features, pricing, and availability.</a:t>
            </a: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520</TotalTime>
  <Words>889</Words>
  <Application>Microsoft Office PowerPoint</Application>
  <PresentationFormat>Widescreen</PresentationFormat>
  <Paragraphs>117</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Aptos Display</vt:lpstr>
      <vt:lpstr>Arial</vt:lpstr>
      <vt:lpstr>Symbol</vt:lpstr>
      <vt:lpstr>Tahoma</vt:lpstr>
      <vt:lpstr>Times New Roman</vt:lpstr>
      <vt:lpstr>Wingdings</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 (Contd.)</vt:lpstr>
      <vt:lpstr>Workflow/Gantt Chart</vt:lpstr>
      <vt:lpstr>Reports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(K24MCA18P) Odd Semester Session 2024-25</dc:title>
  <dc:creator>Apoorv Jain</dc:creator>
  <cp:lastModifiedBy>ASHU</cp:lastModifiedBy>
  <cp:revision>25</cp:revision>
  <dcterms:created xsi:type="dcterms:W3CDTF">2024-09-12T08:34:15Z</dcterms:created>
  <dcterms:modified xsi:type="dcterms:W3CDTF">2024-10-25T09:19:34Z</dcterms:modified>
</cp:coreProperties>
</file>