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8" r:id="rId3"/>
    <p:sldId id="259" r:id="rId4"/>
    <p:sldId id="260" r:id="rId5"/>
    <p:sldId id="263" r:id="rId6"/>
    <p:sldId id="261" r:id="rId7"/>
    <p:sldId id="262" r:id="rId8"/>
    <p:sldId id="264" r:id="rId9"/>
    <p:sldId id="266" r:id="rId10"/>
    <p:sldId id="270" r:id="rId11"/>
    <p:sldId id="272" r:id="rId12"/>
    <p:sldId id="267" r:id="rId13"/>
    <p:sldId id="269"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98950-9353-43F8-AFAA-B6479C91459A}" v="120" dt="2024-10-14T18:46:38.571"/>
    <p1510:client id="{52504F8F-77BE-4D4C-A9E1-31799293558F}" v="11" dt="2024-10-14T15:03:56.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A341E-1834-1A45-B594-3CD153D3973B}" type="slidenum">
              <a:rPr lang="en-US" smtClean="0"/>
              <a:t>15</a:t>
            </a:fld>
            <a:endParaRPr lang="en-US"/>
          </a:p>
        </p:txBody>
      </p:sp>
    </p:spTree>
    <p:extLst>
      <p:ext uri="{BB962C8B-B14F-4D97-AF65-F5344CB8AC3E}">
        <p14:creationId xmlns:p14="http://schemas.microsoft.com/office/powerpoint/2010/main" val="250622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a:t>Font Styles: Times New Roman + Font Size: 25</a:t>
            </a:r>
            <a:endParaRPr lang="en-IN" sz="1200" b="1"/>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223-6F98-AD15-6CB7-E8A98D04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81F3FA-E079-1157-BCFE-6473B8738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BF5E79-A952-C916-B10D-D61BA7EDB956}"/>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E850DBE2-DBBA-39AC-343D-7883FDE25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0EDDA-F6C9-7B99-47F7-118DC6655F93}"/>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76856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21C7-FE66-EC34-1D19-158A145DCB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0A3292-5689-DF7E-B8EF-1D300191B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8978F-CA75-9B13-F773-A6FDB301B55B}"/>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47C73709-8149-673E-CA20-59DCD0082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129C0-642A-5AE7-0E52-24130C003643}"/>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7365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004796-4754-CBF9-AC33-4A8829C592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0B411C-E7DC-477E-F30D-CDE0E43C8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3DA5B-6BFA-9CB7-36A9-5FC622160C79}"/>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B586CBB7-CA6D-6F74-3263-4E29B5AF1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9E5E4-DC38-3624-B5F0-277922DA859F}"/>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62203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1805-71A6-E506-89FD-5E8991E37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FE7B5A-0129-5ADE-AD60-BEA04503C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8BCF3-CA16-2E33-86D1-8A2D1A448EF9}"/>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21C7A836-1C69-6111-1950-7A56D6D95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733E6-F06C-DFCF-6B7F-4B4F0492B773}"/>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428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67B0-913A-8240-E03F-F71EDD272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8E55ED-9228-8229-3254-FADA150C0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5E2C0-9E83-5464-6673-69B2B793A5E4}"/>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16C7EDC4-D45D-C1DE-74C5-994354624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FDDE6-87B9-D319-678E-ED7ECF968D2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60667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48E7-0C85-FC81-72CC-EA4B0822C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1E8EF-8BAD-C4B9-1BB8-298CE6A93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E6119E-79ED-3066-0509-4F368452F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397281-DBD6-532B-4046-29D9F419DF65}"/>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6" name="Footer Placeholder 5">
            <a:extLst>
              <a:ext uri="{FF2B5EF4-FFF2-40B4-BE49-F238E27FC236}">
                <a16:creationId xmlns:a16="http://schemas.microsoft.com/office/drawing/2014/main" id="{AF9D069A-458E-F90D-ADBC-28D694F23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F07BB-435B-DBD3-99B3-6AE081C2A82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82603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EC87-C0CC-4BC6-0ACF-2E03E5F5BB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301770-B78F-FF45-01FC-60F7E889F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8A260-3FD7-F3C1-EE61-F5AFAEA5EA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CFCF35-E0E6-50FC-5927-8DEFAED20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8135B-3AE9-B0F0-9EF2-D79D669693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C395EC-CAE4-99A2-2E1A-8FF08F663575}"/>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8" name="Footer Placeholder 7">
            <a:extLst>
              <a:ext uri="{FF2B5EF4-FFF2-40B4-BE49-F238E27FC236}">
                <a16:creationId xmlns:a16="http://schemas.microsoft.com/office/drawing/2014/main" id="{1A3D31BF-1104-094C-6DAC-B7FDE13FD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B8EB79-AD4F-5C10-A06E-5586E6B20EB9}"/>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83853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A44-0E18-76E2-6499-BECDD3B8DE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F402A2-F029-D4B8-24E6-5A65D4891377}"/>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4" name="Footer Placeholder 3">
            <a:extLst>
              <a:ext uri="{FF2B5EF4-FFF2-40B4-BE49-F238E27FC236}">
                <a16:creationId xmlns:a16="http://schemas.microsoft.com/office/drawing/2014/main" id="{A7EC5648-18EB-49AB-FAC2-642F54C45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CF481-1A43-540E-6761-B2036E1E4321}"/>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10152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F80E7-55B6-AA7C-4CA6-E708D54A5E50}"/>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3" name="Footer Placeholder 2">
            <a:extLst>
              <a:ext uri="{FF2B5EF4-FFF2-40B4-BE49-F238E27FC236}">
                <a16:creationId xmlns:a16="http://schemas.microsoft.com/office/drawing/2014/main" id="{5686F8EA-254D-F672-CF9A-52132D66D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EA3EC-E340-83D6-BF53-0B611996735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8101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A126-F068-01AF-41F0-B0909567C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C16222-A492-3688-76B4-EBBBA3FCC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9883A8-C308-E079-E386-A0F890DDC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46DDF-95A7-29D4-E712-6966BB6891AB}"/>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6" name="Footer Placeholder 5">
            <a:extLst>
              <a:ext uri="{FF2B5EF4-FFF2-40B4-BE49-F238E27FC236}">
                <a16:creationId xmlns:a16="http://schemas.microsoft.com/office/drawing/2014/main" id="{19D8A4C0-3F52-CA29-C26E-322C45DFD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E50E3-D150-44FC-ED58-E56D01564A8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94377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8BEB-0AFE-D91F-CEB7-B088F9B5D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ADDF37-89FB-E431-90C7-409BB534F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9D097A-21BA-1473-7358-797A11DDE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3EF00-8848-25F2-E72B-CC5B9E84A4BB}"/>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6" name="Footer Placeholder 5">
            <a:extLst>
              <a:ext uri="{FF2B5EF4-FFF2-40B4-BE49-F238E27FC236}">
                <a16:creationId xmlns:a16="http://schemas.microsoft.com/office/drawing/2014/main" id="{BACFE083-0599-7402-A4F3-C09DA4DB0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28ABD-00AE-97C0-1282-047A7B973084}"/>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3696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A65E2-A39F-1AE4-7D38-54F12A10E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F1C0C0-AD8C-6E48-E066-30C14CA99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54681-2C48-66F5-FCF5-F642BA178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7EEFF215-FD9B-F392-BB1C-BE156F210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E3E184-5F14-E0FA-372C-0451F6BCF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118841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hyperlink" Target="https://www.w3schools.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1711692"/>
            <a:ext cx="9144000" cy="1790891"/>
          </a:xfrm>
        </p:spPr>
        <p:txBody>
          <a:bodyPr>
            <a:normAutofit/>
          </a:bodyPr>
          <a:lstStyle/>
          <a:p>
            <a:r>
              <a:rPr lang="en-US" sz="4400" b="1">
                <a:latin typeface="Times New Roman" panose="02020603050405020304" pitchFamily="18" charset="0"/>
                <a:cs typeface="Times New Roman" panose="02020603050405020304" pitchFamily="18" charset="0"/>
              </a:rPr>
              <a:t>Mini Project-I (K24MCA18P)</a:t>
            </a:r>
            <a:br>
              <a:rPr lang="en-IN" sz="2400" b="1">
                <a:latin typeface="Times New Roman" panose="02020603050405020304" pitchFamily="18" charset="0"/>
                <a:cs typeface="Times New Roman" panose="02020603050405020304" pitchFamily="18" charset="0"/>
              </a:rPr>
            </a:br>
            <a:r>
              <a:rPr lang="en-IN" sz="3500" b="1">
                <a:latin typeface="Times New Roman" panose="02020603050405020304" pitchFamily="18" charset="0"/>
                <a:cs typeface="Times New Roman" panose="02020603050405020304" pitchFamily="18" charset="0"/>
              </a:rPr>
              <a:t>Odd Semester</a:t>
            </a:r>
            <a:br>
              <a:rPr lang="en-IN" sz="3500" b="1">
                <a:latin typeface="Times New Roman" panose="02020603050405020304" pitchFamily="18" charset="0"/>
                <a:cs typeface="Times New Roman" panose="02020603050405020304" pitchFamily="18" charset="0"/>
              </a:rPr>
            </a:br>
            <a:r>
              <a:rPr lang="en-IN" sz="3500" b="1">
                <a:latin typeface="Times New Roman" panose="02020603050405020304" pitchFamily="18" charset="0"/>
                <a:cs typeface="Times New Roman" panose="02020603050405020304" pitchFamily="18" charset="0"/>
              </a:rPr>
              <a:t>Session 2024-25</a:t>
            </a:r>
            <a:endParaRPr lang="en-US" sz="35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711641"/>
            <a:ext cx="9558421" cy="1935765"/>
          </a:xfrm>
        </p:spPr>
        <p:txBody>
          <a:bodyPr vert="horz" lIns="91440" tIns="45720" rIns="91440" bIns="45720" rtlCol="0" anchor="t">
            <a:normAutofit fontScale="85000" lnSpcReduction="20000"/>
          </a:bodyPr>
          <a:lstStyle/>
          <a:p>
            <a:r>
              <a:rPr lang="en-US" sz="3300" b="1" dirty="0">
                <a:solidFill>
                  <a:srgbClr val="FF0000"/>
                </a:solidFill>
                <a:latin typeface="Times New Roman"/>
                <a:cs typeface="Times New Roman"/>
              </a:rPr>
              <a:t>Expense Tracker</a:t>
            </a:r>
          </a:p>
          <a:p>
            <a:endParaRPr lang="en-US" sz="4000" b="1" dirty="0">
              <a:solidFill>
                <a:srgbClr val="FF0000"/>
              </a:solidFill>
              <a:latin typeface="Times New Roman"/>
              <a:cs typeface="Times New Roman"/>
            </a:endParaRPr>
          </a:p>
          <a:p>
            <a:r>
              <a:rPr lang="en-US" b="1" dirty="0">
                <a:latin typeface="Times New Roman"/>
                <a:cs typeface="Times New Roman"/>
              </a:rPr>
              <a:t>Ansh Mishra(2426MCA2415)</a:t>
            </a:r>
          </a:p>
          <a:p>
            <a:r>
              <a:rPr lang="en-US" b="1" dirty="0">
                <a:latin typeface="Times New Roman"/>
                <a:cs typeface="Times New Roman"/>
              </a:rPr>
              <a:t>Ankit Sisodia(2426MCA1549)</a:t>
            </a:r>
          </a:p>
          <a:p>
            <a:r>
              <a:rPr lang="en-US" b="1" dirty="0">
                <a:latin typeface="Times New Roman"/>
                <a:cs typeface="Times New Roman"/>
              </a:rPr>
              <a:t>Abhishek Sharma(2426MCA2507)</a:t>
            </a:r>
          </a:p>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a:latin typeface="Times New Roman" panose="02020603050405020304" pitchFamily="18" charset="0"/>
                <a:cs typeface="Times New Roman" panose="02020603050405020304" pitchFamily="18" charset="0"/>
              </a:rPr>
              <a:t>Project Supervisor:</a:t>
            </a:r>
          </a:p>
          <a:p>
            <a:pPr algn="just"/>
            <a:r>
              <a:rPr lang="en-IN">
                <a:solidFill>
                  <a:srgbClr val="FF0000"/>
                </a:solidFill>
                <a:latin typeface="Times New Roman" panose="02020603050405020304" pitchFamily="18" charset="0"/>
                <a:cs typeface="Times New Roman" panose="02020603050405020304" pitchFamily="18" charset="0"/>
              </a:rPr>
              <a:t>Ms. Divya Singhal </a:t>
            </a:r>
          </a:p>
          <a:p>
            <a:pPr algn="just"/>
            <a:r>
              <a:rPr lang="en-IN">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0"/>
            <a:ext cx="12192000" cy="1258951"/>
          </a:xfrm>
          <a:solidFill>
            <a:schemeClr val="accent2">
              <a:lumMod val="40000"/>
              <a:lumOff val="60000"/>
            </a:schemeClr>
          </a:solidFill>
        </p:spPr>
        <p:txBody>
          <a:bodyPr>
            <a:normAutofit/>
          </a:bodyPr>
          <a:lstStyle/>
          <a:p>
            <a:pPr algn="ctr"/>
            <a:r>
              <a:rPr lang="en-IN" sz="4400" b="1" kern="100" dirty="0">
                <a:effectLst/>
                <a:latin typeface="Algerian" panose="04020705040A02060702" pitchFamily="82" charset="0"/>
                <a:ea typeface="Aptos" panose="020B0004020202020204" pitchFamily="34" charset="0"/>
                <a:cs typeface="Times New Roman" panose="02020603050405020304" pitchFamily="18" charset="0"/>
              </a:rPr>
              <a:t>Modules </a:t>
            </a:r>
            <a:endParaRPr lang="en-IN" b="1" dirty="0">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Budget Monitoring Module</a:t>
            </a:r>
            <a:r>
              <a:rPr lang="en-GB" sz="2800" b="1"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This module helps users set a monthly budget and monitors expenses against it. It provides real-time updates of the remaining balance and sends alerts when users approach or exceed their budget. </a:t>
            </a: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Expense Management</a:t>
            </a:r>
            <a:r>
              <a:rPr lang="en-GB" sz="2800" b="1" dirty="0">
                <a:latin typeface="Times New Roman" panose="02020603050405020304" pitchFamily="18" charset="0"/>
                <a:cs typeface="Times New Roman" panose="02020603050405020304" pitchFamily="18" charset="0"/>
              </a:rPr>
              <a:t> Module</a:t>
            </a:r>
            <a:r>
              <a:rPr lang="en-GB" b="1" dirty="0">
                <a:latin typeface="Times New Roman" panose="02020603050405020304" pitchFamily="18" charset="0"/>
                <a:cs typeface="Times New Roman" panose="02020603050405020304" pitchFamily="18" charset="0"/>
              </a:rPr>
              <a:t>: </a:t>
            </a:r>
            <a:r>
              <a:rPr lang="en-GB" b="0" i="0" dirty="0">
                <a:solidFill>
                  <a:srgbClr val="0D0D0D"/>
                </a:solidFill>
                <a:effectLst/>
                <a:latin typeface="Times New Roman" panose="02020603050405020304" pitchFamily="18" charset="0"/>
                <a:cs typeface="Times New Roman" panose="02020603050405020304" pitchFamily="18" charset="0"/>
              </a:rPr>
              <a:t>This module enables users to add, categorize, and edit their expenses with relevant details like amount, description, and category. It forms the core of the application, ensuring accurate expense tracking.</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a:t>
            </a:r>
          </a:p>
          <a:p>
            <a:pPr lvl="0">
              <a:buFont typeface="Wingdings" pitchFamily="2" charset="2"/>
              <a:buChar char="Ø"/>
              <a:tabLst>
                <a:tab pos="457200" algn="l"/>
              </a:tabLst>
            </a:pP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A4249A-D8D6-7FD5-7EDB-A00EF0B71BD4}"/>
              </a:ext>
            </a:extLst>
          </p:cNvPr>
          <p:cNvSpPr>
            <a:spLocks noGrp="1"/>
          </p:cNvSpPr>
          <p:nvPr>
            <p:ph type="title"/>
          </p:nvPr>
        </p:nvSpPr>
        <p:spPr>
          <a:xfrm>
            <a:off x="0" y="0"/>
            <a:ext cx="12192000" cy="1258951"/>
          </a:xfrm>
          <a:solidFill>
            <a:schemeClr val="accent2">
              <a:lumMod val="40000"/>
              <a:lumOff val="60000"/>
            </a:schemeClr>
          </a:solidFill>
        </p:spPr>
        <p:txBody>
          <a:bodyPr>
            <a:normAutofit/>
          </a:bodyPr>
          <a:lstStyle/>
          <a:p>
            <a:pPr algn="ctr"/>
            <a:r>
              <a:rPr lang="en-IN" sz="4400" b="1" kern="100" dirty="0">
                <a:effectLst/>
                <a:latin typeface="Algerian" panose="04020705040A02060702" pitchFamily="82" charset="0"/>
                <a:ea typeface="Aptos" panose="020B0004020202020204" pitchFamily="34" charset="0"/>
                <a:cs typeface="Times New Roman" panose="02020603050405020304" pitchFamily="18" charset="0"/>
              </a:rPr>
              <a:t>Modules </a:t>
            </a:r>
            <a:endParaRPr lang="en-IN" b="1" dirty="0">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2F3715-5D25-C2C4-7762-AA8CE7168993}"/>
              </a:ext>
            </a:extLst>
          </p:cNvPr>
          <p:cNvSpPr>
            <a:spLocks noGrp="1"/>
          </p:cNvSpPr>
          <p:nvPr>
            <p:ph idx="1"/>
          </p:nvPr>
        </p:nvSpPr>
        <p:spPr>
          <a:xfrm>
            <a:off x="838200" y="1825625"/>
            <a:ext cx="10515600" cy="4351338"/>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Transaction History Module</a:t>
            </a:r>
            <a:r>
              <a:rPr lang="en-GB" sz="2800" b="1"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This module maintains a chronological record of all transactions, allowing users to view, search, and filter past expenses. It helps users identify spending patterns and manage their finances effectively.</a:t>
            </a:r>
          </a:p>
          <a:p>
            <a:pPr lvl="0">
              <a:buFont typeface="Wingdings" pitchFamily="2" charset="2"/>
              <a:buChar char="Ø"/>
              <a:tabLst>
                <a:tab pos="457200" algn="l"/>
              </a:tabLst>
            </a:pP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3436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Algerian" panose="04020705040A02060702" pitchFamily="82" charset="0"/>
                <a:ea typeface="Aptos" panose="020B0004020202020204" pitchFamily="34" charset="0"/>
                <a:cs typeface="Times New Roman" panose="02020603050405020304" pitchFamily="18" charset="0"/>
              </a:rPr>
              <a:t>Workflow</a:t>
            </a:r>
            <a:endParaRPr lang="en-IN" b="1" dirty="0">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 The workflow of the Expense Tracker follows these steps:</a:t>
            </a: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User registers and logs into the application.</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After logging in, users input their monthly income or salary.</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User views the updated list of expenses.</a:t>
            </a:r>
          </a:p>
          <a:p>
            <a:pPr>
              <a:buFont typeface="Wingdings" panose="05000000000000000000" pitchFamily="2" charset="2"/>
              <a:buChar char="Ø"/>
            </a:pPr>
            <a:r>
              <a:rPr lang="en-GB" b="0" i="0" dirty="0">
                <a:solidFill>
                  <a:srgbClr val="0D0D0D"/>
                </a:solidFill>
                <a:effectLst/>
                <a:latin typeface="Times New Roman" panose="02020603050405020304" pitchFamily="18" charset="0"/>
                <a:cs typeface="Times New Roman" panose="02020603050405020304" pitchFamily="18" charset="0"/>
              </a:rPr>
              <a:t>Users log daily expenses by entering the amount, category (e.g., food, rent, utilities), and optional description</a:t>
            </a:r>
            <a:r>
              <a:rPr lang="en-GB"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Users access a detailed transaction history showing all logged expenses.</a:t>
            </a:r>
          </a:p>
          <a:p>
            <a:pPr marL="0" indent="0">
              <a:buNone/>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Algerian" panose="04020705040A02060702" pitchFamily="82" charset="0"/>
                <a:ea typeface="Aptos" panose="020B0004020202020204" pitchFamily="34" charset="0"/>
                <a:cs typeface="Times New Roman" panose="02020603050405020304" pitchFamily="18" charset="0"/>
              </a:rPr>
              <a:t>Reports</a:t>
            </a:r>
            <a:endParaRPr lang="en-IN" b="1" dirty="0">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The Expense Tracker provides various reports to help users analyse their spending:</a:t>
            </a:r>
          </a:p>
          <a:p>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Monthly Summary Report:</a:t>
            </a:r>
            <a:r>
              <a:rPr lang="en-GB" sz="2400" dirty="0">
                <a:latin typeface="Times New Roman" panose="02020603050405020304" pitchFamily="18" charset="0"/>
                <a:cs typeface="Times New Roman" panose="02020603050405020304" pitchFamily="18" charset="0"/>
              </a:rPr>
              <a:t> Displays the total expenses for each month.</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Category Breakdown Report:</a:t>
            </a:r>
            <a:r>
              <a:rPr lang="en-GB" sz="2400" dirty="0">
                <a:latin typeface="Times New Roman" panose="02020603050405020304" pitchFamily="18" charset="0"/>
                <a:cs typeface="Times New Roman" panose="02020603050405020304" pitchFamily="18" charset="0"/>
              </a:rPr>
              <a:t> Shows expenses by categories (e.g., Food, Transport, Entertainment).</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Comparison Report:</a:t>
            </a:r>
            <a:r>
              <a:rPr lang="en-GB" sz="2400" dirty="0">
                <a:latin typeface="Times New Roman" panose="02020603050405020304" pitchFamily="18" charset="0"/>
                <a:cs typeface="Times New Roman" panose="02020603050405020304" pitchFamily="18" charset="0"/>
              </a:rPr>
              <a:t> Users can compare their expenses across different periods (e.g., month-to-month comparison).</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Export Reports:</a:t>
            </a:r>
            <a:r>
              <a:rPr lang="en-GB" sz="2400" dirty="0">
                <a:latin typeface="Times New Roman" panose="02020603050405020304" pitchFamily="18" charset="0"/>
                <a:cs typeface="Times New Roman" panose="02020603050405020304" pitchFamily="18" charset="0"/>
              </a:rPr>
              <a:t> Users can export the data to CSV or PDF format for offline analysis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Algerian" panose="04020705040A02060702" pitchFamily="82" charset="0"/>
                <a:ea typeface="Aptos" panose="020B0004020202020204" pitchFamily="34" charset="0"/>
                <a:cs typeface="Times New Roman" panose="02020603050405020304" pitchFamily="18" charset="0"/>
              </a:rPr>
              <a:t>References</a:t>
            </a:r>
            <a:endParaRPr lang="en-IN" b="1" dirty="0">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fontScale="92500" lnSpcReduction="20000"/>
          </a:bodyPr>
          <a:lstStyle/>
          <a:p>
            <a:pPr>
              <a:buFont typeface="+mj-lt"/>
              <a:buAutoNum type="arabicPeriod"/>
            </a:pPr>
            <a:endParaRPr lang="en-IN" b="1"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MDN Web Docs:</a:t>
            </a:r>
            <a:r>
              <a:rPr lang="en-IN" dirty="0">
                <a:latin typeface="Times New Roman" panose="02020603050405020304" pitchFamily="18" charset="0"/>
                <a:cs typeface="Times New Roman" panose="02020603050405020304" pitchFamily="18" charset="0"/>
              </a:rPr>
              <a:t> Comprehensive documentation for HTML, CSS, and JavaScript, widely used for web development guidance.</a:t>
            </a:r>
          </a:p>
          <a:p>
            <a:pPr lvl="1"/>
            <a:r>
              <a:rPr lang="en-IN" b="1" dirty="0">
                <a:latin typeface="Times New Roman" panose="02020603050405020304" pitchFamily="18" charset="0"/>
                <a:cs typeface="Times New Roman" panose="02020603050405020304" pitchFamily="18" charset="0"/>
              </a:rPr>
              <a:t>Link:</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MDN Web Docs</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W3Schools:</a:t>
            </a:r>
            <a:r>
              <a:rPr lang="en-IN" dirty="0">
                <a:latin typeface="Times New Roman" panose="02020603050405020304" pitchFamily="18" charset="0"/>
                <a:cs typeface="Times New Roman" panose="02020603050405020304" pitchFamily="18" charset="0"/>
              </a:rPr>
              <a:t> Beginner-friendly tutorials and examples for learning web technologies like HTML, CSS, and JavaScript.</a:t>
            </a:r>
          </a:p>
          <a:p>
            <a:pPr lvl="1"/>
            <a:r>
              <a:rPr lang="en-IN" b="1" dirty="0">
                <a:latin typeface="Times New Roman" panose="02020603050405020304" pitchFamily="18" charset="0"/>
                <a:cs typeface="Times New Roman" panose="02020603050405020304" pitchFamily="18" charset="0"/>
              </a:rPr>
              <a:t>Link:</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W3Schools</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Bootstrap Docs:</a:t>
            </a:r>
            <a:r>
              <a:rPr lang="en-IN" dirty="0">
                <a:latin typeface="Times New Roman" panose="02020603050405020304" pitchFamily="18" charset="0"/>
                <a:cs typeface="Times New Roman" panose="02020603050405020304" pitchFamily="18" charset="0"/>
              </a:rPr>
              <a:t> Documentation for Bootstrap, a CSS framework for building responsive websites.</a:t>
            </a:r>
          </a:p>
          <a:p>
            <a:pPr lvl="1"/>
            <a:r>
              <a:rPr lang="en-IN" b="1" dirty="0">
                <a:solidFill>
                  <a:schemeClr val="bg2">
                    <a:lumMod val="10000"/>
                  </a:schemeClr>
                </a:solidFill>
                <a:latin typeface="Times New Roman" panose="02020603050405020304" pitchFamily="18" charset="0"/>
                <a:cs typeface="Times New Roman" panose="02020603050405020304" pitchFamily="18" charset="0"/>
              </a:rPr>
              <a:t>Link:</a:t>
            </a:r>
            <a:r>
              <a:rPr lang="en-IN" dirty="0">
                <a:solidFill>
                  <a:schemeClr val="bg2">
                    <a:lumMod val="10000"/>
                  </a:schemeClr>
                </a:solidFill>
                <a:latin typeface="Times New Roman" panose="02020603050405020304" pitchFamily="18" charset="0"/>
                <a:cs typeface="Times New Roman" panose="02020603050405020304" pitchFamily="18" charset="0"/>
              </a:rPr>
              <a:t> </a:t>
            </a:r>
            <a:r>
              <a:rPr lang="en-IN" u="sng" dirty="0">
                <a:solidFill>
                  <a:srgbClr val="0070C0"/>
                </a:solidFill>
                <a:latin typeface="Times New Roman" panose="02020603050405020304" pitchFamily="18" charset="0"/>
                <a:cs typeface="Times New Roman" panose="02020603050405020304" pitchFamily="18" charset="0"/>
              </a:rPr>
              <a:t>Bootstrap Docs</a:t>
            </a:r>
          </a:p>
          <a:p>
            <a:pPr>
              <a:buFont typeface="+mj-lt"/>
              <a:buAutoNum type="arabicPeriod"/>
            </a:pPr>
            <a:r>
              <a:rPr lang="en-IN" b="1" dirty="0">
                <a:latin typeface="Times New Roman" panose="02020603050405020304" pitchFamily="18" charset="0"/>
                <a:cs typeface="Times New Roman" panose="02020603050405020304" pitchFamily="18" charset="0"/>
              </a:rPr>
              <a:t>Stack Overflow:</a:t>
            </a:r>
            <a:r>
              <a:rPr lang="en-IN" dirty="0">
                <a:latin typeface="Times New Roman" panose="02020603050405020304" pitchFamily="18" charset="0"/>
                <a:cs typeface="Times New Roman" panose="02020603050405020304" pitchFamily="18" charset="0"/>
              </a:rPr>
              <a:t> A developer community for troubleshooting and problem-solving during the development process.</a:t>
            </a:r>
          </a:p>
          <a:p>
            <a:pPr lvl="1"/>
            <a:r>
              <a:rPr lang="en-IN" b="1" dirty="0">
                <a:latin typeface="Times New Roman" panose="02020603050405020304" pitchFamily="18" charset="0"/>
                <a:cs typeface="Times New Roman" panose="02020603050405020304" pitchFamily="18" charset="0"/>
              </a:rPr>
              <a:t>Link:</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5"/>
              </a:rPr>
              <a:t>Stack Overflow</a:t>
            </a:r>
            <a:endParaRPr lang="en-IN" dirty="0">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F7186-A8D8-2BBB-4957-C07A60209988}"/>
              </a:ext>
            </a:extLst>
          </p:cNvPr>
          <p:cNvSpPr txBox="1"/>
          <p:nvPr/>
        </p:nvSpPr>
        <p:spPr>
          <a:xfrm>
            <a:off x="3824747" y="2694038"/>
            <a:ext cx="9193161" cy="1107996"/>
          </a:xfrm>
          <a:prstGeom prst="rect">
            <a:avLst/>
          </a:prstGeom>
          <a:noFill/>
        </p:spPr>
        <p:txBody>
          <a:bodyPr wrap="square" rtlCol="0">
            <a:spAutoFit/>
          </a:bodyPr>
          <a:lstStyle/>
          <a:p>
            <a:r>
              <a:rPr lang="en-GB" sz="6600" b="1" dirty="0">
                <a:solidFill>
                  <a:schemeClr val="accent1"/>
                </a:solidFill>
                <a:latin typeface="Algerian" panose="04020705040A02060702" pitchFamily="82" charset="0"/>
              </a:rPr>
              <a:t>THANKYOU</a:t>
            </a:r>
            <a:endParaRPr lang="en-IN" sz="6600" b="1"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74575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a:latin typeface="Algerian" panose="04020705040A02060702" pitchFamily="82"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1800" kern="10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Introduction</a:t>
            </a:r>
            <a:endParaRPr lang="en-IN" b="1">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marL="0" lvl="0" indent="0">
              <a:buNone/>
              <a:tabLst>
                <a:tab pos="457200" algn="l"/>
              </a:tabLst>
            </a:pPr>
            <a:r>
              <a:rPr lang="en-GB">
                <a:latin typeface="Times New Roman" panose="02020603050405020304" pitchFamily="18" charset="0"/>
                <a:cs typeface="Times New Roman" panose="02020603050405020304" pitchFamily="18" charset="0"/>
              </a:rPr>
              <a:t>In today's fast-paced world, managing personal finances is crucial. With increasing expenses, there is a growing need for individuals to track their daily spending habits. The Expense Tracker is designed to simplify the process of recording, categorizing, and </a:t>
            </a:r>
            <a:r>
              <a:rPr lang="en-GB" err="1">
                <a:latin typeface="Times New Roman" panose="02020603050405020304" pitchFamily="18" charset="0"/>
                <a:cs typeface="Times New Roman" panose="02020603050405020304" pitchFamily="18" charset="0"/>
              </a:rPr>
              <a:t>analyzing</a:t>
            </a:r>
            <a:r>
              <a:rPr lang="en-GB">
                <a:latin typeface="Times New Roman" panose="02020603050405020304" pitchFamily="18" charset="0"/>
                <a:cs typeface="Times New Roman" panose="02020603050405020304" pitchFamily="18" charset="0"/>
              </a:rPr>
              <a:t> expenses, helping users stay on top of their budget. Built using HTML, CSS, and JavaScript, this web-based tool offers an intuitive and user-friendly platform to manage personal finances.</a:t>
            </a:r>
            <a:endParaRPr lang="en-IN" kern="10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Literature Review</a:t>
            </a:r>
            <a:endParaRPr lang="en-IN" b="1">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Existing expense tracking tools such as mobile apps and desktop applications have become common, offering various features for financial management. However, many of these solutions suffer from limitations, including complex user interfaces, lack of customization, and poor user engagement due to high learning curves or frequent advertisements.</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Popular tools like Mint and YNAB provide strong features but often at the cost of paid subscriptions, which deters casual users. Additionally, these tools may require constant internet connectivity or syncing with external accounts, creating security concerns for users</a:t>
            </a:r>
          </a:p>
          <a:p>
            <a:pPr lvl="0">
              <a:buFont typeface="Wingdings" pitchFamily="2" charset="2"/>
              <a:buChar char="Ø"/>
              <a:tabLst>
                <a:tab pos="457200" algn="l"/>
              </a:tabLst>
            </a:pP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Literature Review (Contd.)</a:t>
            </a:r>
            <a:endParaRPr lang="en-IN" b="1">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marL="0" indent="0">
              <a:buNone/>
            </a:pPr>
            <a:r>
              <a:rPr lang="en-GB" b="1">
                <a:latin typeface="Times New Roman" panose="02020603050405020304" pitchFamily="18" charset="0"/>
                <a:cs typeface="Times New Roman" panose="02020603050405020304" pitchFamily="18" charset="0"/>
              </a:rPr>
              <a:t>Our Expense Tracker addresses these issues by providing:</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A free and simple user interface focused on ease of use.</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No need for external account integration, ensuring data privacy.</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Full offline functionality for local use, giving users flexibility.</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Custom expense categories for personalized tracking.</a:t>
            </a:r>
          </a:p>
          <a:p>
            <a:pPr>
              <a:buFont typeface="Wingdings" panose="05000000000000000000" pitchFamily="2" charset="2"/>
              <a:buChar char="Ø"/>
            </a:pPr>
            <a:r>
              <a:rPr lang="en-GB">
                <a:latin typeface="Times New Roman" panose="02020603050405020304" pitchFamily="18" charset="0"/>
                <a:cs typeface="Times New Roman" panose="02020603050405020304" pitchFamily="18" charset="0"/>
              </a:rPr>
              <a:t>Research indicates that consistent expense tracking helps users save significantly by identifying unnecessary spending patterns, and our tool aims to assist users in achieving these savings</a:t>
            </a:r>
          </a:p>
          <a:p>
            <a:pPr lvl="0">
              <a:buFont typeface="Wingdings" pitchFamily="2" charset="2"/>
              <a:buChar char="Ø"/>
              <a:tabLst>
                <a:tab pos="457200" algn="l"/>
              </a:tabLst>
            </a:pP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Objective of the Project</a:t>
            </a:r>
            <a:endParaRPr lang="en-IN" b="1">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200" y="1737135"/>
            <a:ext cx="10515600" cy="4351338"/>
          </a:xfrm>
        </p:spPr>
        <p:txBody>
          <a:bodyPr>
            <a:normAutofit/>
          </a:bodyPr>
          <a:lstStyle/>
          <a:p>
            <a:pPr marL="0" indent="0">
              <a:buNone/>
              <a:tabLst>
                <a:tab pos="457200" algn="l"/>
              </a:tabLst>
            </a:pPr>
            <a:r>
              <a:rPr lang="en-GB">
                <a:latin typeface="Times New Roman" panose="02020603050405020304" pitchFamily="18" charset="0"/>
                <a:cs typeface="Times New Roman" panose="02020603050405020304" pitchFamily="18" charset="0"/>
              </a:rPr>
              <a:t>The main objective of this project is to create a user-friendly and responsive web application for tracking daily expenses. The system allows users to log and categorize expenses, providing clear insights into their spending patterns. The Expense Tracker will offer features like expense summaries, category-based tracking, and the ability to view reports, helping users to effectively manage their finances.</a:t>
            </a:r>
            <a:endParaRPr lang="en-IN" sz="4000" kern="10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Technology (Hardware Requirements)</a:t>
            </a:r>
            <a:endParaRPr lang="en-IN" b="1">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946355" y="1746967"/>
            <a:ext cx="10515600" cy="4351338"/>
          </a:xfrm>
        </p:spPr>
        <p:txBody>
          <a:bodyPr>
            <a:normAutofit/>
          </a:bodyPr>
          <a:lstStyle/>
          <a:p>
            <a:pPr marL="0" indent="0">
              <a:buNone/>
            </a:pPr>
            <a:r>
              <a:rPr lang="en-GB" sz="2400">
                <a:latin typeface="Times New Roman" panose="02020603050405020304" pitchFamily="18" charset="0"/>
                <a:cs typeface="Times New Roman" panose="02020603050405020304" pitchFamily="18" charset="0"/>
              </a:rPr>
              <a:t>The development environment consists of a standard laptop or desktop. As a web-based solution, the Expense Tracker requires:</a:t>
            </a:r>
          </a:p>
          <a:p>
            <a:pPr>
              <a:buFont typeface="Wingdings" panose="05000000000000000000" pitchFamily="2" charset="2"/>
              <a:buChar char="Ø"/>
            </a:pPr>
            <a:r>
              <a:rPr lang="en-GB" sz="2400" b="1">
                <a:latin typeface="Times New Roman" panose="02020603050405020304" pitchFamily="18" charset="0"/>
                <a:cs typeface="Times New Roman" panose="02020603050405020304" pitchFamily="18" charset="0"/>
              </a:rPr>
              <a:t>Development Environment:</a:t>
            </a:r>
            <a:r>
              <a:rPr lang="en-GB" sz="2400">
                <a:latin typeface="Times New Roman" panose="02020603050405020304" pitchFamily="18" charset="0"/>
                <a:cs typeface="Times New Roman" panose="02020603050405020304" pitchFamily="18" charset="0"/>
              </a:rPr>
              <a:t> A laptop or desktop with an operating system supporting web development (Windows, macOS, or Linux).</a:t>
            </a:r>
          </a:p>
          <a:p>
            <a:pPr>
              <a:buFont typeface="Wingdings" panose="05000000000000000000" pitchFamily="2" charset="2"/>
              <a:buChar char="Ø"/>
            </a:pPr>
            <a:r>
              <a:rPr lang="en-GB" sz="2400" b="1">
                <a:latin typeface="Times New Roman" panose="02020603050405020304" pitchFamily="18" charset="0"/>
                <a:cs typeface="Times New Roman" panose="02020603050405020304" pitchFamily="18" charset="0"/>
              </a:rPr>
              <a:t>Server Requirements:</a:t>
            </a:r>
            <a:r>
              <a:rPr lang="en-GB" sz="2400">
                <a:latin typeface="Times New Roman" panose="02020603050405020304" pitchFamily="18" charset="0"/>
                <a:cs typeface="Times New Roman" panose="02020603050405020304" pitchFamily="18" charset="0"/>
              </a:rPr>
              <a:t> The project can be hosted on any basic web server or run locally on a development machine.</a:t>
            </a:r>
          </a:p>
          <a:p>
            <a:pPr>
              <a:buFont typeface="Wingdings" panose="05000000000000000000" pitchFamily="2" charset="2"/>
              <a:buChar char="Ø"/>
            </a:pPr>
            <a:r>
              <a:rPr lang="en-GB" sz="2400" b="1">
                <a:latin typeface="Times New Roman" panose="02020603050405020304" pitchFamily="18" charset="0"/>
                <a:cs typeface="Times New Roman" panose="02020603050405020304" pitchFamily="18" charset="0"/>
              </a:rPr>
              <a:t>Client Requirements:</a:t>
            </a:r>
            <a:r>
              <a:rPr lang="en-GB" sz="2400">
                <a:latin typeface="Times New Roman" panose="02020603050405020304" pitchFamily="18" charset="0"/>
                <a:cs typeface="Times New Roman" panose="02020603050405020304" pitchFamily="18" charset="0"/>
              </a:rPr>
              <a:t> The application is compatible with modern web browsers such as Chrome, Firefox, and Edge.</a:t>
            </a:r>
          </a:p>
          <a:p>
            <a:pPr lvl="0">
              <a:buFont typeface="Wingdings" pitchFamily="2" charset="2"/>
              <a:buChar char="Ø"/>
              <a:tabLst>
                <a:tab pos="457200" algn="l"/>
              </a:tabLst>
            </a:pP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Technology (Software Requirements</a:t>
            </a:r>
            <a:r>
              <a:rPr lang="en-IN" sz="4400" b="1" kern="100">
                <a:effectLst/>
                <a:latin typeface="Times New Roman" panose="02020603050405020304" pitchFamily="18" charset="0"/>
                <a:ea typeface="Aptos" panose="020B0004020202020204" pitchFamily="34" charset="0"/>
                <a:cs typeface="Times New Roman" panose="02020603050405020304" pitchFamily="18" charset="0"/>
              </a:rPr>
              <a:t>)</a:t>
            </a:r>
            <a:endParaRPr lang="en-IN" b="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project relies on the following software tools and languages:</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HTML (</a:t>
            </a:r>
            <a:r>
              <a:rPr lang="en-GB" sz="2400" b="1" dirty="0" err="1">
                <a:latin typeface="Times New Roman" panose="02020603050405020304" pitchFamily="18" charset="0"/>
                <a:cs typeface="Times New Roman" panose="02020603050405020304" pitchFamily="18" charset="0"/>
              </a:rPr>
              <a:t>HyperText</a:t>
            </a:r>
            <a:r>
              <a:rPr lang="en-GB" sz="2400" b="1" dirty="0">
                <a:latin typeface="Times New Roman" panose="02020603050405020304" pitchFamily="18" charset="0"/>
                <a:cs typeface="Times New Roman" panose="02020603050405020304" pitchFamily="18" charset="0"/>
              </a:rPr>
              <a:t> Markup Language):</a:t>
            </a:r>
            <a:r>
              <a:rPr lang="en-GB" sz="2400" dirty="0">
                <a:latin typeface="Times New Roman" panose="02020603050405020304" pitchFamily="18" charset="0"/>
                <a:cs typeface="Times New Roman" panose="02020603050405020304" pitchFamily="18" charset="0"/>
              </a:rPr>
              <a:t> To structure the web pages.</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CSS (Cascading Style Sheets):</a:t>
            </a:r>
            <a:r>
              <a:rPr lang="en-GB" sz="2400" dirty="0">
                <a:latin typeface="Times New Roman" panose="02020603050405020304" pitchFamily="18" charset="0"/>
                <a:cs typeface="Times New Roman" panose="02020603050405020304" pitchFamily="18" charset="0"/>
              </a:rPr>
              <a:t> For styling and designing the user interface.</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JavaScript:</a:t>
            </a:r>
            <a:r>
              <a:rPr lang="en-GB" sz="2400" dirty="0">
                <a:latin typeface="Times New Roman" panose="02020603050405020304" pitchFamily="18" charset="0"/>
                <a:cs typeface="Times New Roman" panose="02020603050405020304" pitchFamily="18" charset="0"/>
              </a:rPr>
              <a:t> For adding interactivity and dynamic features to the web application.</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Development Tool:</a:t>
            </a:r>
            <a:r>
              <a:rPr lang="en-GB" sz="2400" dirty="0">
                <a:latin typeface="Times New Roman" panose="02020603050405020304" pitchFamily="18" charset="0"/>
                <a:cs typeface="Times New Roman" panose="02020603050405020304" pitchFamily="18" charset="0"/>
              </a:rPr>
              <a:t> Visual Studio Code (VS Code) is used for writing and debugging code.</a:t>
            </a:r>
          </a:p>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Optional Libraries:</a:t>
            </a:r>
            <a:r>
              <a:rPr lang="en-GB" sz="2400" dirty="0">
                <a:latin typeface="Times New Roman" panose="02020603050405020304" pitchFamily="18" charset="0"/>
                <a:cs typeface="Times New Roman" panose="02020603050405020304" pitchFamily="18" charset="0"/>
              </a:rPr>
              <a:t> Bootstrap (for responsive design), Chart.js (for visualizing </a:t>
            </a:r>
            <a:r>
              <a:rPr lang="en-GB" sz="2400">
                <a:latin typeface="Times New Roman" panose="02020603050405020304" pitchFamily="18" charset="0"/>
                <a:cs typeface="Times New Roman" panose="02020603050405020304" pitchFamily="18" charset="0"/>
              </a:rPr>
              <a:t>reports)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a:effectLst/>
                <a:latin typeface="Algerian" panose="04020705040A02060702" pitchFamily="82" charset="0"/>
                <a:ea typeface="Aptos" panose="020B0004020202020204" pitchFamily="34" charset="0"/>
                <a:cs typeface="Times New Roman" panose="02020603050405020304" pitchFamily="18" charset="0"/>
              </a:rPr>
              <a:t>Modules</a:t>
            </a:r>
            <a:endParaRPr lang="en-IN" b="1">
              <a:latin typeface="Algerian" panose="04020705040A02060702" pitchFamily="82"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A</a:t>
            </a:r>
            <a:r>
              <a:rPr lang="en-GB" sz="2800" b="1" dirty="0">
                <a:latin typeface="Times New Roman" panose="02020603050405020304" pitchFamily="18" charset="0"/>
                <a:cs typeface="Times New Roman" panose="02020603050405020304" pitchFamily="18" charset="0"/>
              </a:rPr>
              <a:t>uthentication Module: </a:t>
            </a:r>
            <a:r>
              <a:rPr lang="en-GB" b="0" i="0" dirty="0">
                <a:solidFill>
                  <a:srgbClr val="0D0D0D"/>
                </a:solidFill>
                <a:effectLst/>
                <a:latin typeface="Times New Roman" panose="02020603050405020304" pitchFamily="18" charset="0"/>
                <a:cs typeface="Times New Roman" panose="02020603050405020304" pitchFamily="18" charset="0"/>
              </a:rPr>
              <a:t>This module ensures secure access to the application by allowing users to register, log in, and manage account credentials. It safeguards user data through secure password handling and offers options for password recovery.</a:t>
            </a:r>
            <a:br>
              <a:rPr lang="en-GB" dirty="0"/>
            </a:br>
            <a:endParaRPr lang="en-GB" sz="2800"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Salary Input Module</a:t>
            </a:r>
            <a:r>
              <a:rPr lang="en-GB" sz="2800" b="1"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This module allows users to input their monthly income, which serves as the starting balance for expense tracking. Users can update the salary details anytime to reflect changes in their financial situation.</a:t>
            </a:r>
          </a:p>
          <a:p>
            <a:pPr marL="0" lvl="0" indent="0">
              <a:buNone/>
              <a:tabLst>
                <a:tab pos="457200" algn="l"/>
              </a:tabLst>
            </a:pP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88</TotalTime>
  <Words>1185</Words>
  <Application>Microsoft Office PowerPoint</Application>
  <PresentationFormat>Widescreen</PresentationFormat>
  <Paragraphs>105</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Aptos</vt:lpstr>
      <vt:lpstr>Arial</vt:lpstr>
      <vt:lpstr>Calibri</vt:lpstr>
      <vt:lpstr>Calibri Light</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vt:lpstr>
      <vt:lpstr>Modules </vt:lpstr>
      <vt:lpstr>Workflow</vt:lpstr>
      <vt:lpstr>Reports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Abhishek Sharma</cp:lastModifiedBy>
  <cp:revision>11</cp:revision>
  <dcterms:created xsi:type="dcterms:W3CDTF">2024-09-12T08:34:15Z</dcterms:created>
  <dcterms:modified xsi:type="dcterms:W3CDTF">2024-12-23T09:00:46Z</dcterms:modified>
</cp:coreProperties>
</file>