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72" r:id="rId4"/>
    <p:sldId id="258" r:id="rId5"/>
    <p:sldId id="260" r:id="rId6"/>
    <p:sldId id="259" r:id="rId7"/>
    <p:sldId id="261" r:id="rId8"/>
    <p:sldId id="267" r:id="rId9"/>
    <p:sldId id="262" r:id="rId10"/>
    <p:sldId id="263" r:id="rId11"/>
    <p:sldId id="268" r:id="rId12"/>
    <p:sldId id="265" r:id="rId13"/>
    <p:sldId id="266" r:id="rId14"/>
    <p:sldId id="269" r:id="rId15"/>
    <p:sldId id="274" r:id="rId16"/>
    <p:sldId id="276" r:id="rId17"/>
    <p:sldId id="277" r:id="rId18"/>
    <p:sldId id="275" r:id="rId19"/>
    <p:sldId id="271"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4751" autoAdjust="0"/>
  </p:normalViewPr>
  <p:slideViewPr>
    <p:cSldViewPr>
      <p:cViewPr varScale="1">
        <p:scale>
          <a:sx n="40" d="100"/>
          <a:sy n="40" d="100"/>
        </p:scale>
        <p:origin x="2496" y="78"/>
      </p:cViewPr>
      <p:guideLst>
        <p:guide pos="3840"/>
        <p:guide orient="horz" pos="2160"/>
      </p:guideLst>
    </p:cSldViewPr>
  </p:slideViewPr>
  <p:notesTextViewPr>
    <p:cViewPr>
      <p:scale>
        <a:sx n="3" d="2"/>
        <a:sy n="3" d="2"/>
      </p:scale>
      <p:origin x="0" y="0"/>
    </p:cViewPr>
  </p:notesTextViewPr>
  <p:notesViewPr>
    <p:cSldViewPr showGuides="1">
      <p:cViewPr varScale="1">
        <p:scale>
          <a:sx n="88" d="100"/>
          <a:sy n="88" d="100"/>
        </p:scale>
        <p:origin x="29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24B2F5-122E-45D6-B527-724B920F3E4C}" type="datetime1">
              <a:rPr lang="fr-FR" smtClean="0"/>
              <a:pPr rtl="0"/>
              <a:t>20/05/2019</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fr-FR" smtClean="0"/>
              <a:pPr rtl="0"/>
              <a:t>‹N°›</a:t>
            </a:fld>
            <a:endParaRPr lang="fr-FR"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42C417D-E42C-4209-BC78-0D7D647584D4}" type="datetime1">
              <a:rPr lang="fr-FR" smtClean="0"/>
              <a:pPr rtl="0"/>
              <a:t>20/05/2019</a:t>
            </a:fld>
            <a:endParaRPr lang="fr-FR"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fr-FR" smtClean="0"/>
              <a:pPr rtl="0"/>
              <a:t>‹N°›</a:t>
            </a:fld>
            <a:endParaRPr lang="fr-FR"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r.wikipedia.org/wiki/Fluorouracil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fr.wikipedia.org/wiki/B%C3%A9vacizumab#cite_note-4" TargetMode="External"/><Relationship Id="rId5" Type="http://schemas.openxmlformats.org/officeDocument/2006/relationships/hyperlink" Target="https://fr.wikipedia.org/wiki/Leucovorine" TargetMode="External"/><Relationship Id="rId4" Type="http://schemas.openxmlformats.org/officeDocument/2006/relationships/hyperlink" Target="https://fr.wikipedia.org/wiki/B%C3%A9vacizumab#cite_note-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1</a:t>
            </a:fld>
            <a:endParaRPr lang="fr-FR"/>
          </a:p>
        </p:txBody>
      </p:sp>
    </p:spTree>
    <p:extLst>
      <p:ext uri="{BB962C8B-B14F-4D97-AF65-F5344CB8AC3E}">
        <p14:creationId xmlns:p14="http://schemas.microsoft.com/office/powerpoint/2010/main" val="3853087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Notes :</a:t>
            </a:r>
          </a:p>
          <a:p>
            <a:r>
              <a:rPr lang="fr-FR" dirty="0"/>
              <a:t>L'objectif ici est de prévoir les deux autres visites à partir de V1.</a:t>
            </a:r>
          </a:p>
          <a:p>
            <a:r>
              <a:rPr lang="fr-FR" dirty="0"/>
              <a:t>Le principe est de modéliser la distribution de chaque variable prédictive par une loi de probabilité gaussienne qui dépend de la classe à prédire et de calculer les paramètres de ces lois de probabilité. Puis, lors de la prédiction, on applique la loi de Bayes pour en déduire la probabilité de chaque classe connaissant les valeurs des variables prédictives. Dans la LDA, les frontières entre classes prédites sont en fait linéaires (d'où le nom). </a:t>
            </a:r>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12</a:t>
            </a:fld>
            <a:endParaRPr lang="fr-FR" dirty="0"/>
          </a:p>
        </p:txBody>
      </p:sp>
    </p:spTree>
    <p:extLst>
      <p:ext uri="{BB962C8B-B14F-4D97-AF65-F5344CB8AC3E}">
        <p14:creationId xmlns:p14="http://schemas.microsoft.com/office/powerpoint/2010/main" val="4273945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fournit plusieurs renseignements, dont les % de variance des axes canoniques, les moyennes des groupes et les vecteurs canoniques</a:t>
            </a:r>
          </a:p>
          <a:p>
            <a:endParaRPr lang="fr-FR" dirty="0"/>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13</a:t>
            </a:fld>
            <a:endParaRPr lang="fr-FR" dirty="0"/>
          </a:p>
        </p:txBody>
      </p:sp>
    </p:spTree>
    <p:extLst>
      <p:ext uri="{BB962C8B-B14F-4D97-AF65-F5344CB8AC3E}">
        <p14:creationId xmlns:p14="http://schemas.microsoft.com/office/powerpoint/2010/main" val="3825879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Notes :</a:t>
            </a:r>
          </a:p>
          <a:p>
            <a:r>
              <a:rPr lang="fr-FR" dirty="0"/>
              <a:t> la matrice avec une colonne par classe indiquant la probabilité de chaque classe pour chaque individu prédit. </a:t>
            </a:r>
          </a:p>
        </p:txBody>
      </p:sp>
      <p:sp>
        <p:nvSpPr>
          <p:cNvPr id="4" name="Espace réservé du numéro de diapositive 3"/>
          <p:cNvSpPr>
            <a:spLocks noGrp="1"/>
          </p:cNvSpPr>
          <p:nvPr>
            <p:ph type="sldNum" sz="quarter" idx="5"/>
          </p:nvPr>
        </p:nvSpPr>
        <p:spPr/>
        <p:txBody>
          <a:bodyPr/>
          <a:lstStyle/>
          <a:p>
            <a:pPr rtl="0"/>
            <a:fld id="{9555D449-B875-4B8D-8E66-224D27E54C9A}" type="slidenum">
              <a:rPr lang="fr-FR" smtClean="0"/>
              <a:pPr rtl="0"/>
              <a:t>14</a:t>
            </a:fld>
            <a:endParaRPr lang="fr-FR" dirty="0"/>
          </a:p>
        </p:txBody>
      </p:sp>
    </p:spTree>
    <p:extLst>
      <p:ext uri="{BB962C8B-B14F-4D97-AF65-F5344CB8AC3E}">
        <p14:creationId xmlns:p14="http://schemas.microsoft.com/office/powerpoint/2010/main" val="1005855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18</a:t>
            </a:fld>
            <a:endParaRPr lang="fr-FR" dirty="0"/>
          </a:p>
        </p:txBody>
      </p:sp>
    </p:spTree>
    <p:extLst>
      <p:ext uri="{BB962C8B-B14F-4D97-AF65-F5344CB8AC3E}">
        <p14:creationId xmlns:p14="http://schemas.microsoft.com/office/powerpoint/2010/main" val="149590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2</a:t>
            </a:fld>
            <a:endParaRPr lang="fr-FR" dirty="0"/>
          </a:p>
        </p:txBody>
      </p:sp>
    </p:spTree>
    <p:extLst>
      <p:ext uri="{BB962C8B-B14F-4D97-AF65-F5344CB8AC3E}">
        <p14:creationId xmlns:p14="http://schemas.microsoft.com/office/powerpoint/2010/main" val="73162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Notes :</a:t>
            </a:r>
          </a:p>
          <a:p>
            <a:r>
              <a:rPr lang="fr-FR" sz="1200" b="0" i="0" u="none" strike="noStrike" kern="1200" dirty="0">
                <a:solidFill>
                  <a:schemeClr val="tx1"/>
                </a:solidFill>
                <a:effectLst/>
                <a:latin typeface="+mn-lt"/>
                <a:ea typeface="+mn-ea"/>
                <a:cs typeface="+mn-cs"/>
              </a:rPr>
              <a:t>Le cancer </a:t>
            </a:r>
            <a:r>
              <a:rPr lang="fr-FR" sz="1200" b="1" i="0" u="none" strike="noStrike" kern="1200" dirty="0">
                <a:solidFill>
                  <a:schemeClr val="tx1"/>
                </a:solidFill>
                <a:effectLst/>
                <a:latin typeface="+mn-lt"/>
                <a:ea typeface="+mn-ea"/>
                <a:cs typeface="+mn-cs"/>
              </a:rPr>
              <a:t>colorectal</a:t>
            </a:r>
            <a:r>
              <a:rPr lang="fr-FR" sz="1200" b="0" i="0" u="none" strike="noStrike" kern="1200" dirty="0">
                <a:solidFill>
                  <a:schemeClr val="tx1"/>
                </a:solidFill>
                <a:effectLst/>
                <a:latin typeface="+mn-lt"/>
                <a:ea typeface="+mn-ea"/>
                <a:cs typeface="+mn-cs"/>
              </a:rPr>
              <a:t> est une tumeur maligne de la muqueuse du côlon ou du rectum. Le côlon et le rectum constituent ce qu'on appelle le gros intestin, c'est-à-dire la dernière partie du tube digestif.</a:t>
            </a:r>
            <a:endParaRPr lang="fr-FR" dirty="0"/>
          </a:p>
        </p:txBody>
      </p:sp>
      <p:sp>
        <p:nvSpPr>
          <p:cNvPr id="4" name="Espace réservé du numéro de diapositive 3"/>
          <p:cNvSpPr>
            <a:spLocks noGrp="1"/>
          </p:cNvSpPr>
          <p:nvPr>
            <p:ph type="sldNum" sz="quarter" idx="5"/>
          </p:nvPr>
        </p:nvSpPr>
        <p:spPr/>
        <p:txBody>
          <a:bodyPr/>
          <a:lstStyle/>
          <a:p>
            <a:pPr rtl="0"/>
            <a:fld id="{9555D449-B875-4B8D-8E66-224D27E54C9A}" type="slidenum">
              <a:rPr lang="fr-FR" smtClean="0"/>
              <a:pPr rtl="0"/>
              <a:t>3</a:t>
            </a:fld>
            <a:endParaRPr lang="fr-FR" dirty="0"/>
          </a:p>
        </p:txBody>
      </p:sp>
    </p:spTree>
    <p:extLst>
      <p:ext uri="{BB962C8B-B14F-4D97-AF65-F5344CB8AC3E}">
        <p14:creationId xmlns:p14="http://schemas.microsoft.com/office/powerpoint/2010/main" val="219642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a:solidFill>
                  <a:schemeClr val="tx1"/>
                </a:solidFill>
                <a:effectLst/>
                <a:latin typeface="+mn-lt"/>
                <a:ea typeface="+mn-ea"/>
                <a:cs typeface="+mn-cs"/>
              </a:rPr>
              <a:t>La première indication du </a:t>
            </a:r>
            <a:r>
              <a:rPr lang="fr-FR" sz="1200" b="0" i="0" u="none" strike="noStrike" kern="1200" dirty="0" err="1">
                <a:solidFill>
                  <a:schemeClr val="tx1"/>
                </a:solidFill>
                <a:effectLst/>
                <a:latin typeface="+mn-lt"/>
                <a:ea typeface="+mn-ea"/>
                <a:cs typeface="+mn-cs"/>
              </a:rPr>
              <a:t>bévacizumab</a:t>
            </a:r>
            <a:r>
              <a:rPr lang="fr-FR" sz="1200" b="0" i="0" u="none" strike="noStrike" kern="1200" dirty="0">
                <a:solidFill>
                  <a:schemeClr val="tx1"/>
                </a:solidFill>
                <a:effectLst/>
                <a:latin typeface="+mn-lt"/>
                <a:ea typeface="+mn-ea"/>
                <a:cs typeface="+mn-cs"/>
              </a:rPr>
              <a:t> est le cancer </a:t>
            </a:r>
            <a:r>
              <a:rPr lang="fr-FR" sz="1200" b="0" i="0" u="none" strike="noStrike" kern="1200" dirty="0" err="1">
                <a:solidFill>
                  <a:schemeClr val="tx1"/>
                </a:solidFill>
                <a:effectLst/>
                <a:latin typeface="+mn-lt"/>
                <a:ea typeface="+mn-ea"/>
                <a:cs typeface="+mn-cs"/>
              </a:rPr>
              <a:t>colo-rectal</a:t>
            </a:r>
            <a:r>
              <a:rPr lang="fr-FR" sz="1200" b="0" i="0" u="none" strike="noStrike" kern="1200" dirty="0">
                <a:solidFill>
                  <a:schemeClr val="tx1"/>
                </a:solidFill>
                <a:effectLst/>
                <a:latin typeface="+mn-lt"/>
                <a:ea typeface="+mn-ea"/>
                <a:cs typeface="+mn-cs"/>
              </a:rPr>
              <a:t> métastasé, en association avec le </a:t>
            </a:r>
            <a:r>
              <a:rPr lang="fr-FR" sz="1200" b="0" i="0" u="none" strike="noStrike" kern="1200" dirty="0">
                <a:solidFill>
                  <a:schemeClr val="tx1"/>
                </a:solidFill>
                <a:effectLst/>
                <a:latin typeface="+mn-lt"/>
                <a:ea typeface="+mn-ea"/>
                <a:cs typeface="+mn-cs"/>
                <a:hlinkClick r:id="rId3" tooltip="Fluorouracile"/>
              </a:rPr>
              <a:t>fluorouracile</a:t>
            </a:r>
            <a:r>
              <a:rPr lang="fr-FR" sz="1200" b="0" i="0" u="none" strike="noStrike" kern="1200" baseline="30000" dirty="0">
                <a:solidFill>
                  <a:schemeClr val="tx1"/>
                </a:solidFill>
                <a:effectLst/>
                <a:latin typeface="+mn-lt"/>
                <a:ea typeface="+mn-ea"/>
                <a:cs typeface="+mn-cs"/>
                <a:hlinkClick r:id="rId4"/>
              </a:rPr>
              <a:t>3</a:t>
            </a:r>
            <a:r>
              <a:rPr lang="fr-FR" sz="1200" b="0" i="0" u="none" strike="noStrike" kern="1200" dirty="0">
                <a:solidFill>
                  <a:schemeClr val="tx1"/>
                </a:solidFill>
                <a:effectLst/>
                <a:latin typeface="+mn-lt"/>
                <a:ea typeface="+mn-ea"/>
                <a:cs typeface="+mn-cs"/>
              </a:rPr>
              <a:t>. L'adjonction de </a:t>
            </a:r>
            <a:r>
              <a:rPr lang="fr-FR" sz="1200" b="0" i="0" u="none" strike="noStrike" kern="1200" dirty="0" err="1">
                <a:solidFill>
                  <a:schemeClr val="tx1"/>
                </a:solidFill>
                <a:effectLst/>
                <a:latin typeface="+mn-lt"/>
                <a:ea typeface="+mn-ea"/>
                <a:cs typeface="+mn-cs"/>
              </a:rPr>
              <a:t>bévacizumab</a:t>
            </a:r>
            <a:r>
              <a:rPr lang="fr-FR" sz="1200" b="0" i="0" u="none" strike="noStrike" kern="1200" dirty="0">
                <a:solidFill>
                  <a:schemeClr val="tx1"/>
                </a:solidFill>
                <a:effectLst/>
                <a:latin typeface="+mn-lt"/>
                <a:ea typeface="+mn-ea"/>
                <a:cs typeface="+mn-cs"/>
              </a:rPr>
              <a:t> à l’association </a:t>
            </a:r>
            <a:r>
              <a:rPr lang="fr-FR" sz="1200" b="0" i="0" u="none" strike="noStrike" kern="1200" dirty="0" err="1">
                <a:solidFill>
                  <a:schemeClr val="tx1"/>
                </a:solidFill>
                <a:effectLst/>
                <a:latin typeface="+mn-lt"/>
                <a:ea typeface="+mn-ea"/>
                <a:cs typeface="+mn-cs"/>
              </a:rPr>
              <a:t>fluorouracile</a:t>
            </a:r>
            <a:r>
              <a:rPr lang="fr-FR" sz="1200" b="0" i="0" u="none" strike="noStrike" kern="1200" dirty="0">
                <a:solidFill>
                  <a:schemeClr val="tx1"/>
                </a:solidFill>
                <a:effectLst/>
                <a:latin typeface="+mn-lt"/>
                <a:ea typeface="+mn-ea"/>
                <a:cs typeface="+mn-cs"/>
              </a:rPr>
              <a:t>/</a:t>
            </a:r>
            <a:r>
              <a:rPr lang="fr-FR" sz="1200" b="0" i="0" u="none" strike="noStrike" kern="1200" dirty="0" err="1">
                <a:solidFill>
                  <a:schemeClr val="tx1"/>
                </a:solidFill>
                <a:effectLst/>
                <a:latin typeface="+mn-lt"/>
                <a:ea typeface="+mn-ea"/>
                <a:cs typeface="+mn-cs"/>
                <a:hlinkClick r:id="rId5" tooltip="Leucovorine"/>
              </a:rPr>
              <a:t>leucovorine</a:t>
            </a:r>
            <a:r>
              <a:rPr lang="fr-FR" sz="1200" b="0" i="0" u="none" strike="noStrike" kern="1200" dirty="0">
                <a:solidFill>
                  <a:schemeClr val="tx1"/>
                </a:solidFill>
                <a:effectLst/>
                <a:latin typeface="+mn-lt"/>
                <a:ea typeface="+mn-ea"/>
                <a:cs typeface="+mn-cs"/>
              </a:rPr>
              <a:t> offre un bénéfice statistiquement significatif et cliniquement pertinent pour les patients avec un cancer colorectal métastatique non préalablement traités</a:t>
            </a:r>
            <a:r>
              <a:rPr lang="fr-FR" sz="1200" b="0" i="0" u="none" strike="noStrike" kern="1200" baseline="30000" dirty="0">
                <a:solidFill>
                  <a:schemeClr val="tx1"/>
                </a:solidFill>
                <a:effectLst/>
                <a:latin typeface="+mn-lt"/>
                <a:ea typeface="+mn-ea"/>
                <a:cs typeface="+mn-cs"/>
                <a:hlinkClick r:id="rId6"/>
              </a:rPr>
              <a:t>4</a:t>
            </a:r>
            <a:r>
              <a:rPr lang="fr-FR" sz="1200" b="0" i="0" u="none" strike="noStrike" kern="1200" dirty="0">
                <a:solidFill>
                  <a:schemeClr val="tx1"/>
                </a:solidFill>
                <a:effectLst/>
                <a:latin typeface="+mn-lt"/>
                <a:ea typeface="+mn-ea"/>
                <a:cs typeface="+mn-cs"/>
              </a:rPr>
              <a:t>. </a:t>
            </a:r>
          </a:p>
          <a:p>
            <a:endParaRPr lang="fr-FR" dirty="0"/>
          </a:p>
          <a:p>
            <a:r>
              <a:rPr lang="fr-FR" sz="1200" b="1" i="0" u="none" strike="noStrike" kern="1200" dirty="0">
                <a:solidFill>
                  <a:schemeClr val="tx1"/>
                </a:solidFill>
                <a:effectLst/>
                <a:latin typeface="+mn-lt"/>
                <a:ea typeface="+mn-ea"/>
                <a:cs typeface="+mn-cs"/>
              </a:rPr>
              <a:t>Cancer du sein</a:t>
            </a:r>
          </a:p>
          <a:p>
            <a:r>
              <a:rPr lang="fr-FR" sz="1200" b="1" i="0" u="none" strike="noStrike" kern="1200" dirty="0">
                <a:solidFill>
                  <a:schemeClr val="tx1"/>
                </a:solidFill>
                <a:effectLst/>
                <a:latin typeface="+mn-lt"/>
                <a:ea typeface="+mn-ea"/>
                <a:cs typeface="+mn-cs"/>
              </a:rPr>
              <a:t>Cancer du poumon</a:t>
            </a:r>
          </a:p>
          <a:p>
            <a:r>
              <a:rPr lang="fr-FR" sz="1200" b="1" i="0" u="none" strike="noStrike" kern="1200" dirty="0">
                <a:solidFill>
                  <a:schemeClr val="tx1"/>
                </a:solidFill>
                <a:effectLst/>
                <a:latin typeface="+mn-lt"/>
                <a:ea typeface="+mn-ea"/>
                <a:cs typeface="+mn-cs"/>
              </a:rPr>
              <a:t>Cancer du rein</a:t>
            </a:r>
          </a:p>
          <a:p>
            <a:r>
              <a:rPr lang="fr-FR" sz="1200" b="1" i="0" u="none" strike="noStrike" kern="1200" dirty="0">
                <a:solidFill>
                  <a:schemeClr val="tx1"/>
                </a:solidFill>
                <a:effectLst/>
                <a:latin typeface="+mn-lt"/>
                <a:ea typeface="+mn-ea"/>
                <a:cs typeface="+mn-cs"/>
              </a:rPr>
              <a:t>Dégénérescence maculaire liée à l’âge </a:t>
            </a:r>
            <a:r>
              <a:rPr lang="fr-FR" sz="1200" b="1" i="0" u="none" strike="noStrike" kern="1200" dirty="0" err="1">
                <a:solidFill>
                  <a:schemeClr val="tx1"/>
                </a:solidFill>
                <a:effectLst/>
                <a:latin typeface="+mn-lt"/>
                <a:ea typeface="+mn-ea"/>
                <a:cs typeface="+mn-cs"/>
              </a:rPr>
              <a:t>ect</a:t>
            </a:r>
            <a:r>
              <a:rPr lang="fr-FR" sz="1200" b="1" i="0" u="none" strike="noStrike" kern="1200" dirty="0">
                <a:solidFill>
                  <a:schemeClr val="tx1"/>
                </a:solidFill>
                <a:effectLst/>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4</a:t>
            </a:fld>
            <a:endParaRPr lang="fr-FR" dirty="0"/>
          </a:p>
        </p:txBody>
      </p:sp>
    </p:spTree>
    <p:extLst>
      <p:ext uri="{BB962C8B-B14F-4D97-AF65-F5344CB8AC3E}">
        <p14:creationId xmlns:p14="http://schemas.microsoft.com/office/powerpoint/2010/main" val="361666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5</a:t>
            </a:fld>
            <a:endParaRPr lang="fr-FR" dirty="0"/>
          </a:p>
        </p:txBody>
      </p:sp>
    </p:spTree>
    <p:extLst>
      <p:ext uri="{BB962C8B-B14F-4D97-AF65-F5344CB8AC3E}">
        <p14:creationId xmlns:p14="http://schemas.microsoft.com/office/powerpoint/2010/main" val="4150022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mn-lt"/>
                <a:ea typeface="+mn-ea"/>
                <a:cs typeface="+mn-cs"/>
              </a:rPr>
              <a:t>Pour pouvoir regrouper un jeu de données en cluster distincts, l’algorithme K-</a:t>
            </a:r>
            <a:r>
              <a:rPr lang="fr-FR" sz="1200" b="0" i="0" u="none" strike="noStrike" kern="1200" dirty="0" err="1">
                <a:solidFill>
                  <a:schemeClr val="tx1"/>
                </a:solidFill>
                <a:effectLst/>
                <a:latin typeface="+mn-lt"/>
                <a:ea typeface="+mn-ea"/>
                <a:cs typeface="+mn-cs"/>
              </a:rPr>
              <a:t>Means</a:t>
            </a:r>
            <a:r>
              <a:rPr lang="fr-FR" sz="1200" b="0" i="0" u="none" strike="noStrike" kern="1200" dirty="0">
                <a:solidFill>
                  <a:schemeClr val="tx1"/>
                </a:solidFill>
                <a:effectLst/>
                <a:latin typeface="+mn-lt"/>
                <a:ea typeface="+mn-ea"/>
                <a:cs typeface="+mn-cs"/>
              </a:rPr>
              <a:t> a besoin d’un moyen de </a:t>
            </a:r>
            <a:r>
              <a:rPr lang="fr-FR" sz="1200" b="1" i="0" u="none" strike="noStrike" kern="1200" dirty="0">
                <a:solidFill>
                  <a:schemeClr val="tx1"/>
                </a:solidFill>
                <a:effectLst/>
                <a:latin typeface="+mn-lt"/>
                <a:ea typeface="+mn-ea"/>
                <a:cs typeface="+mn-cs"/>
              </a:rPr>
              <a:t>comparer le degré de similarité</a:t>
            </a:r>
            <a:r>
              <a:rPr lang="fr-FR" sz="1200" b="0" i="0" u="none" strike="noStrike" kern="1200" dirty="0">
                <a:solidFill>
                  <a:schemeClr val="tx1"/>
                </a:solidFill>
                <a:effectLst/>
                <a:latin typeface="+mn-lt"/>
                <a:ea typeface="+mn-ea"/>
                <a:cs typeface="+mn-cs"/>
              </a:rPr>
              <a:t> entre les différentes observations. Ainsi, deux données qui se ressemblent, auront une </a:t>
            </a:r>
            <a:r>
              <a:rPr lang="fr-FR" sz="1200" b="1" i="0" u="none" strike="noStrike" kern="1200" dirty="0">
                <a:solidFill>
                  <a:schemeClr val="tx1"/>
                </a:solidFill>
                <a:effectLst/>
                <a:latin typeface="+mn-lt"/>
                <a:ea typeface="+mn-ea"/>
                <a:cs typeface="+mn-cs"/>
              </a:rPr>
              <a:t>distance de dissimilarité </a:t>
            </a:r>
            <a:r>
              <a:rPr lang="fr-FR" sz="1200" b="0" i="0" u="none" strike="noStrike" kern="1200" dirty="0">
                <a:solidFill>
                  <a:schemeClr val="tx1"/>
                </a:solidFill>
                <a:effectLst/>
                <a:latin typeface="+mn-lt"/>
                <a:ea typeface="+mn-ea"/>
                <a:cs typeface="+mn-cs"/>
              </a:rPr>
              <a:t>réduite, alors que deux objets différents auront une distance de séparation plus grande.</a:t>
            </a:r>
            <a:endParaRPr lang="fr-FR" dirty="0"/>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6</a:t>
            </a:fld>
            <a:endParaRPr lang="fr-FR" dirty="0"/>
          </a:p>
        </p:txBody>
      </p:sp>
    </p:spTree>
    <p:extLst>
      <p:ext uri="{BB962C8B-B14F-4D97-AF65-F5344CB8AC3E}">
        <p14:creationId xmlns:p14="http://schemas.microsoft.com/office/powerpoint/2010/main" val="107296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7</a:t>
            </a:fld>
            <a:endParaRPr lang="fr-FR" dirty="0"/>
          </a:p>
        </p:txBody>
      </p:sp>
    </p:spTree>
    <p:extLst>
      <p:ext uri="{BB962C8B-B14F-4D97-AF65-F5344CB8AC3E}">
        <p14:creationId xmlns:p14="http://schemas.microsoft.com/office/powerpoint/2010/main" val="1824688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méthode la plus usuelle pour choisir le nombre de clusters est de lancer K-</a:t>
            </a:r>
            <a:r>
              <a:rPr lang="fr-FR" dirty="0" err="1"/>
              <a:t>Means</a:t>
            </a:r>
            <a:r>
              <a:rPr lang="fr-FR" dirty="0"/>
              <a:t> avec différentes valeurs de  et de calculer la variance des différents clusters.  La variance est la somme des distances entre chaque </a:t>
            </a:r>
            <a:r>
              <a:rPr lang="fr-FR" dirty="0" err="1"/>
              <a:t>centroid</a:t>
            </a:r>
            <a:r>
              <a:rPr lang="fr-FR" dirty="0"/>
              <a:t> d’un cluster et les différentes observations inclues dans le même cluster. Ainsi, on cherche à trouver un nombre de clusters  de telle sorte que les clusters retenus minimisent la distance entre leurs centres (</a:t>
            </a:r>
            <a:r>
              <a:rPr lang="fr-FR" dirty="0" err="1"/>
              <a:t>centroids</a:t>
            </a:r>
            <a:r>
              <a:rPr lang="fr-FR" dirty="0"/>
              <a:t>) et les observations dans le mêm</a:t>
            </a:r>
            <a:r>
              <a:rPr lang="fr-FR" dirty="0">
                <a:highlight>
                  <a:srgbClr val="FFFF00"/>
                </a:highlight>
              </a:rPr>
              <a:t>e cluster. On parle de minimisation de la distance </a:t>
            </a:r>
            <a:r>
              <a:rPr lang="fr-FR" dirty="0" err="1">
                <a:highlight>
                  <a:srgbClr val="FFFF00"/>
                </a:highlight>
              </a:rPr>
              <a:t>intra-classe</a:t>
            </a:r>
            <a:r>
              <a:rPr lang="fr-FR" dirty="0">
                <a:highlight>
                  <a:srgbClr val="FFFF00"/>
                </a:highlight>
              </a:rPr>
              <a:t>.</a:t>
            </a:r>
          </a:p>
          <a:p>
            <a:endParaRPr lang="fr-FR" dirty="0"/>
          </a:p>
          <a:p>
            <a:r>
              <a:rPr lang="fr-FR" sz="1200" b="0" i="0" u="none" strike="noStrike" kern="1200" dirty="0">
                <a:solidFill>
                  <a:schemeClr val="tx1"/>
                </a:solidFill>
                <a:effectLst/>
                <a:latin typeface="+mn-lt"/>
                <a:ea typeface="+mn-ea"/>
                <a:cs typeface="+mn-cs"/>
              </a:rPr>
              <a:t>Généralement, en mettant dans un graphique les différents nombres de clusters en fonction de la variance, on retrouve un graphique similaire au graph ci dessus:</a:t>
            </a:r>
          </a:p>
          <a:p>
            <a:endParaRPr lang="fr-FR" sz="1200" b="0" i="0" u="none" strike="noStrike" kern="1200" dirty="0">
              <a:solidFill>
                <a:schemeClr val="tx1"/>
              </a:solidFill>
              <a:effectLst/>
              <a:latin typeface="+mn-lt"/>
              <a:ea typeface="+mn-ea"/>
              <a:cs typeface="+mn-cs"/>
            </a:endParaRPr>
          </a:p>
          <a:p>
            <a:endParaRPr lang="fr-FR" sz="1200" b="0" i="0" u="none" strike="noStrike"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9</a:t>
            </a:fld>
            <a:endParaRPr lang="fr-FR" dirty="0"/>
          </a:p>
        </p:txBody>
      </p:sp>
    </p:spTree>
    <p:extLst>
      <p:ext uri="{BB962C8B-B14F-4D97-AF65-F5344CB8AC3E}">
        <p14:creationId xmlns:p14="http://schemas.microsoft.com/office/powerpoint/2010/main" val="234101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NB:  (</a:t>
            </a:r>
            <a:r>
              <a:rPr lang="fr-FR" dirty="0"/>
              <a:t>dérivée </a:t>
            </a:r>
            <a:r>
              <a:rPr lang="fr-FR" dirty="0" err="1"/>
              <a:t>premiere</a:t>
            </a:r>
            <a:r>
              <a:rPr lang="fr-FR" dirty="0">
                <a:highlight>
                  <a:srgbClr val="FFFF00"/>
                </a:highlight>
              </a:rPr>
              <a:t>)</a:t>
            </a:r>
          </a:p>
          <a:p>
            <a:r>
              <a:rPr lang="fr-FR" dirty="0"/>
              <a:t>En effet, les spectres classiques donnent souvent une indication insuffisante pour l'identification d'une substance.</a:t>
            </a:r>
          </a:p>
          <a:p>
            <a:r>
              <a:rPr lang="fr-FR" dirty="0"/>
              <a:t> Or, de nombreuses substances peuvent avoir un maximum à la même longueur d'onde, ce qui peut entraîner des confusions. Ces raisons limitent donc l'intérêt de la méthode. C'est pourquoi nous avons voulu examiner la possibilité d'utiliser la dérivation pour améliorer la précision des spectres. </a:t>
            </a:r>
          </a:p>
          <a:p>
            <a:pPr marL="171450" indent="-171450">
              <a:buFont typeface="Arial" panose="020B0604020202020204" pitchFamily="34" charset="0"/>
              <a:buChar char="•"/>
            </a:pPr>
            <a:r>
              <a:rPr lang="fr-FR" b="1" dirty="0">
                <a:highlight>
                  <a:srgbClr val="FFFF00"/>
                </a:highlight>
              </a:rPr>
              <a:t>La</a:t>
            </a:r>
            <a:r>
              <a:rPr lang="fr-FR" dirty="0">
                <a:highlight>
                  <a:srgbClr val="FFFF00"/>
                </a:highlight>
              </a:rPr>
              <a:t> </a:t>
            </a:r>
            <a:r>
              <a:rPr lang="fr-FR" b="1" dirty="0">
                <a:highlight>
                  <a:srgbClr val="FFFF00"/>
                </a:highlight>
              </a:rPr>
              <a:t>dérivée</a:t>
            </a:r>
            <a:r>
              <a:rPr lang="fr-FR" dirty="0">
                <a:highlight>
                  <a:srgbClr val="FFFF00"/>
                </a:highlight>
              </a:rPr>
              <a:t> </a:t>
            </a:r>
            <a:r>
              <a:rPr lang="fr-FR" b="1" dirty="0">
                <a:highlight>
                  <a:srgbClr val="FFFF00"/>
                </a:highlight>
              </a:rPr>
              <a:t>seconde</a:t>
            </a:r>
            <a:r>
              <a:rPr lang="fr-FR" dirty="0">
                <a:highlight>
                  <a:srgbClr val="FFFF00"/>
                </a:highlight>
              </a:rPr>
              <a:t> </a:t>
            </a:r>
            <a:r>
              <a:rPr lang="fr-FR" dirty="0"/>
              <a:t>accroît considérablement le nombre de points caractéristiques des spectres. En effet, à chaque bande du spectre d'origine correspondent trois bandes dans le spectre dérivé, soit deux maxima, un minimum et deux points d'annulation. Des bandes peu nettes en dérivée première sont mieux définies.</a:t>
            </a:r>
          </a:p>
          <a:p>
            <a:pPr marL="171450" indent="-171450">
              <a:buFont typeface="Arial" panose="020B0604020202020204" pitchFamily="34" charset="0"/>
              <a:buChar char="•"/>
            </a:pPr>
            <a:r>
              <a:rPr lang="fr-FR" b="1" dirty="0"/>
              <a:t>Normalisation</a:t>
            </a:r>
            <a:r>
              <a:rPr lang="fr-FR" dirty="0"/>
              <a:t> : </a:t>
            </a:r>
          </a:p>
          <a:p>
            <a:pPr marL="0" indent="0">
              <a:buFont typeface="Arial" panose="020B0604020202020204" pitchFamily="34" charset="0"/>
              <a:buNone/>
            </a:pPr>
            <a:r>
              <a:rPr lang="fr-FR" dirty="0"/>
              <a:t>corriger des problèmes de dispersion </a:t>
            </a:r>
          </a:p>
          <a:p>
            <a:r>
              <a:rPr lang="fr-FR" dirty="0"/>
              <a:t> permet de réduire les effets de diffusion</a:t>
            </a:r>
          </a:p>
          <a:p>
            <a:r>
              <a:rPr lang="fr-FR" dirty="0"/>
              <a:t>de réduire la multi-colinéarité</a:t>
            </a:r>
          </a:p>
          <a:p>
            <a:r>
              <a:rPr lang="fr-FR" dirty="0"/>
              <a:t> les déviations verticales (effets additifs de la diffusion) </a:t>
            </a:r>
          </a:p>
          <a:p>
            <a:r>
              <a:rPr lang="fr-FR" dirty="0"/>
              <a:t>les variations de pentes des spectres par rapport à un spectre de référence (effets multiplicatifs de la diffusion) </a:t>
            </a:r>
          </a:p>
        </p:txBody>
      </p:sp>
      <p:sp>
        <p:nvSpPr>
          <p:cNvPr id="4" name="Espace réservé du numéro de diapositive 3"/>
          <p:cNvSpPr>
            <a:spLocks noGrp="1"/>
          </p:cNvSpPr>
          <p:nvPr>
            <p:ph type="sldNum" sz="quarter" idx="10"/>
          </p:nvPr>
        </p:nvSpPr>
        <p:spPr/>
        <p:txBody>
          <a:bodyPr/>
          <a:lstStyle/>
          <a:p>
            <a:pPr rtl="0"/>
            <a:fld id="{9555D449-B875-4B8D-8E66-224D27E54C9A}" type="slidenum">
              <a:rPr lang="fr-FR" smtClean="0"/>
              <a:pPr rtl="0"/>
              <a:t>10</a:t>
            </a:fld>
            <a:endParaRPr lang="fr-FR" dirty="0"/>
          </a:p>
        </p:txBody>
      </p:sp>
    </p:spTree>
    <p:extLst>
      <p:ext uri="{BB962C8B-B14F-4D97-AF65-F5344CB8AC3E}">
        <p14:creationId xmlns:p14="http://schemas.microsoft.com/office/powerpoint/2010/main" val="3356681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626225" y="1828800"/>
            <a:ext cx="4098175" cy="3177380"/>
          </a:xfrm>
        </p:spPr>
        <p:txBody>
          <a:bodyPr rtlCol="0" anchor="b">
            <a:normAutofit/>
          </a:bodyPr>
          <a:lstStyle>
            <a:lvl1pPr algn="l" rtl="0">
              <a:lnSpc>
                <a:spcPct val="80000"/>
              </a:lnSpc>
              <a:defRPr sz="5400">
                <a:solidFill>
                  <a:schemeClr val="accent1"/>
                </a:solidFill>
              </a:defRPr>
            </a:lvl1pPr>
          </a:lstStyle>
          <a:p>
            <a:pPr rtl="0"/>
            <a:r>
              <a:rPr lang="fr-FR"/>
              <a:t>Modifiez le style du titre</a:t>
            </a:r>
            <a:endParaRPr lang="fr-FR" dirty="0"/>
          </a:p>
        </p:txBody>
      </p:sp>
      <p:sp>
        <p:nvSpPr>
          <p:cNvPr id="3" name="Sous-titre 2"/>
          <p:cNvSpPr>
            <a:spLocks noGrp="1"/>
          </p:cNvSpPr>
          <p:nvPr>
            <p:ph type="subTitle" idx="1"/>
          </p:nvPr>
        </p:nvSpPr>
        <p:spPr>
          <a:xfrm>
            <a:off x="626225" y="5181600"/>
            <a:ext cx="4098175" cy="685800"/>
          </a:xfrm>
        </p:spPr>
        <p:txBody>
          <a:bodyPr rtlCol="0">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pic>
        <p:nvPicPr>
          <p:cNvPr id="7" name="Image 6" descr="Ligne d’électrocardiogramm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hasCustomPrompt="1"/>
          </p:nvPr>
        </p:nvSpPr>
        <p:spPr/>
        <p:txBody>
          <a:bodyPr vert="eaVert" rtlCol="0"/>
          <a:lstStyle>
            <a:lvl1pPr rtl="0">
              <a:defRPr/>
            </a:lvl1p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p>
            <a:pPr rtl="0"/>
            <a:fld id="{CDBC2FF6-6C9F-404B-87B0-1C13C8BF375C}" type="datetime1">
              <a:rPr lang="fr-FR" smtClean="0"/>
              <a:pPr rtl="0"/>
              <a:t>20/05/2019</a:t>
            </a:fld>
            <a:endParaRPr lang="fr-FR" dirty="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smtClean="0"/>
              <a:pPr rtl="0"/>
              <a:t>‹N°›</a:t>
            </a:fld>
            <a:endParaRPr lang="fr-F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vertical 1"/>
          <p:cNvSpPr>
            <a:spLocks noGrp="1"/>
          </p:cNvSpPr>
          <p:nvPr>
            <p:ph type="title" orient="vert"/>
          </p:nvPr>
        </p:nvSpPr>
        <p:spPr>
          <a:xfrm>
            <a:off x="10058399" y="457201"/>
            <a:ext cx="2057401" cy="59436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hasCustomPrompt="1"/>
          </p:nvPr>
        </p:nvSpPr>
        <p:spPr>
          <a:xfrm>
            <a:off x="609600" y="457200"/>
            <a:ext cx="9067800" cy="5943599"/>
          </a:xfrm>
        </p:spPr>
        <p:txBody>
          <a:bodyPr vert="eaVert" rtlCol="0"/>
          <a:lstStyle>
            <a:lvl1pPr rtl="0">
              <a:defRPr/>
            </a:lvl1p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p>
            <a:pPr rtl="0"/>
            <a:fld id="{4CB31BED-90D9-48AE-8506-A0394977B35F}" type="datetime1">
              <a:rPr lang="fr-FR" smtClean="0"/>
              <a:pPr rtl="0"/>
              <a:t>20/05/2019</a:t>
            </a:fld>
            <a:endParaRPr lang="fr-FR" dirty="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smtClean="0"/>
              <a:pPr rtl="0"/>
              <a:t>‹N°›</a:t>
            </a:fld>
            <a:endParaRPr lang="fr-F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3" name="Espace réservé du contenu 2"/>
          <p:cNvSpPr>
            <a:spLocks noGrp="1"/>
          </p:cNvSpPr>
          <p:nvPr>
            <p:ph idx="1" hasCustomPrompt="1"/>
          </p:nvPr>
        </p:nvSpPr>
        <p:spPr/>
        <p:txBody>
          <a:bodyPr rtlCol="0"/>
          <a:lstStyle>
            <a:lvl1pPr rtl="0">
              <a:defRPr/>
            </a:lvl1pPr>
            <a:lvl5pPr>
              <a:defRPr/>
            </a:lvl5p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p>
            <a:pPr rtl="0"/>
            <a:fld id="{3C68B63D-6C57-40E1-B687-7CAA7CECAB9D}" type="datetime1">
              <a:rPr lang="fr-FR" smtClean="0"/>
              <a:pPr rtl="0"/>
              <a:t>20/05/2019</a:t>
            </a:fld>
            <a:endParaRPr lang="fr-FR" dirty="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smtClean="0"/>
              <a:pPr rtl="0"/>
              <a:t>‹N°›</a:t>
            </a:fld>
            <a:endParaRPr lang="fr-F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n-tête de section">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p:cNvSpPr>
            <a:spLocks noGrp="1"/>
          </p:cNvSpPr>
          <p:nvPr>
            <p:ph type="title"/>
          </p:nvPr>
        </p:nvSpPr>
        <p:spPr>
          <a:xfrm>
            <a:off x="1066800" y="1828800"/>
            <a:ext cx="7772400" cy="3177380"/>
          </a:xfrm>
        </p:spPr>
        <p:txBody>
          <a:bodyPr rtlCol="0" anchor="b">
            <a:normAutofit/>
          </a:bodyPr>
          <a:lstStyle>
            <a:lvl1pPr rtl="0">
              <a:lnSpc>
                <a:spcPct val="80000"/>
              </a:lnSpc>
              <a:defRPr sz="5400"/>
            </a:lvl1pPr>
          </a:lstStyle>
          <a:p>
            <a:pPr rtl="0"/>
            <a:r>
              <a:rPr lang="fr-FR"/>
              <a:t>Modifiez le style du titre</a:t>
            </a:r>
            <a:endParaRPr lang="fr-FR" dirty="0"/>
          </a:p>
        </p:txBody>
      </p:sp>
      <p:sp>
        <p:nvSpPr>
          <p:cNvPr id="3" name="Espace réservé du texte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fr-FR"/>
              <a:t>Modifier les styles du texte du masque</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3" name="Espace réservé du contenu 2"/>
          <p:cNvSpPr>
            <a:spLocks noGrp="1"/>
          </p:cNvSpPr>
          <p:nvPr>
            <p:ph sz="half" idx="1" hasCustomPrompt="1"/>
          </p:nvPr>
        </p:nvSpPr>
        <p:spPr>
          <a:xfrm>
            <a:off x="1066800" y="1825624"/>
            <a:ext cx="4800600" cy="4575175"/>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u contenu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p>
            <a:pPr rtl="0"/>
            <a:fld id="{5B5B01D1-ECC3-4CD5-9BC3-60EC2C5F6982}" type="datetime1">
              <a:rPr lang="fr-FR" smtClean="0"/>
              <a:pPr rtl="0"/>
              <a:t>20/05/2019</a:t>
            </a:fld>
            <a:endParaRPr lang="fr-FR" dirty="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smtClean="0"/>
              <a:pPr rtl="0"/>
              <a:t>‹N°›</a:t>
            </a:fld>
            <a:endParaRPr lang="fr-F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Modifier les styles du texte du masque</a:t>
            </a:r>
          </a:p>
        </p:txBody>
      </p:sp>
      <p:sp>
        <p:nvSpPr>
          <p:cNvPr id="4" name="Espace réservé du contenu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Modifier les styles du texte du masque</a:t>
            </a:r>
          </a:p>
        </p:txBody>
      </p:sp>
      <p:sp>
        <p:nvSpPr>
          <p:cNvPr id="6" name="Espace réservé du contenu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7" name="Espace réservé de la date 6"/>
          <p:cNvSpPr>
            <a:spLocks noGrp="1"/>
          </p:cNvSpPr>
          <p:nvPr>
            <p:ph type="dt" sz="half" idx="10"/>
          </p:nvPr>
        </p:nvSpPr>
        <p:spPr/>
        <p:txBody>
          <a:bodyPr rtlCol="0"/>
          <a:lstStyle/>
          <a:p>
            <a:pPr rtl="0"/>
            <a:fld id="{04E2D0A1-7E81-456E-8C02-7BE047B7566C}" type="datetime1">
              <a:rPr lang="fr-FR" smtClean="0"/>
              <a:pPr rtl="0"/>
              <a:t>20/05/2019</a:t>
            </a:fld>
            <a:endParaRPr lang="fr-FR" dirty="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smtClean="0"/>
              <a:pPr rtl="0"/>
              <a:t>‹N°›</a:t>
            </a:fld>
            <a:endParaRPr lang="fr-FR"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3" name="Espace réservé de la date 2"/>
          <p:cNvSpPr>
            <a:spLocks noGrp="1"/>
          </p:cNvSpPr>
          <p:nvPr>
            <p:ph type="dt" sz="half" idx="10"/>
          </p:nvPr>
        </p:nvSpPr>
        <p:spPr/>
        <p:txBody>
          <a:bodyPr rtlCol="0"/>
          <a:lstStyle/>
          <a:p>
            <a:pPr rtl="0"/>
            <a:fld id="{997E1A74-BF5C-4D4A-82CF-035000799CEA}" type="datetime1">
              <a:rPr lang="fr-FR" smtClean="0"/>
              <a:pPr rtl="0"/>
              <a:t>20/05/2019</a:t>
            </a:fld>
            <a:endParaRPr lang="fr-FR" dirty="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smtClean="0"/>
              <a:pPr rtl="0"/>
              <a:t>‹N°›</a:t>
            </a:fld>
            <a:endParaRPr lang="fr-F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endParaRPr lang="fr-FR" dirty="0"/>
          </a:p>
        </p:txBody>
      </p:sp>
      <p:sp>
        <p:nvSpPr>
          <p:cNvPr id="2" name="Espace réservé de la date 1"/>
          <p:cNvSpPr>
            <a:spLocks noGrp="1"/>
          </p:cNvSpPr>
          <p:nvPr>
            <p:ph type="dt" sz="half" idx="10"/>
          </p:nvPr>
        </p:nvSpPr>
        <p:spPr/>
        <p:txBody>
          <a:bodyPr rtlCol="0"/>
          <a:lstStyle/>
          <a:p>
            <a:pPr rtl="0"/>
            <a:fld id="{30736169-909E-4CE3-B5D2-455F3A03E9A7}" type="datetime1">
              <a:rPr lang="fr-FR" smtClean="0"/>
              <a:pPr rtl="0"/>
              <a:t>20/05/2019</a:t>
            </a:fld>
            <a:endParaRPr lang="fr-FR" dirty="0"/>
          </a:p>
        </p:txBody>
      </p:sp>
      <p:sp>
        <p:nvSpPr>
          <p:cNvPr id="4" name="Espace réservé du numéro de diapositive 3"/>
          <p:cNvSpPr>
            <a:spLocks noGrp="1"/>
          </p:cNvSpPr>
          <p:nvPr>
            <p:ph type="sldNum" sz="quarter" idx="12"/>
          </p:nvPr>
        </p:nvSpPr>
        <p:spPr/>
        <p:txBody>
          <a:bodyPr rtlCol="0"/>
          <a:lstStyle/>
          <a:p>
            <a:pPr rtl="0"/>
            <a:fld id="{E31375A4-56A4-47D6-9801-1991572033F7}" type="slidenum">
              <a:rPr lang="fr-FR" smtClean="0"/>
              <a:pPr rtl="0"/>
              <a:t>‹N°›</a:t>
            </a:fld>
            <a:endParaRPr lang="fr-F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p:cNvSpPr>
            <a:spLocks noGrp="1"/>
          </p:cNvSpPr>
          <p:nvPr>
            <p:ph type="title"/>
          </p:nvPr>
        </p:nvSpPr>
        <p:spPr>
          <a:xfrm>
            <a:off x="7632700" y="3200400"/>
            <a:ext cx="3932237" cy="1752600"/>
          </a:xfrm>
        </p:spPr>
        <p:txBody>
          <a:bodyPr rtlCol="0" anchor="b">
            <a:normAutofit/>
          </a:bodyPr>
          <a:lstStyle>
            <a:lvl1pPr rtl="0">
              <a:defRPr sz="3600"/>
            </a:lvl1pPr>
          </a:lstStyle>
          <a:p>
            <a:pPr rtl="0"/>
            <a:r>
              <a:rPr lang="fr-FR"/>
              <a:t>Modifiez le style du titre</a:t>
            </a:r>
            <a:endParaRPr lang="fr-FR" dirty="0"/>
          </a:p>
        </p:txBody>
      </p:sp>
      <p:sp>
        <p:nvSpPr>
          <p:cNvPr id="3" name="Espace réservé du contenu 2"/>
          <p:cNvSpPr>
            <a:spLocks noGrp="1"/>
          </p:cNvSpPr>
          <p:nvPr>
            <p:ph idx="1" hasCustomPrompt="1"/>
          </p:nvPr>
        </p:nvSpPr>
        <p:spPr>
          <a:xfrm>
            <a:off x="609600" y="457201"/>
            <a:ext cx="5943600" cy="5943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u texte 3"/>
          <p:cNvSpPr>
            <a:spLocks noGrp="1"/>
          </p:cNvSpPr>
          <p:nvPr>
            <p:ph type="body" sz="half" idx="2" hasCustomPrompt="1"/>
          </p:nvPr>
        </p:nvSpPr>
        <p:spPr>
          <a:xfrm>
            <a:off x="7632699" y="5029200"/>
            <a:ext cx="3932237" cy="1371600"/>
          </a:xfrm>
        </p:spPr>
        <p:txBody>
          <a:bodyPr rtlCol="0">
            <a:normAutofit/>
          </a:bodyPr>
          <a:lstStyle>
            <a:lvl1pPr marL="0" indent="0" rtl="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dirty="0"/>
              <a:t>Modifiez les styles du texte du masque</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p:cNvSpPr>
            <a:spLocks noGrp="1"/>
          </p:cNvSpPr>
          <p:nvPr>
            <p:ph type="title"/>
          </p:nvPr>
        </p:nvSpPr>
        <p:spPr>
          <a:xfrm>
            <a:off x="7635240" y="3200400"/>
            <a:ext cx="3932237" cy="1752600"/>
          </a:xfrm>
        </p:spPr>
        <p:txBody>
          <a:bodyPr rtlCol="0" anchor="b">
            <a:normAutofit/>
          </a:bodyPr>
          <a:lstStyle>
            <a:lvl1pPr>
              <a:defRPr sz="3600"/>
            </a:lvl1pPr>
          </a:lstStyle>
          <a:p>
            <a:pPr rtl="0"/>
            <a:r>
              <a:rPr lang="fr-FR"/>
              <a:t>Modifiez le style du titre</a:t>
            </a:r>
            <a:endParaRPr lang="fr-FR"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7635240" y="5029200"/>
            <a:ext cx="3932237" cy="1374648"/>
          </a:xfrm>
        </p:spPr>
        <p:txBody>
          <a:bodyPr rtlCol="0"/>
          <a:lstStyle>
            <a:lvl1pPr marL="0" indent="0" rtl="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dirty="0"/>
              <a:t>Modifiez les styles du texte du masque</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barre rouge" descr="Barre rouge"/>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Espace réservé du titre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fr-FR" noProof="0" dirty="0"/>
          </a:p>
        </p:txBody>
      </p:sp>
      <p:sp>
        <p:nvSpPr>
          <p:cNvPr id="4" name="Espace réservé de la date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835AE897-1F6C-4437-9E8F-6D0CF52398E0}" type="datetime1">
              <a:rPr lang="fr-FR" noProof="0" smtClean="0"/>
              <a:pPr rtl="0"/>
              <a:t>20/05/2019</a:t>
            </a:fld>
            <a:endParaRPr lang="fr-FR" noProof="0" dirty="0"/>
          </a:p>
        </p:txBody>
      </p:sp>
      <p:sp>
        <p:nvSpPr>
          <p:cNvPr id="6" name="Espace réservé du numéro de diapositive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fr-FR" noProof="0" smtClean="0"/>
              <a:pPr rtl="0"/>
              <a:t>‹N°›</a:t>
            </a:fld>
            <a:endParaRPr lang="fr-FR"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Fluorouraci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999119"/>
            <a:ext cx="5112567" cy="3017340"/>
          </a:xfrm>
        </p:spPr>
        <p:txBody>
          <a:bodyPr rtlCol="0">
            <a:normAutofit/>
          </a:bodyPr>
          <a:lstStyle/>
          <a:p>
            <a:pPr rtl="0"/>
            <a:r>
              <a:rPr lang="fr-FR" dirty="0"/>
              <a:t>Cancer du Colon </a:t>
            </a:r>
            <a:br>
              <a:rPr lang="fr-FR" dirty="0"/>
            </a:br>
            <a:r>
              <a:rPr lang="fr-FR" dirty="0"/>
              <a:t> </a:t>
            </a:r>
          </a:p>
        </p:txBody>
      </p:sp>
      <p:sp>
        <p:nvSpPr>
          <p:cNvPr id="3" name="Sous-titre 2"/>
          <p:cNvSpPr>
            <a:spLocks noGrp="1"/>
          </p:cNvSpPr>
          <p:nvPr>
            <p:ph type="subTitle" idx="1"/>
          </p:nvPr>
        </p:nvSpPr>
        <p:spPr>
          <a:xfrm>
            <a:off x="626225" y="4797152"/>
            <a:ext cx="4317647" cy="1800200"/>
          </a:xfrm>
        </p:spPr>
        <p:txBody>
          <a:bodyPr rtlCol="0">
            <a:normAutofit/>
          </a:bodyPr>
          <a:lstStyle/>
          <a:p>
            <a:r>
              <a:rPr lang="fr-FR" sz="2400" dirty="0"/>
              <a:t>Clustering de patients et de réponses a un traitement anti-cancéreux</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Groupes pour la première visite</a:t>
            </a:r>
          </a:p>
        </p:txBody>
      </p:sp>
      <p:sp>
        <p:nvSpPr>
          <p:cNvPr id="3" name="Rectangle 2">
            <a:extLst>
              <a:ext uri="{FF2B5EF4-FFF2-40B4-BE49-F238E27FC236}">
                <a16:creationId xmlns:a16="http://schemas.microsoft.com/office/drawing/2014/main" id="{D48C791B-427C-47D8-B3C7-473AEE3BE2E7}"/>
              </a:ext>
            </a:extLst>
          </p:cNvPr>
          <p:cNvSpPr/>
          <p:nvPr/>
        </p:nvSpPr>
        <p:spPr>
          <a:xfrm>
            <a:off x="119336" y="1700808"/>
            <a:ext cx="11953328" cy="5057971"/>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581AD-040F-4F54-B55F-81816EBCD133}"/>
              </a:ext>
            </a:extLst>
          </p:cNvPr>
          <p:cNvSpPr>
            <a:spLocks noGrp="1"/>
          </p:cNvSpPr>
          <p:nvPr>
            <p:ph type="title"/>
          </p:nvPr>
        </p:nvSpPr>
        <p:spPr/>
        <p:txBody>
          <a:bodyPr/>
          <a:lstStyle/>
          <a:p>
            <a:r>
              <a:rPr lang="fr-FR" dirty="0"/>
              <a:t>Groupes pour la première visite</a:t>
            </a:r>
          </a:p>
        </p:txBody>
      </p:sp>
      <p:sp>
        <p:nvSpPr>
          <p:cNvPr id="3" name="Rectangle 2">
            <a:extLst>
              <a:ext uri="{FF2B5EF4-FFF2-40B4-BE49-F238E27FC236}">
                <a16:creationId xmlns:a16="http://schemas.microsoft.com/office/drawing/2014/main" id="{3D828A0F-DD5F-4974-BBBA-2E0D4EEF0D73}"/>
              </a:ext>
            </a:extLst>
          </p:cNvPr>
          <p:cNvSpPr/>
          <p:nvPr/>
        </p:nvSpPr>
        <p:spPr>
          <a:xfrm>
            <a:off x="191344" y="1628800"/>
            <a:ext cx="11881320" cy="52292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79335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Prévision</a:t>
            </a:r>
          </a:p>
        </p:txBody>
      </p:sp>
      <p:pic>
        <p:nvPicPr>
          <p:cNvPr id="6" name="Espace réservé du contenu 5">
            <a:extLst>
              <a:ext uri="{FF2B5EF4-FFF2-40B4-BE49-F238E27FC236}">
                <a16:creationId xmlns:a16="http://schemas.microsoft.com/office/drawing/2014/main" id="{DCE46F47-FC1D-445C-907F-E36DC5E75859}"/>
              </a:ext>
            </a:extLst>
          </p:cNvPr>
          <p:cNvPicPr>
            <a:picLocks noGrp="1" noChangeAspect="1"/>
          </p:cNvPicPr>
          <p:nvPr>
            <p:ph idx="1"/>
          </p:nvPr>
        </p:nvPicPr>
        <p:blipFill>
          <a:blip r:embed="rId3"/>
          <a:stretch>
            <a:fillRect/>
          </a:stretch>
        </p:blipFill>
        <p:spPr>
          <a:xfrm>
            <a:off x="1161078" y="2270659"/>
            <a:ext cx="4840644" cy="2316681"/>
          </a:xfrm>
          <a:prstGeom prst="rect">
            <a:avLst/>
          </a:prstGeom>
        </p:spPr>
      </p:pic>
      <p:sp>
        <p:nvSpPr>
          <p:cNvPr id="4" name="Espace réservé du texte 3"/>
          <p:cNvSpPr>
            <a:spLocks noGrp="1"/>
          </p:cNvSpPr>
          <p:nvPr>
            <p:ph type="body" sz="half" idx="2"/>
          </p:nvPr>
        </p:nvSpPr>
        <p:spPr/>
        <p:txBody>
          <a:bodyPr rtlCol="0"/>
          <a:lstStyle/>
          <a:p>
            <a:pPr rtl="0"/>
            <a:r>
              <a:rPr lang="fr-FR" dirty="0"/>
              <a:t>Régression LDA</a:t>
            </a:r>
          </a:p>
        </p:txBody>
      </p:sp>
      <p:cxnSp>
        <p:nvCxnSpPr>
          <p:cNvPr id="8" name="Connecteur droit avec flèche 7">
            <a:extLst>
              <a:ext uri="{FF2B5EF4-FFF2-40B4-BE49-F238E27FC236}">
                <a16:creationId xmlns:a16="http://schemas.microsoft.com/office/drawing/2014/main" id="{F95FCB2A-665F-4B6E-9661-FEB94354581C}"/>
              </a:ext>
            </a:extLst>
          </p:cNvPr>
          <p:cNvCxnSpPr>
            <a:cxnSpLocks/>
          </p:cNvCxnSpPr>
          <p:nvPr/>
        </p:nvCxnSpPr>
        <p:spPr>
          <a:xfrm>
            <a:off x="3575720" y="3259832"/>
            <a:ext cx="0" cy="33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24C2CCF0-6DD4-4BD3-A809-A4397D1B0F9A}"/>
              </a:ext>
            </a:extLst>
          </p:cNvPr>
          <p:cNvCxnSpPr>
            <a:cxnSpLocks/>
          </p:cNvCxnSpPr>
          <p:nvPr/>
        </p:nvCxnSpPr>
        <p:spPr>
          <a:xfrm>
            <a:off x="5159896" y="3259832"/>
            <a:ext cx="0" cy="33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anim calcmode="lin" valueType="num">
                                      <p:cBhvr>
                                        <p:cTn id="16" dur="2000" fill="hold"/>
                                        <p:tgtEl>
                                          <p:spTgt spid="6"/>
                                        </p:tgtEl>
                                        <p:attrNameLst>
                                          <p:attrName>ppt_w</p:attrName>
                                        </p:attrNameLst>
                                      </p:cBhvr>
                                      <p:tavLst>
                                        <p:tav tm="0" fmla="#ppt_w*sin(2.5*pi*$)">
                                          <p:val>
                                            <p:fltVal val="0"/>
                                          </p:val>
                                        </p:tav>
                                        <p:tav tm="100000">
                                          <p:val>
                                            <p:fltVal val="1"/>
                                          </p:val>
                                        </p:tav>
                                      </p:tavLst>
                                    </p:anim>
                                    <p:anim calcmode="lin" valueType="num">
                                      <p:cBhvr>
                                        <p:cTn id="17"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Prévision</a:t>
            </a:r>
          </a:p>
        </p:txBody>
      </p:sp>
      <p:sp>
        <p:nvSpPr>
          <p:cNvPr id="3" name="Espace réservé d’image 2" descr="Espace réservé vide pour ajouter une image. Cliquez sur l’espace réservé et sélectionnez l’image à ajouter."/>
          <p:cNvSpPr>
            <a:spLocks noGrp="1"/>
          </p:cNvSpPr>
          <p:nvPr>
            <p:ph type="pic" idx="1"/>
          </p:nvPr>
        </p:nvSpPr>
        <p:spPr/>
      </p:sp>
      <p:sp>
        <p:nvSpPr>
          <p:cNvPr id="4" name="Espace réservé du texte 3"/>
          <p:cNvSpPr>
            <a:spLocks noGrp="1"/>
          </p:cNvSpPr>
          <p:nvPr>
            <p:ph type="body" sz="half" idx="2"/>
          </p:nvPr>
        </p:nvSpPr>
        <p:spPr/>
        <p:txBody>
          <a:bodyPr rtlCol="0"/>
          <a:lstStyle/>
          <a:p>
            <a:r>
              <a:rPr lang="fr-FR" dirty="0"/>
              <a:t>Régression LDA</a:t>
            </a:r>
          </a:p>
          <a:p>
            <a:pPr rtl="0"/>
            <a:endParaRPr lang="fr-FR" dirty="0"/>
          </a:p>
        </p:txBody>
      </p:sp>
      <p:sp>
        <p:nvSpPr>
          <p:cNvPr id="7" name="Rectangle 6">
            <a:extLst>
              <a:ext uri="{FF2B5EF4-FFF2-40B4-BE49-F238E27FC236}">
                <a16:creationId xmlns:a16="http://schemas.microsoft.com/office/drawing/2014/main" id="{84053D34-E04B-4520-AF37-BB65B27F2EF4}"/>
              </a:ext>
            </a:extLst>
          </p:cNvPr>
          <p:cNvSpPr/>
          <p:nvPr/>
        </p:nvSpPr>
        <p:spPr>
          <a:xfrm>
            <a:off x="263351" y="171908"/>
            <a:ext cx="6624737" cy="6497452"/>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E66D8-8F98-4D73-93C4-9C88EA599C27}"/>
              </a:ext>
            </a:extLst>
          </p:cNvPr>
          <p:cNvSpPr>
            <a:spLocks noGrp="1"/>
          </p:cNvSpPr>
          <p:nvPr>
            <p:ph type="title"/>
          </p:nvPr>
        </p:nvSpPr>
        <p:spPr/>
        <p:txBody>
          <a:bodyPr/>
          <a:lstStyle/>
          <a:p>
            <a:r>
              <a:rPr lang="fr-FR" dirty="0"/>
              <a:t>Prévision</a:t>
            </a:r>
          </a:p>
        </p:txBody>
      </p:sp>
      <p:sp>
        <p:nvSpPr>
          <p:cNvPr id="3" name="Espace réservé pour une image  2">
            <a:extLst>
              <a:ext uri="{FF2B5EF4-FFF2-40B4-BE49-F238E27FC236}">
                <a16:creationId xmlns:a16="http://schemas.microsoft.com/office/drawing/2014/main" id="{05D9563B-D893-4A48-969A-24BC446A3372}"/>
              </a:ext>
            </a:extLst>
          </p:cNvPr>
          <p:cNvSpPr>
            <a:spLocks noGrp="1"/>
          </p:cNvSpPr>
          <p:nvPr>
            <p:ph type="pic" idx="1"/>
          </p:nvPr>
        </p:nvSpPr>
        <p:spPr/>
      </p:sp>
      <p:sp>
        <p:nvSpPr>
          <p:cNvPr id="4" name="Espace réservé du texte 3">
            <a:extLst>
              <a:ext uri="{FF2B5EF4-FFF2-40B4-BE49-F238E27FC236}">
                <a16:creationId xmlns:a16="http://schemas.microsoft.com/office/drawing/2014/main" id="{49666FEF-032F-49F3-B04F-515737930935}"/>
              </a:ext>
            </a:extLst>
          </p:cNvPr>
          <p:cNvSpPr>
            <a:spLocks noGrp="1"/>
          </p:cNvSpPr>
          <p:nvPr>
            <p:ph type="body" sz="half" idx="2"/>
          </p:nvPr>
        </p:nvSpPr>
        <p:spPr/>
        <p:txBody>
          <a:bodyPr/>
          <a:lstStyle/>
          <a:p>
            <a:r>
              <a:rPr lang="fr-FR" dirty="0"/>
              <a:t>Régression LDA</a:t>
            </a:r>
          </a:p>
          <a:p>
            <a:endParaRPr lang="fr-FR" dirty="0"/>
          </a:p>
        </p:txBody>
      </p:sp>
      <p:sp>
        <p:nvSpPr>
          <p:cNvPr id="5" name="Rectangle 4">
            <a:extLst>
              <a:ext uri="{FF2B5EF4-FFF2-40B4-BE49-F238E27FC236}">
                <a16:creationId xmlns:a16="http://schemas.microsoft.com/office/drawing/2014/main" id="{AE93B2F9-327A-4FA5-ACF3-1BB78B367245}"/>
              </a:ext>
            </a:extLst>
          </p:cNvPr>
          <p:cNvSpPr/>
          <p:nvPr/>
        </p:nvSpPr>
        <p:spPr>
          <a:xfrm>
            <a:off x="191344" y="116632"/>
            <a:ext cx="6696744" cy="662473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417751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764" y="99220"/>
            <a:ext cx="11108436" cy="1325563"/>
          </a:xfrm>
        </p:spPr>
        <p:txBody>
          <a:bodyPr/>
          <a:lstStyle/>
          <a:p>
            <a:r>
              <a:rPr lang="fr-FR" spc="-30" dirty="0">
                <a:solidFill>
                  <a:srgbClr val="FFFFFF"/>
                </a:solidFill>
                <a:latin typeface="Georgia"/>
                <a:cs typeface="Georgia"/>
              </a:rPr>
              <a:t>Répartitions des patients dans chaque groupes</a:t>
            </a:r>
            <a:r>
              <a:rPr lang="fr-FR" dirty="0">
                <a:latin typeface="Georgia"/>
                <a:cs typeface="Georgia"/>
              </a:rPr>
              <a:t/>
            </a:r>
            <a:br>
              <a:rPr lang="fr-FR" dirty="0">
                <a:latin typeface="Georgia"/>
                <a:cs typeface="Georgia"/>
              </a:rPr>
            </a:br>
            <a:endParaRPr lang="fr-FR" dirty="0"/>
          </a:p>
        </p:txBody>
      </p:sp>
      <p:sp>
        <p:nvSpPr>
          <p:cNvPr id="4" name="object 5"/>
          <p:cNvSpPr/>
          <p:nvPr/>
        </p:nvSpPr>
        <p:spPr>
          <a:xfrm>
            <a:off x="16764" y="1508759"/>
            <a:ext cx="4392168" cy="534924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4443644" y="1508759"/>
            <a:ext cx="4392168" cy="5349240"/>
          </a:xfrm>
          <a:prstGeom prst="rect">
            <a:avLst/>
          </a:prstGeom>
          <a:blipFill>
            <a:blip r:embed="rId2" cstate="print"/>
            <a:stretch>
              <a:fillRect/>
            </a:stretch>
          </a:blipFill>
        </p:spPr>
        <p:txBody>
          <a:bodyPr wrap="square" lIns="0" tIns="0" rIns="0" bIns="0" rtlCol="0">
            <a:noAutofit/>
          </a:bodyPr>
          <a:lstStyle/>
          <a:p>
            <a:endParaRPr/>
          </a:p>
        </p:txBody>
      </p:sp>
      <p:sp>
        <p:nvSpPr>
          <p:cNvPr id="6" name="object 7"/>
          <p:cNvSpPr/>
          <p:nvPr/>
        </p:nvSpPr>
        <p:spPr>
          <a:xfrm>
            <a:off x="8874284" y="1527055"/>
            <a:ext cx="3384804" cy="1542288"/>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87238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37" dirty="0">
                <a:solidFill>
                  <a:srgbClr val="FFFFFF"/>
                </a:solidFill>
                <a:latin typeface="Georgia"/>
                <a:cs typeface="Georgia"/>
              </a:rPr>
              <a:t>Les Courbes de survie (taille de la tumeur)</a:t>
            </a:r>
            <a:r>
              <a:rPr lang="fr-FR" dirty="0">
                <a:latin typeface="Georgia"/>
                <a:cs typeface="Georgia"/>
              </a:rPr>
              <a:t/>
            </a:r>
            <a:br>
              <a:rPr lang="fr-FR" dirty="0">
                <a:latin typeface="Georgia"/>
                <a:cs typeface="Georgia"/>
              </a:rPr>
            </a:br>
            <a:endParaRPr lang="fr-FR" dirty="0"/>
          </a:p>
        </p:txBody>
      </p:sp>
      <p:sp>
        <p:nvSpPr>
          <p:cNvPr id="3" name="object 6"/>
          <p:cNvSpPr/>
          <p:nvPr/>
        </p:nvSpPr>
        <p:spPr>
          <a:xfrm>
            <a:off x="1559052" y="1916832"/>
            <a:ext cx="7777308" cy="4697328"/>
          </a:xfrm>
          <a:prstGeom prst="rect">
            <a:avLst/>
          </a:prstGeom>
          <a:blipFill>
            <a:blip r:embed="rId2" cstate="print"/>
            <a:stretch>
              <a:fillRect/>
            </a:stretch>
          </a:blipFill>
        </p:spPr>
        <p:txBody>
          <a:bodyPr wrap="square" lIns="0" tIns="0" rIns="0" bIns="0" rtlCol="0">
            <a:noAutofit/>
          </a:bodyPr>
          <a:lstStyle/>
          <a:p>
            <a:endParaRPr/>
          </a:p>
        </p:txBody>
      </p:sp>
      <p:sp>
        <p:nvSpPr>
          <p:cNvPr id="4" name="ZoneTexte 3"/>
          <p:cNvSpPr txBox="1"/>
          <p:nvPr/>
        </p:nvSpPr>
        <p:spPr>
          <a:xfrm>
            <a:off x="1066800" y="1424783"/>
            <a:ext cx="6829400" cy="348813"/>
          </a:xfrm>
          <a:prstGeom prst="rect">
            <a:avLst/>
          </a:prstGeom>
          <a:noFill/>
        </p:spPr>
        <p:txBody>
          <a:bodyPr wrap="square" rtlCol="0">
            <a:spAutoFit/>
          </a:bodyPr>
          <a:lstStyle/>
          <a:p>
            <a:pPr marL="12700">
              <a:lnSpc>
                <a:spcPts val="1950"/>
              </a:lnSpc>
            </a:pPr>
            <a:r>
              <a:rPr lang="fr-FR" spc="-27">
                <a:latin typeface="Georgia"/>
                <a:cs typeface="Georgia"/>
              </a:rPr>
              <a:t>Courbe de survie pour la première visite</a:t>
            </a:r>
            <a:endParaRPr lang="fr-FR" dirty="0">
              <a:latin typeface="Georgia"/>
              <a:cs typeface="Georgia"/>
            </a:endParaRPr>
          </a:p>
        </p:txBody>
      </p:sp>
    </p:spTree>
    <p:extLst>
      <p:ext uri="{BB962C8B-B14F-4D97-AF65-F5344CB8AC3E}">
        <p14:creationId xmlns:p14="http://schemas.microsoft.com/office/powerpoint/2010/main" val="42156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0" dirty="0">
                <a:solidFill>
                  <a:srgbClr val="FFFFFF"/>
                </a:solidFill>
                <a:latin typeface="Georgia"/>
                <a:cs typeface="Georgia"/>
              </a:rPr>
              <a:t>Courbe de survie pour la deuxième visite</a:t>
            </a:r>
            <a:r>
              <a:rPr lang="fr-FR" dirty="0">
                <a:latin typeface="Georgia"/>
                <a:cs typeface="Georgia"/>
              </a:rPr>
              <a:t/>
            </a:r>
            <a:br>
              <a:rPr lang="fr-FR" dirty="0">
                <a:latin typeface="Georgia"/>
                <a:cs typeface="Georgia"/>
              </a:rPr>
            </a:br>
            <a:endParaRPr lang="fr-FR" dirty="0"/>
          </a:p>
        </p:txBody>
      </p:sp>
      <p:sp>
        <p:nvSpPr>
          <p:cNvPr id="3" name="object 5"/>
          <p:cNvSpPr/>
          <p:nvPr/>
        </p:nvSpPr>
        <p:spPr>
          <a:xfrm>
            <a:off x="1066800" y="1629156"/>
            <a:ext cx="7333488" cy="5039868"/>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77253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4" dirty="0">
                <a:solidFill>
                  <a:srgbClr val="FFFFFF"/>
                </a:solidFill>
                <a:latin typeface="Georgia"/>
                <a:cs typeface="Georgia"/>
              </a:rPr>
              <a:t>Courbe de survie pour la troisième visite</a:t>
            </a:r>
            <a:r>
              <a:rPr lang="fr-FR" dirty="0">
                <a:latin typeface="Georgia"/>
                <a:cs typeface="Georgia"/>
              </a:rPr>
              <a:t/>
            </a:r>
            <a:br>
              <a:rPr lang="fr-FR" dirty="0">
                <a:latin typeface="Georgia"/>
                <a:cs typeface="Georgia"/>
              </a:rPr>
            </a:br>
            <a:endParaRPr lang="fr-FR" dirty="0"/>
          </a:p>
        </p:txBody>
      </p:sp>
      <p:sp>
        <p:nvSpPr>
          <p:cNvPr id="3" name="object 5"/>
          <p:cNvSpPr/>
          <p:nvPr/>
        </p:nvSpPr>
        <p:spPr>
          <a:xfrm>
            <a:off x="1127760" y="1772410"/>
            <a:ext cx="7632192" cy="4986528"/>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45481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CEBFD1-2388-4EB6-8DEC-103DC0835045}"/>
              </a:ext>
            </a:extLst>
          </p:cNvPr>
          <p:cNvSpPr/>
          <p:nvPr/>
        </p:nvSpPr>
        <p:spPr>
          <a:xfrm>
            <a:off x="479376" y="663622"/>
            <a:ext cx="11017224" cy="606608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236684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PLAN</a:t>
            </a:r>
          </a:p>
        </p:txBody>
      </p:sp>
      <p:sp>
        <p:nvSpPr>
          <p:cNvPr id="3" name="Espace réservé du contenu 2"/>
          <p:cNvSpPr>
            <a:spLocks noGrp="1"/>
          </p:cNvSpPr>
          <p:nvPr>
            <p:ph idx="1"/>
          </p:nvPr>
        </p:nvSpPr>
        <p:spPr/>
        <p:txBody>
          <a:bodyPr rtlCol="0"/>
          <a:lstStyle/>
          <a:p>
            <a:pPr rtl="0"/>
            <a:r>
              <a:rPr lang="fr-FR" dirty="0"/>
              <a:t>Définition :</a:t>
            </a:r>
          </a:p>
          <a:p>
            <a:pPr rtl="0"/>
            <a:r>
              <a:rPr lang="fr-FR" dirty="0"/>
              <a:t>Explication et Objectifs de l’étude</a:t>
            </a:r>
          </a:p>
          <a:p>
            <a:pPr rtl="0"/>
            <a:r>
              <a:rPr lang="fr-FR" dirty="0"/>
              <a:t>Constitution des groupes (K-</a:t>
            </a:r>
            <a:r>
              <a:rPr lang="fr-FR" dirty="0" err="1"/>
              <a:t>means</a:t>
            </a:r>
            <a:r>
              <a:rPr lang="fr-FR" dirty="0"/>
              <a:t>)</a:t>
            </a:r>
          </a:p>
          <a:p>
            <a:pPr rtl="0"/>
            <a:r>
              <a:rPr lang="fr-FR" dirty="0"/>
              <a:t>Prévision à partir de la première visite</a:t>
            </a:r>
          </a:p>
          <a:p>
            <a:pPr rtl="0"/>
            <a:r>
              <a:rPr lang="fr-FR" dirty="0"/>
              <a:t>Courbe de Survie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AB3FD-F9E2-485A-9B5F-AD855406EF6F}"/>
              </a:ext>
            </a:extLst>
          </p:cNvPr>
          <p:cNvSpPr>
            <a:spLocks noGrp="1"/>
          </p:cNvSpPr>
          <p:nvPr>
            <p:ph type="title"/>
          </p:nvPr>
        </p:nvSpPr>
        <p:spPr/>
        <p:txBody>
          <a:bodyPr/>
          <a:lstStyle/>
          <a:p>
            <a:r>
              <a:rPr lang="fr-FR" dirty="0"/>
              <a:t>Définition :</a:t>
            </a:r>
          </a:p>
        </p:txBody>
      </p:sp>
      <p:pic>
        <p:nvPicPr>
          <p:cNvPr id="5" name="Espace réservé du contenu 4" descr="Une image contenant capture d’écran&#10;&#10;Description générée avec un niveau de confiance élevé">
            <a:extLst>
              <a:ext uri="{FF2B5EF4-FFF2-40B4-BE49-F238E27FC236}">
                <a16:creationId xmlns:a16="http://schemas.microsoft.com/office/drawing/2014/main" id="{3B006278-B6FA-4B31-9888-CEBF2DD465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376" y="1772816"/>
            <a:ext cx="11089232" cy="4824536"/>
          </a:xfrm>
        </p:spPr>
      </p:pic>
    </p:spTree>
    <p:extLst>
      <p:ext uri="{BB962C8B-B14F-4D97-AF65-F5344CB8AC3E}">
        <p14:creationId xmlns:p14="http://schemas.microsoft.com/office/powerpoint/2010/main" val="94929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mph" presetSubtype="0" fill="hold" nodeType="clickEffect">
                                  <p:stCondLst>
                                    <p:cond delay="0"/>
                                  </p:stCondLst>
                                  <p:childTnLst>
                                    <p:animClr clrSpc="rgb" dir="cw">
                                      <p:cBhvr override="childStyle">
                                        <p:cTn id="12" dur="500" fill="hold"/>
                                        <p:tgtEl>
                                          <p:spTgt spid="5"/>
                                        </p:tgtEl>
                                        <p:attrNameLst>
                                          <p:attrName>style.color</p:attrName>
                                        </p:attrNameLst>
                                      </p:cBhvr>
                                      <p:to>
                                        <a:schemeClr val="accent2"/>
                                      </p:to>
                                    </p:animClr>
                                    <p:animClr clrSpc="rgb" dir="cw">
                                      <p:cBhvr>
                                        <p:cTn id="13" dur="500" fill="hold"/>
                                        <p:tgtEl>
                                          <p:spTgt spid="5"/>
                                        </p:tgtEl>
                                        <p:attrNameLst>
                                          <p:attrName>fillcolor</p:attrName>
                                        </p:attrNameLst>
                                      </p:cBhvr>
                                      <p:to>
                                        <a:schemeClr val="accent2"/>
                                      </p:to>
                                    </p:animClr>
                                    <p:set>
                                      <p:cBhvr>
                                        <p:cTn id="14" dur="500" fill="hold"/>
                                        <p:tgtEl>
                                          <p:spTgt spid="5"/>
                                        </p:tgtEl>
                                        <p:attrNameLst>
                                          <p:attrName>fill.type</p:attrName>
                                        </p:attrNameLst>
                                      </p:cBhvr>
                                      <p:to>
                                        <p:strVal val="solid"/>
                                      </p:to>
                                    </p:set>
                                    <p:set>
                                      <p:cBhvr>
                                        <p:cTn id="15"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Explications</a:t>
            </a:r>
          </a:p>
        </p:txBody>
      </p:sp>
      <p:sp>
        <p:nvSpPr>
          <p:cNvPr id="3" name="Espace réservé du contenu 2">
            <a:extLst>
              <a:ext uri="{FF2B5EF4-FFF2-40B4-BE49-F238E27FC236}">
                <a16:creationId xmlns:a16="http://schemas.microsoft.com/office/drawing/2014/main" id="{3DA82E8D-7DF4-41B2-892F-2468878F7BCF}"/>
              </a:ext>
            </a:extLst>
          </p:cNvPr>
          <p:cNvSpPr>
            <a:spLocks noGrp="1"/>
          </p:cNvSpPr>
          <p:nvPr>
            <p:ph idx="1"/>
          </p:nvPr>
        </p:nvSpPr>
        <p:spPr/>
        <p:txBody>
          <a:bodyPr/>
          <a:lstStyle/>
          <a:p>
            <a:r>
              <a:rPr lang="fr-FR" dirty="0"/>
              <a:t>Diagnostics</a:t>
            </a:r>
          </a:p>
        </p:txBody>
      </p:sp>
      <p:sp>
        <p:nvSpPr>
          <p:cNvPr id="4" name="Flèche : droite 3">
            <a:extLst>
              <a:ext uri="{FF2B5EF4-FFF2-40B4-BE49-F238E27FC236}">
                <a16:creationId xmlns:a16="http://schemas.microsoft.com/office/drawing/2014/main" id="{8CC22C82-1C3B-4C6F-BC05-12F16146C69E}"/>
              </a:ext>
            </a:extLst>
          </p:cNvPr>
          <p:cNvSpPr/>
          <p:nvPr/>
        </p:nvSpPr>
        <p:spPr>
          <a:xfrm>
            <a:off x="2783632" y="4653136"/>
            <a:ext cx="662473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Signe Moins 4">
            <a:extLst>
              <a:ext uri="{FF2B5EF4-FFF2-40B4-BE49-F238E27FC236}">
                <a16:creationId xmlns:a16="http://schemas.microsoft.com/office/drawing/2014/main" id="{B0D95C53-7A53-417D-BDB1-0DAC856B1BE2}"/>
              </a:ext>
            </a:extLst>
          </p:cNvPr>
          <p:cNvSpPr/>
          <p:nvPr/>
        </p:nvSpPr>
        <p:spPr>
          <a:xfrm rot="16200000">
            <a:off x="3058520" y="4932954"/>
            <a:ext cx="432048" cy="26174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Signe Moins 7">
            <a:extLst>
              <a:ext uri="{FF2B5EF4-FFF2-40B4-BE49-F238E27FC236}">
                <a16:creationId xmlns:a16="http://schemas.microsoft.com/office/drawing/2014/main" id="{B381B758-6411-4B52-AB0E-722EB0C5DB07}"/>
              </a:ext>
            </a:extLst>
          </p:cNvPr>
          <p:cNvSpPr/>
          <p:nvPr/>
        </p:nvSpPr>
        <p:spPr>
          <a:xfrm rot="5400000">
            <a:off x="5570098" y="4935564"/>
            <a:ext cx="426832" cy="26174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Signe Moins 8">
            <a:extLst>
              <a:ext uri="{FF2B5EF4-FFF2-40B4-BE49-F238E27FC236}">
                <a16:creationId xmlns:a16="http://schemas.microsoft.com/office/drawing/2014/main" id="{1ED5C761-1D76-434A-B19F-068E51C18471}"/>
              </a:ext>
            </a:extLst>
          </p:cNvPr>
          <p:cNvSpPr/>
          <p:nvPr/>
        </p:nvSpPr>
        <p:spPr>
          <a:xfrm rot="5400000">
            <a:off x="7928771" y="4890076"/>
            <a:ext cx="484633" cy="26174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BBDCB21-60F3-412F-A010-CCC4E0024D38}"/>
              </a:ext>
            </a:extLst>
          </p:cNvPr>
          <p:cNvSpPr/>
          <p:nvPr/>
        </p:nvSpPr>
        <p:spPr>
          <a:xfrm>
            <a:off x="3045944" y="5332433"/>
            <a:ext cx="457200" cy="3494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a:t>
            </a:r>
            <a:r>
              <a:rPr lang="fr-FR" dirty="0">
                <a:latin typeface="Sitka Small" panose="02000505000000020004" pitchFamily="2" charset="0"/>
              </a:rPr>
              <a:t>₀</a:t>
            </a:r>
            <a:endParaRPr lang="fr-FR" dirty="0"/>
          </a:p>
        </p:txBody>
      </p:sp>
      <p:sp>
        <p:nvSpPr>
          <p:cNvPr id="13" name="Rectangle 12">
            <a:extLst>
              <a:ext uri="{FF2B5EF4-FFF2-40B4-BE49-F238E27FC236}">
                <a16:creationId xmlns:a16="http://schemas.microsoft.com/office/drawing/2014/main" id="{BCD5C681-47D1-4F22-8885-E3013D4A2D65}"/>
              </a:ext>
            </a:extLst>
          </p:cNvPr>
          <p:cNvSpPr/>
          <p:nvPr/>
        </p:nvSpPr>
        <p:spPr>
          <a:xfrm>
            <a:off x="5570160" y="5337492"/>
            <a:ext cx="457200" cy="3776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a:t>
            </a:r>
            <a:r>
              <a:rPr lang="fr-FR" dirty="0">
                <a:latin typeface="Sitka Small" panose="02000505000000020004" pitchFamily="2" charset="0"/>
              </a:rPr>
              <a:t>₁₅</a:t>
            </a:r>
            <a:endParaRPr lang="fr-FR" dirty="0"/>
          </a:p>
        </p:txBody>
      </p:sp>
      <p:sp>
        <p:nvSpPr>
          <p:cNvPr id="14" name="Rectangle 13">
            <a:extLst>
              <a:ext uri="{FF2B5EF4-FFF2-40B4-BE49-F238E27FC236}">
                <a16:creationId xmlns:a16="http://schemas.microsoft.com/office/drawing/2014/main" id="{5014D0B1-D677-47BE-BC6F-6E1212DF5F89}"/>
              </a:ext>
            </a:extLst>
          </p:cNvPr>
          <p:cNvSpPr/>
          <p:nvPr/>
        </p:nvSpPr>
        <p:spPr>
          <a:xfrm>
            <a:off x="8040216" y="5304215"/>
            <a:ext cx="648642" cy="3494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a:t>
            </a:r>
            <a:r>
              <a:rPr lang="fr-FR" dirty="0">
                <a:latin typeface="Sitka Small" panose="02000505000000020004" pitchFamily="2" charset="0"/>
              </a:rPr>
              <a:t>₃₀</a:t>
            </a:r>
            <a:endParaRPr lang="fr-FR" dirty="0"/>
          </a:p>
        </p:txBody>
      </p:sp>
      <p:cxnSp>
        <p:nvCxnSpPr>
          <p:cNvPr id="16" name="Connecteur droit avec flèche 15">
            <a:extLst>
              <a:ext uri="{FF2B5EF4-FFF2-40B4-BE49-F238E27FC236}">
                <a16:creationId xmlns:a16="http://schemas.microsoft.com/office/drawing/2014/main" id="{F96C797F-A169-442E-86D5-B8227F4A40B3}"/>
              </a:ext>
            </a:extLst>
          </p:cNvPr>
          <p:cNvCxnSpPr>
            <a:cxnSpLocks/>
          </p:cNvCxnSpPr>
          <p:nvPr/>
        </p:nvCxnSpPr>
        <p:spPr>
          <a:xfrm>
            <a:off x="3287688" y="3789040"/>
            <a:ext cx="0"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FC0A87D9-5535-47CB-A083-20526EA42EE7}"/>
              </a:ext>
            </a:extLst>
          </p:cNvPr>
          <p:cNvSpPr/>
          <p:nvPr/>
        </p:nvSpPr>
        <p:spPr>
          <a:xfrm>
            <a:off x="2158422" y="2775992"/>
            <a:ext cx="2232243"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Bevacizumab</a:t>
            </a:r>
            <a:endParaRPr lang="fr-FR" dirty="0"/>
          </a:p>
        </p:txBody>
      </p:sp>
      <p:cxnSp>
        <p:nvCxnSpPr>
          <p:cNvPr id="22" name="Connecteur droit avec flèche 21">
            <a:extLst>
              <a:ext uri="{FF2B5EF4-FFF2-40B4-BE49-F238E27FC236}">
                <a16:creationId xmlns:a16="http://schemas.microsoft.com/office/drawing/2014/main" id="{774A3884-DAD0-43D6-B91C-025CC67D4E47}"/>
              </a:ext>
            </a:extLst>
          </p:cNvPr>
          <p:cNvCxnSpPr>
            <a:cxnSpLocks/>
          </p:cNvCxnSpPr>
          <p:nvPr/>
        </p:nvCxnSpPr>
        <p:spPr>
          <a:xfrm flipV="1">
            <a:off x="3305983" y="3762136"/>
            <a:ext cx="4896544" cy="3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Signe Plus 5">
            <a:extLst>
              <a:ext uri="{FF2B5EF4-FFF2-40B4-BE49-F238E27FC236}">
                <a16:creationId xmlns:a16="http://schemas.microsoft.com/office/drawing/2014/main" id="{EC8345B6-9BFD-41EE-AC64-E4F0D5EED145}"/>
              </a:ext>
            </a:extLst>
          </p:cNvPr>
          <p:cNvSpPr/>
          <p:nvPr/>
        </p:nvSpPr>
        <p:spPr>
          <a:xfrm>
            <a:off x="4711947" y="3012268"/>
            <a:ext cx="626279" cy="3652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89642327-4F99-4D4E-BD8B-C128C90CA596}"/>
              </a:ext>
            </a:extLst>
          </p:cNvPr>
          <p:cNvSpPr/>
          <p:nvPr/>
        </p:nvSpPr>
        <p:spPr>
          <a:xfrm>
            <a:off x="5561145" y="2748018"/>
            <a:ext cx="2073350"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err="1">
                <a:solidFill>
                  <a:schemeClr val="tx1"/>
                </a:solidFill>
                <a:hlinkClick r:id="rId3" tooltip="Fluorouracile">
                  <a:extLst>
                    <a:ext uri="{A12FA001-AC4F-418D-AE19-62706E023703}">
                      <ahyp:hlinkClr xmlns:ahyp="http://schemas.microsoft.com/office/drawing/2018/hyperlinkcolor" xmlns="" val="tx"/>
                    </a:ext>
                  </a:extLst>
                </a:hlinkClick>
              </a:rPr>
              <a:t>fluorouracile</a:t>
            </a:r>
            <a:endParaRPr lang="fr-FR" dirty="0">
              <a:solidFill>
                <a:schemeClr val="tx1"/>
              </a:solidFill>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arn(inVertical)">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10" grpId="0" animBg="1"/>
      <p:bldP spid="13" grpId="0" animBg="1"/>
      <p:bldP spid="14" grpId="0" animBg="1"/>
      <p:bldP spid="20"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Objectifs</a:t>
            </a:r>
          </a:p>
        </p:txBody>
      </p:sp>
      <p:sp>
        <p:nvSpPr>
          <p:cNvPr id="3" name="Espace réservé du contenu 2"/>
          <p:cNvSpPr>
            <a:spLocks noGrp="1"/>
          </p:cNvSpPr>
          <p:nvPr>
            <p:ph sz="half" idx="1"/>
          </p:nvPr>
        </p:nvSpPr>
        <p:spPr/>
        <p:txBody>
          <a:bodyPr rtlCol="0"/>
          <a:lstStyle/>
          <a:p>
            <a:pPr rtl="0"/>
            <a:r>
              <a:rPr lang="fr-FR" dirty="0"/>
              <a:t>Première visite </a:t>
            </a:r>
          </a:p>
          <a:p>
            <a:pPr rtl="0"/>
            <a:r>
              <a:rPr lang="fr-FR" dirty="0"/>
              <a:t>Deuxième visite</a:t>
            </a:r>
          </a:p>
          <a:p>
            <a:pPr rtl="0"/>
            <a:r>
              <a:rPr lang="fr-FR" dirty="0"/>
              <a:t>Troisième visite</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1198730465"/>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rtl="0"/>
                      <a:endParaRPr lang="fr-FR" b="0" dirty="0"/>
                    </a:p>
                  </a:txBody>
                  <a:tcPr anchor="ctr"/>
                </a:tc>
                <a:tc>
                  <a:txBody>
                    <a:bodyPr/>
                    <a:lstStyle/>
                    <a:p>
                      <a:pPr algn="ctr" rtl="0"/>
                      <a:r>
                        <a:rPr lang="fr-FR" b="0" dirty="0"/>
                        <a:t>Groupe I</a:t>
                      </a:r>
                    </a:p>
                  </a:txBody>
                  <a:tcPr anchor="ctr"/>
                </a:tc>
                <a:tc>
                  <a:txBody>
                    <a:bodyPr/>
                    <a:lstStyle/>
                    <a:p>
                      <a:pPr algn="ctr" rtl="0"/>
                      <a:r>
                        <a:rPr lang="fr-FR" b="0" dirty="0"/>
                        <a:t>Groupe II</a:t>
                      </a:r>
                    </a:p>
                  </a:txBody>
                  <a:tcPr anchor="ctr"/>
                </a:tc>
                <a:extLst>
                  <a:ext uri="{0D108BD9-81ED-4DB2-BD59-A6C34878D82A}">
                    <a16:rowId xmlns:a16="http://schemas.microsoft.com/office/drawing/2014/main" val="10000"/>
                  </a:ext>
                </a:extLst>
              </a:tr>
              <a:tr h="572294">
                <a:tc>
                  <a:txBody>
                    <a:bodyPr/>
                    <a:lstStyle/>
                    <a:p>
                      <a:pPr algn="ctr" rtl="0"/>
                      <a:r>
                        <a:rPr lang="fr-FR" dirty="0"/>
                        <a:t>V1</a:t>
                      </a:r>
                    </a:p>
                  </a:txBody>
                  <a:tcPr anchor="ctr"/>
                </a:tc>
                <a:tc>
                  <a:txBody>
                    <a:bodyPr/>
                    <a:lstStyle/>
                    <a:p>
                      <a:pPr algn="ctr" rtl="0"/>
                      <a:r>
                        <a:rPr lang="fr-FR" dirty="0"/>
                        <a:t>,,,</a:t>
                      </a:r>
                    </a:p>
                  </a:txBody>
                  <a:tcPr anchor="ctr"/>
                </a:tc>
                <a:tc>
                  <a:txBody>
                    <a:bodyPr/>
                    <a:lstStyle/>
                    <a:p>
                      <a:pPr algn="ctr" rtl="0"/>
                      <a:r>
                        <a:rPr lang="fr-FR" dirty="0"/>
                        <a:t>,,,</a:t>
                      </a:r>
                    </a:p>
                  </a:txBody>
                  <a:tcPr anchor="ctr"/>
                </a:tc>
                <a:extLst>
                  <a:ext uri="{0D108BD9-81ED-4DB2-BD59-A6C34878D82A}">
                    <a16:rowId xmlns:a16="http://schemas.microsoft.com/office/drawing/2014/main" val="10001"/>
                  </a:ext>
                </a:extLst>
              </a:tr>
              <a:tr h="572294">
                <a:tc>
                  <a:txBody>
                    <a:bodyPr/>
                    <a:lstStyle/>
                    <a:p>
                      <a:pPr algn="ctr" rtl="0"/>
                      <a:r>
                        <a:rPr lang="fr-FR" dirty="0"/>
                        <a:t>V2</a:t>
                      </a:r>
                    </a:p>
                  </a:txBody>
                  <a:tcPr anchor="ctr"/>
                </a:tc>
                <a:tc>
                  <a:txBody>
                    <a:bodyPr/>
                    <a:lstStyle/>
                    <a:p>
                      <a:pPr algn="ctr" rtl="0"/>
                      <a:r>
                        <a:rPr lang="fr-FR" dirty="0"/>
                        <a:t>,,,</a:t>
                      </a:r>
                    </a:p>
                  </a:txBody>
                  <a:tcPr anchor="ctr"/>
                </a:tc>
                <a:tc>
                  <a:txBody>
                    <a:bodyPr/>
                    <a:lstStyle/>
                    <a:p>
                      <a:pPr algn="ctr" rtl="0"/>
                      <a:r>
                        <a:rPr lang="fr-FR" dirty="0"/>
                        <a:t>,,,</a:t>
                      </a:r>
                    </a:p>
                  </a:txBody>
                  <a:tcPr anchor="ctr"/>
                </a:tc>
                <a:extLst>
                  <a:ext uri="{0D108BD9-81ED-4DB2-BD59-A6C34878D82A}">
                    <a16:rowId xmlns:a16="http://schemas.microsoft.com/office/drawing/2014/main" val="10002"/>
                  </a:ext>
                </a:extLst>
              </a:tr>
              <a:tr h="572294">
                <a:tc>
                  <a:txBody>
                    <a:bodyPr/>
                    <a:lstStyle/>
                    <a:p>
                      <a:pPr algn="ctr" rtl="0"/>
                      <a:r>
                        <a:rPr lang="fr-FR" dirty="0"/>
                        <a:t>V 3</a:t>
                      </a:r>
                    </a:p>
                  </a:txBody>
                  <a:tcPr anchor="ctr"/>
                </a:tc>
                <a:tc>
                  <a:txBody>
                    <a:bodyPr/>
                    <a:lstStyle/>
                    <a:p>
                      <a:pPr algn="ctr" rtl="0"/>
                      <a:r>
                        <a:rPr lang="fr-FR" dirty="0"/>
                        <a:t>,,,</a:t>
                      </a:r>
                    </a:p>
                  </a:txBody>
                  <a:tcPr anchor="ctr"/>
                </a:tc>
                <a:tc>
                  <a:txBody>
                    <a:bodyPr/>
                    <a:lstStyle/>
                    <a:p>
                      <a:pPr algn="ctr" rtl="0"/>
                      <a:r>
                        <a:rPr lang="fr-FR" dirty="0"/>
                        <a:t>,,,</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80">
                                          <p:stCondLst>
                                            <p:cond delay="0"/>
                                          </p:stCondLst>
                                        </p:cTn>
                                        <p:tgtEl>
                                          <p:spTgt spid="5"/>
                                        </p:tgtEl>
                                      </p:cBhvr>
                                    </p:animEffect>
                                    <p:anim calcmode="lin" valueType="num">
                                      <p:cBhvr>
                                        <p:cTn id="2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0" dur="26">
                                          <p:stCondLst>
                                            <p:cond delay="650"/>
                                          </p:stCondLst>
                                        </p:cTn>
                                        <p:tgtEl>
                                          <p:spTgt spid="5"/>
                                        </p:tgtEl>
                                      </p:cBhvr>
                                      <p:to x="100000" y="60000"/>
                                    </p:animScale>
                                    <p:animScale>
                                      <p:cBhvr>
                                        <p:cTn id="31" dur="166" decel="50000">
                                          <p:stCondLst>
                                            <p:cond delay="676"/>
                                          </p:stCondLst>
                                        </p:cTn>
                                        <p:tgtEl>
                                          <p:spTgt spid="5"/>
                                        </p:tgtEl>
                                      </p:cBhvr>
                                      <p:to x="100000" y="100000"/>
                                    </p:animScale>
                                    <p:animScale>
                                      <p:cBhvr>
                                        <p:cTn id="32" dur="26">
                                          <p:stCondLst>
                                            <p:cond delay="1312"/>
                                          </p:stCondLst>
                                        </p:cTn>
                                        <p:tgtEl>
                                          <p:spTgt spid="5"/>
                                        </p:tgtEl>
                                      </p:cBhvr>
                                      <p:to x="100000" y="80000"/>
                                    </p:animScale>
                                    <p:animScale>
                                      <p:cBhvr>
                                        <p:cTn id="33" dur="166" decel="50000">
                                          <p:stCondLst>
                                            <p:cond delay="1338"/>
                                          </p:stCondLst>
                                        </p:cTn>
                                        <p:tgtEl>
                                          <p:spTgt spid="5"/>
                                        </p:tgtEl>
                                      </p:cBhvr>
                                      <p:to x="100000" y="100000"/>
                                    </p:animScale>
                                    <p:animScale>
                                      <p:cBhvr>
                                        <p:cTn id="34" dur="26">
                                          <p:stCondLst>
                                            <p:cond delay="1642"/>
                                          </p:stCondLst>
                                        </p:cTn>
                                        <p:tgtEl>
                                          <p:spTgt spid="5"/>
                                        </p:tgtEl>
                                      </p:cBhvr>
                                      <p:to x="100000" y="90000"/>
                                    </p:animScale>
                                    <p:animScale>
                                      <p:cBhvr>
                                        <p:cTn id="35" dur="166" decel="50000">
                                          <p:stCondLst>
                                            <p:cond delay="1668"/>
                                          </p:stCondLst>
                                        </p:cTn>
                                        <p:tgtEl>
                                          <p:spTgt spid="5"/>
                                        </p:tgtEl>
                                      </p:cBhvr>
                                      <p:to x="100000" y="100000"/>
                                    </p:animScale>
                                    <p:animScale>
                                      <p:cBhvr>
                                        <p:cTn id="36" dur="26">
                                          <p:stCondLst>
                                            <p:cond delay="1808"/>
                                          </p:stCondLst>
                                        </p:cTn>
                                        <p:tgtEl>
                                          <p:spTgt spid="5"/>
                                        </p:tgtEl>
                                      </p:cBhvr>
                                      <p:to x="100000" y="95000"/>
                                    </p:animScale>
                                    <p:animScale>
                                      <p:cBhvr>
                                        <p:cTn id="3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Objectifs : K-</a:t>
            </a:r>
            <a:r>
              <a:rPr lang="fr-FR" dirty="0" err="1"/>
              <a:t>means</a:t>
            </a:r>
            <a:endParaRPr lang="fr-FR" dirty="0"/>
          </a:p>
        </p:txBody>
      </p:sp>
      <p:sp>
        <p:nvSpPr>
          <p:cNvPr id="3" name="Espace réservé du contenu 2"/>
          <p:cNvSpPr>
            <a:spLocks noGrp="1"/>
          </p:cNvSpPr>
          <p:nvPr>
            <p:ph sz="half" idx="1"/>
          </p:nvPr>
        </p:nvSpPr>
        <p:spPr>
          <a:xfrm>
            <a:off x="623392" y="1808113"/>
            <a:ext cx="4800600" cy="4281708"/>
          </a:xfrm>
        </p:spPr>
        <p:txBody>
          <a:bodyPr rtlCol="0"/>
          <a:lstStyle/>
          <a:p>
            <a:pPr marL="0" indent="0">
              <a:buNone/>
            </a:pPr>
            <a:r>
              <a:rPr lang="fr-FR" dirty="0"/>
              <a:t>K-</a:t>
            </a:r>
            <a:r>
              <a:rPr lang="fr-FR" dirty="0" err="1"/>
              <a:t>means</a:t>
            </a:r>
            <a:r>
              <a:rPr lang="fr-FR" dirty="0"/>
              <a:t> est un algorithme non supervisé de clustering non hiérarchique. Il permet de regrouper en  clusters distincts les observations du data set. Ainsi les données similaires se retrouveront  dans un même cluster. Par ailleurs, une observation ne peut se retrouver que dans un cluster à la fois (exclusivité d’appartenance). </a:t>
            </a:r>
          </a:p>
        </p:txBody>
      </p:sp>
      <p:sp>
        <p:nvSpPr>
          <p:cNvPr id="9" name="Espace réservé du contenu 8">
            <a:extLst>
              <a:ext uri="{FF2B5EF4-FFF2-40B4-BE49-F238E27FC236}">
                <a16:creationId xmlns:a16="http://schemas.microsoft.com/office/drawing/2014/main" id="{65CFDB15-C3D8-4719-9A81-6962297FA192}"/>
              </a:ext>
            </a:extLst>
          </p:cNvPr>
          <p:cNvSpPr>
            <a:spLocks noGrp="1"/>
          </p:cNvSpPr>
          <p:nvPr>
            <p:ph sz="half" idx="2"/>
          </p:nvPr>
        </p:nvSpPr>
        <p:spPr/>
        <p:txBody>
          <a:bodyPr/>
          <a:lstStyle/>
          <a:p>
            <a:r>
              <a:rPr lang="fr-FR" dirty="0"/>
              <a:t>La distance Euclidienne : C’est la distance géométrique qu’on apprend au collège. Soit une matrice  à  variables quantitatives. Dans l’espace vectoriel . La distance euclidienne  entre deux observations  et  se calcule comme suit :</a:t>
            </a:r>
          </a:p>
          <a:p>
            <a:endParaRPr lang="fr-FR" dirty="0"/>
          </a:p>
        </p:txBody>
      </p:sp>
      <p:pic>
        <p:nvPicPr>
          <p:cNvPr id="18" name="Image 17">
            <a:extLst>
              <a:ext uri="{FF2B5EF4-FFF2-40B4-BE49-F238E27FC236}">
                <a16:creationId xmlns:a16="http://schemas.microsoft.com/office/drawing/2014/main" id="{46C7B0E3-AFF7-4DC0-A04D-6A8D1D655B84}"/>
              </a:ext>
            </a:extLst>
          </p:cNvPr>
          <p:cNvPicPr>
            <a:picLocks noChangeAspect="1"/>
          </p:cNvPicPr>
          <p:nvPr/>
        </p:nvPicPr>
        <p:blipFill>
          <a:blip r:embed="rId3"/>
          <a:stretch>
            <a:fillRect/>
          </a:stretch>
        </p:blipFill>
        <p:spPr>
          <a:xfrm>
            <a:off x="6960096" y="5089731"/>
            <a:ext cx="4800600" cy="1027583"/>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barn(inVertical)">
                                      <p:cBhvr>
                                        <p:cTn id="16" dur="500"/>
                                        <p:tgtEl>
                                          <p:spTgt spid="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err="1"/>
              <a:t>Constituition</a:t>
            </a:r>
            <a:r>
              <a:rPr lang="fr-FR" dirty="0"/>
              <a:t> des groupes</a:t>
            </a:r>
          </a:p>
        </p:txBody>
      </p:sp>
      <p:sp>
        <p:nvSpPr>
          <p:cNvPr id="3" name="Espace réservé du texte 2"/>
          <p:cNvSpPr>
            <a:spLocks noGrp="1"/>
          </p:cNvSpPr>
          <p:nvPr>
            <p:ph type="body" idx="1"/>
          </p:nvPr>
        </p:nvSpPr>
        <p:spPr>
          <a:xfrm>
            <a:off x="1066800" y="5181600"/>
            <a:ext cx="7772400" cy="1199728"/>
          </a:xfrm>
        </p:spPr>
        <p:txBody>
          <a:bodyPr rtlCol="0">
            <a:normAutofit fontScale="92500" lnSpcReduction="10000"/>
          </a:bodyPr>
          <a:lstStyle/>
          <a:p>
            <a:pPr marL="285750" indent="-285750" rtl="0">
              <a:buFont typeface="Wingdings" panose="05000000000000000000" pitchFamily="2" charset="2"/>
              <a:buChar char="ü"/>
            </a:pPr>
            <a:r>
              <a:rPr lang="fr-FR" sz="1800" dirty="0" err="1"/>
              <a:t>Selection</a:t>
            </a:r>
            <a:r>
              <a:rPr lang="fr-FR" sz="1800" dirty="0"/>
              <a:t> des patients</a:t>
            </a:r>
          </a:p>
          <a:p>
            <a:pPr marL="285750" indent="-285750" rtl="0">
              <a:buFont typeface="Wingdings" panose="05000000000000000000" pitchFamily="2" charset="2"/>
              <a:buChar char="ü"/>
            </a:pPr>
            <a:r>
              <a:rPr lang="fr-FR" sz="1800" dirty="0"/>
              <a:t> troncature</a:t>
            </a:r>
          </a:p>
          <a:p>
            <a:pPr marL="285750" indent="-285750" rtl="0">
              <a:buFont typeface="Wingdings" panose="05000000000000000000" pitchFamily="2" charset="2"/>
              <a:buChar char="ü"/>
            </a:pPr>
            <a:r>
              <a:rPr lang="fr-FR" sz="1800" dirty="0"/>
              <a:t>K-</a:t>
            </a:r>
            <a:r>
              <a:rPr lang="fr-FR" sz="1800" dirty="0" err="1"/>
              <a:t>means</a:t>
            </a:r>
            <a:r>
              <a:rPr lang="fr-FR" sz="1800" dirty="0"/>
              <a:t> : Le nombre de clusters</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EBE0D-B6FB-4F88-9448-8D35DF87246D}"/>
              </a:ext>
            </a:extLst>
          </p:cNvPr>
          <p:cNvSpPr>
            <a:spLocks noGrp="1"/>
          </p:cNvSpPr>
          <p:nvPr>
            <p:ph type="title"/>
          </p:nvPr>
        </p:nvSpPr>
        <p:spPr>
          <a:xfrm>
            <a:off x="1066800" y="99220"/>
            <a:ext cx="10861848" cy="1325563"/>
          </a:xfrm>
        </p:spPr>
        <p:txBody>
          <a:bodyPr/>
          <a:lstStyle/>
          <a:p>
            <a:r>
              <a:rPr lang="fr-FR" sz="2000" dirty="0"/>
              <a:t>Constitution des groupes </a:t>
            </a:r>
            <a:r>
              <a:rPr lang="fr-FR" dirty="0"/>
              <a:t/>
            </a:r>
            <a:br>
              <a:rPr lang="fr-FR" dirty="0"/>
            </a:br>
            <a:r>
              <a:rPr lang="fr-FR" dirty="0"/>
              <a:t>                  sélection des patients et troncature</a:t>
            </a:r>
          </a:p>
        </p:txBody>
      </p:sp>
      <p:pic>
        <p:nvPicPr>
          <p:cNvPr id="6" name="Espace réservé du contenu 5" descr="Une image contenant capture d’écran&#10;&#10;Description générée avec un niveau de confiance très élevé">
            <a:extLst>
              <a:ext uri="{FF2B5EF4-FFF2-40B4-BE49-F238E27FC236}">
                <a16:creationId xmlns:a16="http://schemas.microsoft.com/office/drawing/2014/main" id="{21098626-62EC-430A-AF41-84DE2A6E21C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360" y="1628800"/>
            <a:ext cx="5989240" cy="5129980"/>
          </a:xfrm>
        </p:spPr>
      </p:pic>
      <p:pic>
        <p:nvPicPr>
          <p:cNvPr id="8" name="Espace réservé du contenu 7">
            <a:extLst>
              <a:ext uri="{FF2B5EF4-FFF2-40B4-BE49-F238E27FC236}">
                <a16:creationId xmlns:a16="http://schemas.microsoft.com/office/drawing/2014/main" id="{884B51AF-3D51-4FA6-8A87-2DC6D1E6FD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6660" y="1844824"/>
            <a:ext cx="5696004" cy="4464496"/>
          </a:xfrm>
        </p:spPr>
      </p:pic>
    </p:spTree>
    <p:extLst>
      <p:ext uri="{BB962C8B-B14F-4D97-AF65-F5344CB8AC3E}">
        <p14:creationId xmlns:p14="http://schemas.microsoft.com/office/powerpoint/2010/main" val="408095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sz="1800" dirty="0"/>
              <a:t>Constitution des groupes </a:t>
            </a:r>
            <a:r>
              <a:rPr lang="fr-FR" dirty="0"/>
              <a:t/>
            </a:r>
            <a:br>
              <a:rPr lang="fr-FR" dirty="0"/>
            </a:br>
            <a:r>
              <a:rPr lang="fr-FR" dirty="0"/>
              <a:t>                                    K-</a:t>
            </a:r>
            <a:r>
              <a:rPr lang="fr-FR" dirty="0" err="1"/>
              <a:t>means</a:t>
            </a:r>
            <a:endParaRPr lang="fr-FR" dirty="0"/>
          </a:p>
        </p:txBody>
      </p:sp>
      <p:sp>
        <p:nvSpPr>
          <p:cNvPr id="3" name="Espace réservé du texte 2"/>
          <p:cNvSpPr>
            <a:spLocks noGrp="1"/>
          </p:cNvSpPr>
          <p:nvPr>
            <p:ph type="body" idx="1"/>
          </p:nvPr>
        </p:nvSpPr>
        <p:spPr>
          <a:xfrm>
            <a:off x="1066800" y="1828799"/>
            <a:ext cx="5029200" cy="762000"/>
          </a:xfrm>
        </p:spPr>
        <p:txBody>
          <a:bodyPr rtlCol="0"/>
          <a:lstStyle/>
          <a:p>
            <a:r>
              <a:rPr lang="fr-FR" b="1" dirty="0"/>
              <a:t>K-</a:t>
            </a:r>
            <a:r>
              <a:rPr lang="fr-FR" b="1" dirty="0" err="1"/>
              <a:t>Means</a:t>
            </a:r>
            <a:r>
              <a:rPr lang="fr-FR" b="1" dirty="0"/>
              <a:t> avec différentes valeurs</a:t>
            </a:r>
            <a:endParaRPr lang="fr-FR" dirty="0"/>
          </a:p>
        </p:txBody>
      </p:sp>
      <p:sp>
        <p:nvSpPr>
          <p:cNvPr id="4" name="Espace réservé du contenu 3"/>
          <p:cNvSpPr>
            <a:spLocks noGrp="1"/>
          </p:cNvSpPr>
          <p:nvPr>
            <p:ph sz="half" idx="2"/>
          </p:nvPr>
        </p:nvSpPr>
        <p:spPr/>
        <p:txBody>
          <a:bodyPr rtlCol="0">
            <a:normAutofit/>
          </a:bodyPr>
          <a:lstStyle/>
          <a:p>
            <a:r>
              <a:rPr lang="fr-FR" dirty="0"/>
              <a:t>Calculer la variance de différentes clusters</a:t>
            </a:r>
          </a:p>
          <a:p>
            <a:endParaRPr lang="fr-FR" dirty="0"/>
          </a:p>
        </p:txBody>
      </p:sp>
      <p:sp>
        <p:nvSpPr>
          <p:cNvPr id="5" name="Espace réservé du texte 4"/>
          <p:cNvSpPr>
            <a:spLocks noGrp="1"/>
          </p:cNvSpPr>
          <p:nvPr>
            <p:ph type="body" sz="quarter" idx="3"/>
          </p:nvPr>
        </p:nvSpPr>
        <p:spPr/>
        <p:txBody>
          <a:bodyPr rtlCol="0"/>
          <a:lstStyle/>
          <a:p>
            <a:pPr rtl="0"/>
            <a:endParaRPr lang="fr-FR" dirty="0"/>
          </a:p>
        </p:txBody>
      </p:sp>
      <p:sp>
        <p:nvSpPr>
          <p:cNvPr id="6" name="Espace réservé du contenu 5"/>
          <p:cNvSpPr>
            <a:spLocks noGrp="1"/>
          </p:cNvSpPr>
          <p:nvPr>
            <p:ph sz="quarter" idx="4"/>
          </p:nvPr>
        </p:nvSpPr>
        <p:spPr>
          <a:xfrm>
            <a:off x="6324600" y="2590799"/>
            <a:ext cx="5867400" cy="3810033"/>
          </a:xfrm>
        </p:spPr>
        <p:txBody>
          <a:bodyPr rtlCol="0">
            <a:normAutofit/>
          </a:bodyPr>
          <a:lstStyle/>
          <a:p>
            <a:pPr rtl="0"/>
            <a:endParaRPr lang="fr-FR" dirty="0"/>
          </a:p>
        </p:txBody>
      </p:sp>
      <p:pic>
        <p:nvPicPr>
          <p:cNvPr id="7" name="Image 6">
            <a:extLst>
              <a:ext uri="{FF2B5EF4-FFF2-40B4-BE49-F238E27FC236}">
                <a16:creationId xmlns:a16="http://schemas.microsoft.com/office/drawing/2014/main" id="{4ED4048D-73E8-48FE-8900-C1E113B43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634" y="2708921"/>
            <a:ext cx="5711366" cy="3253078"/>
          </a:xfrm>
          <a:prstGeom prst="rect">
            <a:avLst/>
          </a:prstGeom>
        </p:spPr>
      </p:pic>
      <p:cxnSp>
        <p:nvCxnSpPr>
          <p:cNvPr id="9" name="Connecteur droit avec flèche 8">
            <a:extLst>
              <a:ext uri="{FF2B5EF4-FFF2-40B4-BE49-F238E27FC236}">
                <a16:creationId xmlns:a16="http://schemas.microsoft.com/office/drawing/2014/main" id="{FC7ECF4F-4FA9-4011-945D-E22DA34C4C92}"/>
              </a:ext>
            </a:extLst>
          </p:cNvPr>
          <p:cNvCxnSpPr>
            <a:cxnSpLocks/>
          </p:cNvCxnSpPr>
          <p:nvPr/>
        </p:nvCxnSpPr>
        <p:spPr>
          <a:xfrm flipV="1">
            <a:off x="4727848" y="4653136"/>
            <a:ext cx="288032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lipse 11">
            <a:extLst>
              <a:ext uri="{FF2B5EF4-FFF2-40B4-BE49-F238E27FC236}">
                <a16:creationId xmlns:a16="http://schemas.microsoft.com/office/drawing/2014/main" id="{F141D49A-E6C1-4ACB-94FC-CAE40CB2A32E}"/>
              </a:ext>
            </a:extLst>
          </p:cNvPr>
          <p:cNvSpPr/>
          <p:nvPr/>
        </p:nvSpPr>
        <p:spPr>
          <a:xfrm>
            <a:off x="1600176" y="4335460"/>
            <a:ext cx="2880320" cy="1706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 nombre optimal de clusters est le point représentant le coude</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down)">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2" grpId="0" animBg="1"/>
    </p:bldLst>
  </p:timing>
</p:sld>
</file>

<file path=ppt/theme/theme1.xml><?xml version="1.0" encoding="utf-8"?>
<a:theme xmlns:a="http://schemas.openxmlformats.org/drawingml/2006/main" name="Présentation médicale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0161_TF02901024_TF02901024.potx" id="{99AE3A49-340D-4591-BFCE-7BC185978C07}" vid="{AD5DAC16-512F-4CB9-9850-6544BB0EE0D7}"/>
    </a:ext>
  </a:extLst>
</a:theme>
</file>

<file path=ppt/theme/theme2.xml><?xml version="1.0" encoding="utf-8"?>
<a:theme xmlns:a="http://schemas.openxmlformats.org/drawingml/2006/main" name="Thème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médicale (grand écran)</Template>
  <TotalTime>745</TotalTime>
  <Words>843</Words>
  <Application>Microsoft Office PowerPoint</Application>
  <PresentationFormat>Grand écran</PresentationFormat>
  <Paragraphs>97</Paragraphs>
  <Slides>19</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Franklin Gothic Medium</vt:lpstr>
      <vt:lpstr>Georgia</vt:lpstr>
      <vt:lpstr>Sitka Small</vt:lpstr>
      <vt:lpstr>Wingdings</vt:lpstr>
      <vt:lpstr>Présentation médicale 16x9</vt:lpstr>
      <vt:lpstr>Cancer du Colon   </vt:lpstr>
      <vt:lpstr>PLAN</vt:lpstr>
      <vt:lpstr>Définition :</vt:lpstr>
      <vt:lpstr>Explications</vt:lpstr>
      <vt:lpstr>Objectifs</vt:lpstr>
      <vt:lpstr>Objectifs : K-means</vt:lpstr>
      <vt:lpstr>Constituition des groupes</vt:lpstr>
      <vt:lpstr>Constitution des groupes                    sélection des patients et troncature</vt:lpstr>
      <vt:lpstr>Constitution des groupes                                      K-means</vt:lpstr>
      <vt:lpstr>Groupes pour la première visite</vt:lpstr>
      <vt:lpstr>Groupes pour la première visite</vt:lpstr>
      <vt:lpstr>Prévision</vt:lpstr>
      <vt:lpstr>Prévision</vt:lpstr>
      <vt:lpstr>Prévision</vt:lpstr>
      <vt:lpstr>Répartitions des patients dans chaque groupes </vt:lpstr>
      <vt:lpstr>Les Courbes de survie (taille de la tumeur) </vt:lpstr>
      <vt:lpstr>Courbe de survie pour la deuxième visite </vt:lpstr>
      <vt:lpstr>Courbe de survie pour la troisième visite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du Colon : Clustering de patients et de  un traitement anti-canceux</dc:title>
  <dc:creator>doumbaly camara sy</dc:creator>
  <cp:lastModifiedBy>Niyonzima Montfort</cp:lastModifiedBy>
  <cp:revision>55</cp:revision>
  <dcterms:created xsi:type="dcterms:W3CDTF">2019-05-19T13:17:35Z</dcterms:created>
  <dcterms:modified xsi:type="dcterms:W3CDTF">2019-05-20T12:38:24Z</dcterms:modified>
</cp:coreProperties>
</file>