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1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71" r:id="rId9"/>
    <p:sldId id="272" r:id="rId10"/>
    <p:sldId id="273" r:id="rId11"/>
    <p:sldId id="262" r:id="rId12"/>
    <p:sldId id="263" r:id="rId13"/>
    <p:sldId id="274" r:id="rId14"/>
    <p:sldId id="264" r:id="rId15"/>
    <p:sldId id="265" r:id="rId16"/>
    <p:sldId id="266" r:id="rId17"/>
    <p:sldId id="267" r:id="rId18"/>
    <p:sldId id="268" r:id="rId19"/>
    <p:sldId id="269" r:id="rId20"/>
  </p:sldIdLst>
  <p:sldSz cx="4610100" cy="3460750"/>
  <p:notesSz cx="4610100" cy="3460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1550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768500" y="259550"/>
            <a:ext cx="3073550" cy="1297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804e4397_1_6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Assalamualaikum, good day my respected teachers, audiences. Today I am going to present my thesis paper titled “Class Specific feature Selection for High Dimensional low sample size Data”. </a:t>
            </a:r>
            <a:r>
              <a:rPr lang="en-US">
                <a:solidFill>
                  <a:schemeClr val="dk1"/>
                </a:solidFill>
              </a:rPr>
              <a:t> I am Nazmul haque and my supervisor is Dr. Mohammad Shoyaib.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going in detail about my Literature review, I would like to give an outline of my whole presentation.</a:t>
            </a:r>
            <a:endParaRPr/>
          </a:p>
        </p:txBody>
      </p:sp>
      <p:sp>
        <p:nvSpPr>
          <p:cNvPr id="107" name="Google Shape;107;g54804e4397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34cdffda6_0_4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434cdffda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4851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34cdffda6_0_4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434cdffda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34cdffda6_0_52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1434cdffda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34cdffda6_0_52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1434cdffda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4796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521ea0f8c_0_0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14521ea0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521ea0f8c_0_12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14521ea0f8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521ea0f8c_0_25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14521ea0f8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521ea0f8c_0_34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14521ea0f8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da8cb6e75_0_283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4da8cb6e75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47220a096_3_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647220a096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5bd4693550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072bb9e66_0_13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4072bb9e6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072bb9e66_0_13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4072bb9e6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0690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34cdffda6_0_4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434cdffda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34cdffda6_0_18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34cdffda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34cdffda6_0_26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1434cdffda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34cdffda6_0_4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434cdffda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899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34cdffda6_0_4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434cdffda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141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4269" y="-4273"/>
            <a:ext cx="4623110" cy="3469296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009" y="1213399"/>
            <a:ext cx="2937637" cy="830773"/>
          </a:xfrm>
        </p:spPr>
        <p:txBody>
          <a:bodyPr anchor="b">
            <a:noAutofit/>
          </a:bodyPr>
          <a:lstStyle>
            <a:lvl1pPr algn="r">
              <a:defRPr sz="272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009" y="2044171"/>
            <a:ext cx="2937637" cy="5535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3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1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2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2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3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4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 / 28</a:t>
            </a:r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171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40" y="307622"/>
            <a:ext cx="3200306" cy="1717557"/>
          </a:xfrm>
        </p:spPr>
        <p:txBody>
          <a:bodyPr anchor="ctr">
            <a:normAutofit/>
          </a:bodyPr>
          <a:lstStyle>
            <a:lvl1pPr algn="l">
              <a:defRPr sz="221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340" y="2255896"/>
            <a:ext cx="3200306" cy="792754"/>
          </a:xfrm>
        </p:spPr>
        <p:txBody>
          <a:bodyPr anchor="ctr">
            <a:normAutofit/>
          </a:bodyPr>
          <a:lstStyle>
            <a:lvl1pPr marL="0" indent="0" algn="l">
              <a:buNone/>
              <a:defRPr sz="90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958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71" y="307622"/>
            <a:ext cx="3061392" cy="1525294"/>
          </a:xfrm>
        </p:spPr>
        <p:txBody>
          <a:bodyPr anchor="ctr">
            <a:normAutofit/>
          </a:bodyPr>
          <a:lstStyle>
            <a:lvl1pPr algn="l">
              <a:defRPr sz="221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5125" y="1832916"/>
            <a:ext cx="2732485" cy="19226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80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30520" indent="0">
              <a:buFontTx/>
              <a:buNone/>
              <a:defRPr/>
            </a:lvl2pPr>
            <a:lvl3pPr marL="461040" indent="0">
              <a:buFontTx/>
              <a:buNone/>
              <a:defRPr/>
            </a:lvl3pPr>
            <a:lvl4pPr marL="691561" indent="0">
              <a:buFontTx/>
              <a:buNone/>
              <a:defRPr/>
            </a:lvl4pPr>
            <a:lvl5pPr marL="92208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339" y="2255896"/>
            <a:ext cx="3200306" cy="792754"/>
          </a:xfrm>
        </p:spPr>
        <p:txBody>
          <a:bodyPr anchor="ctr">
            <a:normAutofit/>
          </a:bodyPr>
          <a:lstStyle>
            <a:lvl1pPr marL="0" indent="0" algn="l">
              <a:buNone/>
              <a:defRPr sz="90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3367" y="398848"/>
            <a:ext cx="230565" cy="295095"/>
          </a:xfrm>
          <a:prstGeom prst="rect">
            <a:avLst/>
          </a:prstGeom>
        </p:spPr>
        <p:txBody>
          <a:bodyPr vert="horz" lIns="46101" tIns="23051" rIns="46101" bIns="23051" rtlCol="0" anchor="ctr">
            <a:noAutofit/>
          </a:bodyPr>
          <a:lstStyle/>
          <a:p>
            <a:pPr lvl="0"/>
            <a:r>
              <a:rPr lang="en-US" sz="403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01965" y="1456642"/>
            <a:ext cx="230565" cy="295095"/>
          </a:xfrm>
          <a:prstGeom prst="rect">
            <a:avLst/>
          </a:prstGeom>
        </p:spPr>
        <p:txBody>
          <a:bodyPr vert="horz" lIns="46101" tIns="23051" rIns="46101" bIns="23051" rtlCol="0" anchor="ctr">
            <a:noAutofit/>
          </a:bodyPr>
          <a:lstStyle/>
          <a:p>
            <a:pPr lvl="0"/>
            <a:r>
              <a:rPr lang="en-US" sz="403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1510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39" y="974938"/>
            <a:ext cx="3200306" cy="1309746"/>
          </a:xfrm>
        </p:spPr>
        <p:txBody>
          <a:bodyPr anchor="b">
            <a:normAutofit/>
          </a:bodyPr>
          <a:lstStyle>
            <a:lvl1pPr algn="l">
              <a:defRPr sz="221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339" y="2284684"/>
            <a:ext cx="3200306" cy="763966"/>
          </a:xfrm>
        </p:spPr>
        <p:txBody>
          <a:bodyPr anchor="t">
            <a:normAutofit/>
          </a:bodyPr>
          <a:lstStyle>
            <a:lvl1pPr marL="0" indent="0" algn="l">
              <a:buNone/>
              <a:defRPr sz="90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834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71" y="307622"/>
            <a:ext cx="3061392" cy="1525294"/>
          </a:xfrm>
        </p:spPr>
        <p:txBody>
          <a:bodyPr anchor="ctr">
            <a:normAutofit/>
          </a:bodyPr>
          <a:lstStyle>
            <a:lvl1pPr algn="l">
              <a:defRPr sz="221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7338" y="2025180"/>
            <a:ext cx="3200307" cy="25950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30520" indent="0">
              <a:buFontTx/>
              <a:buNone/>
              <a:defRPr/>
            </a:lvl2pPr>
            <a:lvl3pPr marL="461040" indent="0">
              <a:buFontTx/>
              <a:buNone/>
              <a:defRPr/>
            </a:lvl3pPr>
            <a:lvl4pPr marL="691561" indent="0">
              <a:buFontTx/>
              <a:buNone/>
              <a:defRPr/>
            </a:lvl4pPr>
            <a:lvl5pPr marL="92208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339" y="2284684"/>
            <a:ext cx="3200306" cy="763966"/>
          </a:xfrm>
        </p:spPr>
        <p:txBody>
          <a:bodyPr anchor="t">
            <a:normAutofit/>
          </a:bodyPr>
          <a:lstStyle>
            <a:lvl1pPr marL="0" indent="0" algn="l">
              <a:buNone/>
              <a:defRPr sz="90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3367" y="398848"/>
            <a:ext cx="230565" cy="295095"/>
          </a:xfrm>
          <a:prstGeom prst="rect">
            <a:avLst/>
          </a:prstGeom>
        </p:spPr>
        <p:txBody>
          <a:bodyPr vert="horz" lIns="46101" tIns="23051" rIns="46101" bIns="23051" rtlCol="0" anchor="ctr">
            <a:noAutofit/>
          </a:bodyPr>
          <a:lstStyle/>
          <a:p>
            <a:pPr lvl="0"/>
            <a:r>
              <a:rPr lang="en-US" sz="403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01965" y="1456642"/>
            <a:ext cx="230565" cy="295095"/>
          </a:xfrm>
          <a:prstGeom prst="rect">
            <a:avLst/>
          </a:prstGeom>
        </p:spPr>
        <p:txBody>
          <a:bodyPr vert="horz" lIns="46101" tIns="23051" rIns="46101" bIns="23051" rtlCol="0" anchor="ctr">
            <a:noAutofit/>
          </a:bodyPr>
          <a:lstStyle/>
          <a:p>
            <a:pPr lvl="0"/>
            <a:r>
              <a:rPr lang="en-US" sz="403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53721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490" y="307622"/>
            <a:ext cx="3197155" cy="1525294"/>
          </a:xfrm>
        </p:spPr>
        <p:txBody>
          <a:bodyPr anchor="ctr">
            <a:normAutofit/>
          </a:bodyPr>
          <a:lstStyle>
            <a:lvl1pPr algn="l">
              <a:defRPr sz="221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7338" y="2025180"/>
            <a:ext cx="3200307" cy="25950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210">
                <a:solidFill>
                  <a:schemeClr val="accent1"/>
                </a:solidFill>
              </a:defRPr>
            </a:lvl1pPr>
            <a:lvl2pPr marL="230520" indent="0">
              <a:buFontTx/>
              <a:buNone/>
              <a:defRPr/>
            </a:lvl2pPr>
            <a:lvl3pPr marL="461040" indent="0">
              <a:buFontTx/>
              <a:buNone/>
              <a:defRPr/>
            </a:lvl3pPr>
            <a:lvl4pPr marL="691561" indent="0">
              <a:buFontTx/>
              <a:buNone/>
              <a:defRPr/>
            </a:lvl4pPr>
            <a:lvl5pPr marL="92208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339" y="2284684"/>
            <a:ext cx="3200306" cy="763966"/>
          </a:xfrm>
        </p:spPr>
        <p:txBody>
          <a:bodyPr anchor="t">
            <a:normAutofit/>
          </a:bodyPr>
          <a:lstStyle>
            <a:lvl1pPr marL="0" indent="0" algn="l">
              <a:buNone/>
              <a:defRPr sz="90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648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878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13562" y="307622"/>
            <a:ext cx="493484" cy="265003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7339" y="307622"/>
            <a:ext cx="2619159" cy="26500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125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1_Title and Content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51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368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39" y="1362938"/>
            <a:ext cx="3200306" cy="921747"/>
          </a:xfrm>
        </p:spPr>
        <p:txBody>
          <a:bodyPr anchor="b"/>
          <a:lstStyle>
            <a:lvl1pPr algn="l">
              <a:defRPr sz="201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339" y="2284685"/>
            <a:ext cx="3200306" cy="434183"/>
          </a:xfrm>
        </p:spPr>
        <p:txBody>
          <a:bodyPr anchor="t"/>
          <a:lstStyle>
            <a:lvl1pPr marL="0" indent="0" algn="l">
              <a:buNone/>
              <a:defRPr sz="100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280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40" y="307622"/>
            <a:ext cx="3200306" cy="666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340" y="1090297"/>
            <a:ext cx="1556922" cy="1958353"/>
          </a:xfrm>
        </p:spPr>
        <p:txBody>
          <a:bodyPr>
            <a:normAutofit/>
          </a:bodyPr>
          <a:lstStyle>
            <a:lvl1pPr>
              <a:defRPr sz="908"/>
            </a:lvl1pPr>
            <a:lvl2pPr>
              <a:defRPr sz="807"/>
            </a:lvl2pPr>
            <a:lvl3pPr>
              <a:defRPr sz="706"/>
            </a:lvl3pPr>
            <a:lvl4pPr>
              <a:defRPr sz="605"/>
            </a:lvl4pPr>
            <a:lvl5pPr>
              <a:defRPr sz="605"/>
            </a:lvl5pPr>
            <a:lvl6pPr>
              <a:defRPr sz="605"/>
            </a:lvl6pPr>
            <a:lvl7pPr>
              <a:defRPr sz="605"/>
            </a:lvl7pPr>
            <a:lvl8pPr>
              <a:defRPr sz="605"/>
            </a:lvl8pPr>
            <a:lvl9pPr>
              <a:defRPr sz="6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0724" y="1090298"/>
            <a:ext cx="1556922" cy="1958353"/>
          </a:xfrm>
        </p:spPr>
        <p:txBody>
          <a:bodyPr>
            <a:normAutofit/>
          </a:bodyPr>
          <a:lstStyle>
            <a:lvl1pPr>
              <a:defRPr sz="908"/>
            </a:lvl1pPr>
            <a:lvl2pPr>
              <a:defRPr sz="807"/>
            </a:lvl2pPr>
            <a:lvl3pPr>
              <a:defRPr sz="706"/>
            </a:lvl3pPr>
            <a:lvl4pPr>
              <a:defRPr sz="605"/>
            </a:lvl4pPr>
            <a:lvl5pPr>
              <a:defRPr sz="605"/>
            </a:lvl5pPr>
            <a:lvl6pPr>
              <a:defRPr sz="605"/>
            </a:lvl6pPr>
            <a:lvl7pPr>
              <a:defRPr sz="605"/>
            </a:lvl7pPr>
            <a:lvl8pPr>
              <a:defRPr sz="605"/>
            </a:lvl8pPr>
            <a:lvl9pPr>
              <a:defRPr sz="6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 / 28</a:t>
            </a:r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833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40" y="307622"/>
            <a:ext cx="3200305" cy="6665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339" y="1090496"/>
            <a:ext cx="1558214" cy="290799"/>
          </a:xfrm>
        </p:spPr>
        <p:txBody>
          <a:bodyPr anchor="b">
            <a:noAutofit/>
          </a:bodyPr>
          <a:lstStyle>
            <a:lvl1pPr marL="0" indent="0">
              <a:buNone/>
              <a:defRPr sz="1210" b="0"/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7339" y="1381296"/>
            <a:ext cx="1558214" cy="166735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9431" y="1090496"/>
            <a:ext cx="1558214" cy="290799"/>
          </a:xfrm>
        </p:spPr>
        <p:txBody>
          <a:bodyPr anchor="b">
            <a:noAutofit/>
          </a:bodyPr>
          <a:lstStyle>
            <a:lvl1pPr marL="0" indent="0">
              <a:buNone/>
              <a:defRPr sz="1210" b="0"/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9431" y="1381296"/>
            <a:ext cx="1558214" cy="166735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078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39" y="307622"/>
            <a:ext cx="3200306" cy="666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 / 28</a:t>
            </a:r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88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 / 28</a:t>
            </a:r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134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39" y="756240"/>
            <a:ext cx="1406717" cy="645152"/>
          </a:xfrm>
        </p:spPr>
        <p:txBody>
          <a:bodyPr anchor="b">
            <a:normAutofit/>
          </a:bodyPr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518" y="259847"/>
            <a:ext cx="1707127" cy="278880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7339" y="1401391"/>
            <a:ext cx="1406717" cy="1304190"/>
          </a:xfrm>
        </p:spPr>
        <p:txBody>
          <a:bodyPr>
            <a:normAutofit/>
          </a:bodyPr>
          <a:lstStyle>
            <a:lvl1pPr marL="0" indent="0">
              <a:buNone/>
              <a:defRPr sz="706"/>
            </a:lvl1pPr>
            <a:lvl2pPr marL="172890" indent="0">
              <a:buNone/>
              <a:defRPr sz="529"/>
            </a:lvl2pPr>
            <a:lvl3pPr marL="345780" indent="0">
              <a:buNone/>
              <a:defRPr sz="454"/>
            </a:lvl3pPr>
            <a:lvl4pPr marL="518671" indent="0">
              <a:buNone/>
              <a:defRPr sz="378"/>
            </a:lvl4pPr>
            <a:lvl5pPr marL="691561" indent="0">
              <a:buNone/>
              <a:defRPr sz="378"/>
            </a:lvl5pPr>
            <a:lvl6pPr marL="864451" indent="0">
              <a:buNone/>
              <a:defRPr sz="378"/>
            </a:lvl6pPr>
            <a:lvl7pPr marL="1037341" indent="0">
              <a:buNone/>
              <a:defRPr sz="378"/>
            </a:lvl7pPr>
            <a:lvl8pPr marL="1210231" indent="0">
              <a:buNone/>
              <a:defRPr sz="378"/>
            </a:lvl8pPr>
            <a:lvl9pPr marL="1383121" indent="0">
              <a:buNone/>
              <a:defRPr sz="3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297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39" y="2422525"/>
            <a:ext cx="3200306" cy="285993"/>
          </a:xfrm>
        </p:spPr>
        <p:txBody>
          <a:bodyPr anchor="b">
            <a:normAutofit/>
          </a:bodyPr>
          <a:lstStyle>
            <a:lvl1pPr algn="l">
              <a:defRPr sz="12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7339" y="307622"/>
            <a:ext cx="3200306" cy="1940663"/>
          </a:xfrm>
        </p:spPr>
        <p:txBody>
          <a:bodyPr anchor="t">
            <a:normAutofit/>
          </a:bodyPr>
          <a:lstStyle>
            <a:lvl1pPr marL="0" indent="0" algn="ctr">
              <a:buNone/>
              <a:defRPr sz="807"/>
            </a:lvl1pPr>
            <a:lvl2pPr marL="230520" indent="0">
              <a:buNone/>
              <a:defRPr sz="807"/>
            </a:lvl2pPr>
            <a:lvl3pPr marL="461040" indent="0">
              <a:buNone/>
              <a:defRPr sz="807"/>
            </a:lvl3pPr>
            <a:lvl4pPr marL="691561" indent="0">
              <a:buNone/>
              <a:defRPr sz="807"/>
            </a:lvl4pPr>
            <a:lvl5pPr marL="922081" indent="0">
              <a:buNone/>
              <a:defRPr sz="807"/>
            </a:lvl5pPr>
            <a:lvl6pPr marL="1152601" indent="0">
              <a:buNone/>
              <a:defRPr sz="807"/>
            </a:lvl6pPr>
            <a:lvl7pPr marL="1383121" indent="0">
              <a:buNone/>
              <a:defRPr sz="807"/>
            </a:lvl7pPr>
            <a:lvl8pPr marL="1613642" indent="0">
              <a:buNone/>
              <a:defRPr sz="807"/>
            </a:lvl8pPr>
            <a:lvl9pPr marL="1844162" indent="0">
              <a:buNone/>
              <a:defRPr sz="8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7339" y="2708518"/>
            <a:ext cx="3200306" cy="340132"/>
          </a:xfrm>
        </p:spPr>
        <p:txBody>
          <a:bodyPr>
            <a:normAutofit/>
          </a:bodyPr>
          <a:lstStyle>
            <a:lvl1pPr marL="0" indent="0">
              <a:buNone/>
              <a:defRPr sz="605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6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4269" y="-4273"/>
            <a:ext cx="4623110" cy="346929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7340" y="307622"/>
            <a:ext cx="3200305" cy="66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339" y="1090298"/>
            <a:ext cx="3200306" cy="1958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5151" y="3048651"/>
            <a:ext cx="344917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340" y="3048651"/>
            <a:ext cx="233074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191" y="3048651"/>
            <a:ext cx="258455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8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</p:sldLayoutIdLst>
  <p:hf sldNum="0" hdr="0" ftr="0" dt="0"/>
  <p:txStyles>
    <p:titleStyle>
      <a:lvl1pPr algn="l" defTabSz="230520" rtl="0" eaLnBrk="1" latinLnBrk="0" hangingPunct="1">
        <a:spcBef>
          <a:spcPct val="0"/>
        </a:spcBef>
        <a:buNone/>
        <a:defRPr sz="1815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2890" indent="-172890" algn="l" defTabSz="230520" rtl="0" eaLnBrk="1" latinLnBrk="0" hangingPunct="1">
        <a:spcBef>
          <a:spcPts val="50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74595" indent="-144075" algn="l" defTabSz="230520" rtl="0" eaLnBrk="1" latinLnBrk="0" hangingPunct="1">
        <a:spcBef>
          <a:spcPts val="50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6301" indent="-115260" algn="l" defTabSz="230520" rtl="0" eaLnBrk="1" latinLnBrk="0" hangingPunct="1">
        <a:spcBef>
          <a:spcPts val="50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6821" indent="-115260" algn="l" defTabSz="230520" rtl="0" eaLnBrk="1" latinLnBrk="0" hangingPunct="1">
        <a:spcBef>
          <a:spcPts val="50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7341" indent="-115260" algn="l" defTabSz="230520" rtl="0" eaLnBrk="1" latinLnBrk="0" hangingPunct="1">
        <a:spcBef>
          <a:spcPts val="50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67861" indent="-115260" algn="l" defTabSz="230520" rtl="0" eaLnBrk="1" latinLnBrk="0" hangingPunct="1">
        <a:spcBef>
          <a:spcPts val="50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98382" indent="-115260" algn="l" defTabSz="230520" rtl="0" eaLnBrk="1" latinLnBrk="0" hangingPunct="1">
        <a:spcBef>
          <a:spcPts val="50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728902" indent="-115260" algn="l" defTabSz="230520" rtl="0" eaLnBrk="1" latinLnBrk="0" hangingPunct="1">
        <a:spcBef>
          <a:spcPts val="50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959422" indent="-115260" algn="l" defTabSz="230520" rtl="0" eaLnBrk="1" latinLnBrk="0" hangingPunct="1">
        <a:spcBef>
          <a:spcPts val="50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0" name="Google Shape;110;p8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1" name="Google Shape;111;p8"/>
          <p:cNvSpPr txBox="1"/>
          <p:nvPr/>
        </p:nvSpPr>
        <p:spPr>
          <a:xfrm>
            <a:off x="319050" y="965475"/>
            <a:ext cx="3972000" cy="1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noAutofit/>
          </a:bodyPr>
          <a:lstStyle/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4747BA"/>
                </a:solidFill>
              </a:rPr>
              <a:t>Forms in HTML</a:t>
            </a:r>
            <a:endParaRPr sz="1100" b="1" dirty="0">
              <a:solidFill>
                <a:srgbClr val="4747BA"/>
              </a:solidFill>
            </a:endParaRPr>
          </a:p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100" dirty="0"/>
          </a:p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0" dirty="0"/>
              <a:t>Department of Computer Science and Engineering</a:t>
            </a:r>
            <a:endParaRPr sz="9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Islamic University of Technology</a:t>
            </a:r>
            <a:endParaRPr sz="9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941705" lvl="0" indent="0" algn="ctr" rtl="0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12" name="Google Shape;112;p8"/>
          <p:cNvSpPr txBox="1"/>
          <p:nvPr/>
        </p:nvSpPr>
        <p:spPr>
          <a:xfrm>
            <a:off x="95300" y="167600"/>
            <a:ext cx="44115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ctr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CSE 4539 (CSE) / CSE 4581 (BScTE (2yr) 1st Sem)</a:t>
            </a:r>
            <a:endParaRPr sz="10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ctr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: Web Programming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4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161" name="Google Shape;161;p14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14"/>
          <p:cNvSpPr txBox="1"/>
          <p:nvPr/>
        </p:nvSpPr>
        <p:spPr>
          <a:xfrm>
            <a:off x="47650" y="177208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Form</a:t>
            </a: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: Password</a:t>
            </a:r>
            <a:endParaRPr sz="900" i="1" dirty="0">
              <a:solidFill>
                <a:srgbClr val="3333B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D65F3-59CF-437A-9767-7D2EE7C2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068"/>
            <a:ext cx="4610100" cy="247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1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 the valid input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4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161" name="Google Shape;161;p14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14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Form: Type and required field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163" name="Google Shape;1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896" y="648700"/>
            <a:ext cx="2490504" cy="269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0" y="1328125"/>
            <a:ext cx="2064150" cy="16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 the valid input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171" name="Google Shape;171;p15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2" name="Google Shape;172;p15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Form: Type and required field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173" name="Google Shape;1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0" y="1331600"/>
            <a:ext cx="2117900" cy="14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5475" y="704500"/>
            <a:ext cx="2411949" cy="25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Diabled</a:t>
            </a: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US" sz="1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readonly</a:t>
            </a:r>
            <a:endParaRPr lang="en-US"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5100" marR="5080" lvl="0" algn="just">
              <a:spcAft>
                <a:spcPts val="1000"/>
              </a:spcAft>
              <a:buClr>
                <a:srgbClr val="3333B2"/>
              </a:buClr>
              <a:buSzPts val="1000"/>
            </a:pPr>
            <a:r>
              <a:rPr lang="en-I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171" name="Google Shape;171;p15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2" name="Google Shape;172;p15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Form: field</a:t>
            </a:r>
            <a:endParaRPr sz="900" i="1" dirty="0">
              <a:solidFill>
                <a:srgbClr val="3333B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23B0E-D680-4054-B513-0F75FE28D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5" y="976933"/>
            <a:ext cx="4566325" cy="247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7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/>
        </p:nvSpPr>
        <p:spPr>
          <a:xfrm>
            <a:off x="0" y="5725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web pages that look good on all devices!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181" name="Google Shape;181;p16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2" name="Google Shape;182;p16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Responsive page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183" name="Google Shape;1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49" y="861625"/>
            <a:ext cx="2737150" cy="23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/>
        </p:nvSpPr>
        <p:spPr>
          <a:xfrm>
            <a:off x="0" y="5725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web pages that look good on all devices!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190" name="Google Shape;190;p17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1" name="Google Shape;191;p17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Responsive page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192" name="Google Shape;1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6194"/>
            <a:ext cx="4610100" cy="87466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7"/>
          <p:cNvSpPr txBox="1"/>
          <p:nvPr/>
        </p:nvSpPr>
        <p:spPr>
          <a:xfrm>
            <a:off x="719900" y="1368175"/>
            <a:ext cx="99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Times New Roman"/>
                <a:ea typeface="Times New Roman"/>
                <a:cs typeface="Times New Roman"/>
                <a:sym typeface="Times New Roman"/>
              </a:rPr>
              <a:t>Fig: Output from a PC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9925" y="1347175"/>
            <a:ext cx="1517175" cy="198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7"/>
          <p:cNvSpPr txBox="1"/>
          <p:nvPr/>
        </p:nvSpPr>
        <p:spPr>
          <a:xfrm>
            <a:off x="2067175" y="2526725"/>
            <a:ext cx="80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Times New Roman"/>
                <a:ea typeface="Times New Roman"/>
                <a:cs typeface="Times New Roman"/>
                <a:sym typeface="Times New Roman"/>
              </a:rPr>
              <a:t>Fig: Output from a Samsung Galaxy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3127525" y="2427750"/>
            <a:ext cx="1242600" cy="3693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Responsive!</a:t>
            </a:r>
            <a:endParaRPr sz="1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/>
        </p:nvSpPr>
        <p:spPr>
          <a:xfrm>
            <a:off x="0" y="5725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203" name="Google Shape;203;p18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4" name="Google Shape;204;p18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Responsive page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205" name="Google Shape;2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5" y="543625"/>
            <a:ext cx="3276824" cy="27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/>
        </p:nvSpPr>
        <p:spPr>
          <a:xfrm>
            <a:off x="0" y="5725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web pages that look good on all devices!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212" name="Google Shape;212;p19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3" name="Google Shape;213;p1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Responsive page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214" name="Google Shape;2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1050"/>
            <a:ext cx="2028300" cy="198504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9"/>
          <p:cNvSpPr txBox="1"/>
          <p:nvPr/>
        </p:nvSpPr>
        <p:spPr>
          <a:xfrm>
            <a:off x="1113925" y="3005775"/>
            <a:ext cx="2422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Times New Roman"/>
                <a:ea typeface="Times New Roman"/>
                <a:cs typeface="Times New Roman"/>
                <a:sym typeface="Times New Roman"/>
              </a:rPr>
              <a:t>Fig: Output from a Samsung Galaxy-responsive vs not responsive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547425" y="2441150"/>
            <a:ext cx="1242600" cy="3693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Responsive!</a:t>
            </a:r>
            <a:endParaRPr sz="1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8251" y="877650"/>
            <a:ext cx="2186475" cy="201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19"/>
          <p:cNvCxnSpPr>
            <a:stCxn id="214" idx="3"/>
            <a:endCxn id="217" idx="1"/>
          </p:cNvCxnSpPr>
          <p:nvPr/>
        </p:nvCxnSpPr>
        <p:spPr>
          <a:xfrm>
            <a:off x="2028300" y="1883575"/>
            <a:ext cx="39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4" name="Google Shape;224;p20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5" name="Google Shape;225;p20"/>
          <p:cNvSpPr txBox="1"/>
          <p:nvPr/>
        </p:nvSpPr>
        <p:spPr>
          <a:xfrm>
            <a:off x="150000" y="848675"/>
            <a:ext cx="4310100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noAutofit/>
          </a:bodyPr>
          <a:lstStyle/>
          <a:p>
            <a:pPr marL="12700" lvl="0" indent="0" algn="ctr" rtl="0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ANY QUESTION ?</a:t>
            </a:r>
            <a:endParaRPr sz="2400" b="1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ctr" rtl="0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 !</a:t>
            </a:r>
            <a:endParaRPr sz="2400" b="1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/>
        </p:nvSpPr>
        <p:spPr>
          <a:xfrm>
            <a:off x="0" y="648700"/>
            <a:ext cx="4610100" cy="25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W3school.com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08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08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References</a:t>
            </a:r>
            <a:endParaRPr sz="1800"/>
          </a:p>
        </p:txBody>
      </p:sp>
      <p:sp>
        <p:nvSpPr>
          <p:cNvPr id="232" name="Google Shape;232;p21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3" name="Google Shape;233;p2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sz="900" i="1">
              <a:solidFill>
                <a:srgbClr val="3333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(Forms)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</a:t>
            </a:r>
            <a:endParaRPr sz="900" i="1">
              <a:solidFill>
                <a:srgbClr val="3333B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Collecting data from user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Form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129" name="Google Shape;12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775" y="621500"/>
            <a:ext cx="2375575" cy="25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00" y="1277320"/>
            <a:ext cx="2018050" cy="16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Collecting data from user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Form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888C3-A3B3-4C82-A8E8-601C47B81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1" y="1008590"/>
            <a:ext cx="2005874" cy="2001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29276A-B3FF-4774-9C08-CA5A37CBB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858" y="204281"/>
            <a:ext cx="2580470" cy="314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8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method="</a:t>
            </a:r>
            <a:r>
              <a:rPr lang="en-US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":  appends the form data to the browser request. the user doesn’t see the data after the form is submitted.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= "</a:t>
            </a:r>
            <a:r>
              <a:rPr lang="en-US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", appends the form data directly to the end of the URL of the script, where it’s visible in the browser’s Address field.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1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137" name="Google Shape;137;p11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Form: method attributes</a:t>
            </a:r>
            <a:endParaRPr sz="900" i="1">
              <a:solidFill>
                <a:srgbClr val="3333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Specifies the URL of a script on the web server that will be invoked to process the form’s data.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2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145" name="Google Shape;145;p12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6" name="Google Shape;146;p1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Form: action attributes</a:t>
            </a:r>
            <a:endParaRPr sz="900" i="1">
              <a:solidFill>
                <a:srgbClr val="3333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datetime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IN" sz="1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textarea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etc.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153" name="Google Shape;153;p1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4" name="Google Shape;154;p1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Form: input types</a:t>
            </a:r>
            <a:endParaRPr sz="900" i="1">
              <a:solidFill>
                <a:srgbClr val="3333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4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161" name="Google Shape;161;p14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14"/>
          <p:cNvSpPr txBox="1"/>
          <p:nvPr/>
        </p:nvSpPr>
        <p:spPr>
          <a:xfrm>
            <a:off x="47650" y="177208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Form: Checkbox</a:t>
            </a:r>
            <a:endParaRPr sz="900" i="1" dirty="0">
              <a:solidFill>
                <a:srgbClr val="3333B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464B9B-2BDA-44C4-A652-0E0AE5C5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2523"/>
            <a:ext cx="4506800" cy="209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4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/>
          </a:p>
        </p:txBody>
      </p:sp>
      <p:sp>
        <p:nvSpPr>
          <p:cNvPr id="161" name="Google Shape;161;p14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14"/>
          <p:cNvSpPr txBox="1"/>
          <p:nvPr/>
        </p:nvSpPr>
        <p:spPr>
          <a:xfrm>
            <a:off x="47650" y="177208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Form: Radio</a:t>
            </a:r>
            <a:endParaRPr sz="900" i="1" dirty="0">
              <a:solidFill>
                <a:srgbClr val="3333B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5D6CF-BAD7-44F2-8095-C6E000B92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1850"/>
            <a:ext cx="4610100" cy="23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917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345</Words>
  <Application>Microsoft Office PowerPoint</Application>
  <PresentationFormat>Custom</PresentationFormat>
  <Paragraphs>86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Trebuchet MS</vt:lpstr>
      <vt:lpstr>Verdana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Youssouf</cp:lastModifiedBy>
  <cp:revision>9</cp:revision>
  <dcterms:modified xsi:type="dcterms:W3CDTF">2024-09-22T22:19:06Z</dcterms:modified>
</cp:coreProperties>
</file>