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45D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D696B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5D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D696B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5D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5D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F45D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448117"/>
            <a:ext cx="670179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45D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176351"/>
            <a:ext cx="8167370" cy="1357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D696B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dwebsite.com/" TargetMode="External"/><Relationship Id="rId2" Type="http://schemas.openxmlformats.org/officeDocument/2006/relationships/hyperlink" Target="http://www.newwebsit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style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ldwebsit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9044" y="748798"/>
            <a:ext cx="3646170" cy="3646170"/>
          </a:xfrm>
          <a:custGeom>
            <a:avLst/>
            <a:gdLst/>
            <a:ahLst/>
            <a:cxnLst/>
            <a:rect l="l" t="t" r="r" b="b"/>
            <a:pathLst>
              <a:path w="3646170" h="3646170">
                <a:moveTo>
                  <a:pt x="3645892" y="3645892"/>
                </a:moveTo>
                <a:lnTo>
                  <a:pt x="0" y="3645892"/>
                </a:lnTo>
                <a:lnTo>
                  <a:pt x="0" y="0"/>
                </a:lnTo>
                <a:lnTo>
                  <a:pt x="3645892" y="0"/>
                </a:lnTo>
                <a:lnTo>
                  <a:pt x="3645892" y="3645892"/>
                </a:lnTo>
                <a:close/>
              </a:path>
            </a:pathLst>
          </a:custGeom>
          <a:solidFill>
            <a:srgbClr val="F45D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2944" y="992698"/>
            <a:ext cx="3158490" cy="3158490"/>
          </a:xfrm>
          <a:prstGeom prst="rect">
            <a:avLst/>
          </a:prstGeom>
          <a:solidFill>
            <a:srgbClr val="F45D60"/>
          </a:solidFill>
          <a:ln w="2857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spcBef>
                <a:spcPts val="65"/>
              </a:spcBef>
            </a:pPr>
            <a:endParaRPr/>
          </a:p>
          <a:p>
            <a:pPr marL="467995" marR="459740" indent="183515">
              <a:lnSpc>
                <a:spcPts val="3820"/>
              </a:lnSpc>
            </a:pPr>
            <a:r>
              <a:rPr spc="-10" dirty="0">
                <a:solidFill>
                  <a:srgbClr val="FFFFFF"/>
                </a:solidFill>
                <a:latin typeface="Lato"/>
                <a:cs typeface="Lato"/>
              </a:rPr>
              <a:t>Javascript </a:t>
            </a:r>
            <a:r>
              <a:rPr spc="-55" dirty="0">
                <a:solidFill>
                  <a:srgbClr val="FFFFFF"/>
                </a:solidFill>
                <a:latin typeface="Lato"/>
                <a:cs typeface="Lato"/>
              </a:rPr>
              <a:t>HTML</a:t>
            </a:r>
            <a:r>
              <a:rPr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pc="-40" dirty="0">
                <a:solidFill>
                  <a:srgbClr val="FFFFFF"/>
                </a:solidFill>
                <a:latin typeface="Lato"/>
                <a:cs typeface="Lato"/>
              </a:rPr>
              <a:t>DOM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Changing</a:t>
            </a:r>
            <a:r>
              <a:rPr spc="-110" dirty="0"/>
              <a:t> </a:t>
            </a:r>
            <a:r>
              <a:rPr spc="-20" dirty="0"/>
              <a:t>HTML</a:t>
            </a:r>
            <a:r>
              <a:rPr spc="-105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518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You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can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also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change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value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of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an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attribute.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6838" y="2381197"/>
            <a:ext cx="748665" cy="274320"/>
          </a:xfrm>
          <a:custGeom>
            <a:avLst/>
            <a:gdLst/>
            <a:ahLst/>
            <a:cxnLst/>
            <a:rect l="l" t="t" r="r" b="b"/>
            <a:pathLst>
              <a:path w="748664" h="274319">
                <a:moveTo>
                  <a:pt x="748092" y="274319"/>
                </a:moveTo>
                <a:lnTo>
                  <a:pt x="0" y="274319"/>
                </a:lnTo>
                <a:lnTo>
                  <a:pt x="0" y="0"/>
                </a:lnTo>
                <a:lnTo>
                  <a:pt x="748092" y="0"/>
                </a:lnTo>
                <a:lnTo>
                  <a:pt x="748092" y="274319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3393" y="2381197"/>
            <a:ext cx="897255" cy="274320"/>
          </a:xfrm>
          <a:custGeom>
            <a:avLst/>
            <a:gdLst/>
            <a:ahLst/>
            <a:cxnLst/>
            <a:rect l="l" t="t" r="r" b="b"/>
            <a:pathLst>
              <a:path w="897254" h="274319">
                <a:moveTo>
                  <a:pt x="897034" y="274319"/>
                </a:moveTo>
                <a:lnTo>
                  <a:pt x="0" y="274319"/>
                </a:lnTo>
                <a:lnTo>
                  <a:pt x="0" y="0"/>
                </a:lnTo>
                <a:lnTo>
                  <a:pt x="897034" y="0"/>
                </a:lnTo>
                <a:lnTo>
                  <a:pt x="897034" y="2743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34138" y="2359353"/>
            <a:ext cx="189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5D696B"/>
                </a:solidFill>
                <a:latin typeface="Lato"/>
                <a:cs typeface="Lato"/>
              </a:rPr>
              <a:t>element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.attribute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50" dirty="0">
                <a:solidFill>
                  <a:srgbClr val="5D696B"/>
                </a:solidFill>
                <a:latin typeface="Lato"/>
                <a:cs typeface="Lato"/>
              </a:rPr>
              <a:t>=</a:t>
            </a:r>
            <a:endParaRPr sz="18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1255" y="2381197"/>
            <a:ext cx="935990" cy="274320"/>
          </a:xfrm>
          <a:prstGeom prst="rect">
            <a:avLst/>
          </a:prstGeom>
          <a:solidFill>
            <a:srgbClr val="F6B16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-30" dirty="0">
                <a:solidFill>
                  <a:srgbClr val="5D696B"/>
                </a:solidFill>
                <a:latin typeface="Lato"/>
                <a:cs typeface="Lato"/>
              </a:rPr>
              <a:t>new</a:t>
            </a:r>
            <a:r>
              <a:rPr sz="1800" i="1" spc="-6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i="1" spc="-20" dirty="0">
                <a:solidFill>
                  <a:srgbClr val="5D696B"/>
                </a:solidFill>
                <a:latin typeface="Lato"/>
                <a:cs typeface="Lato"/>
              </a:rPr>
              <a:t>value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59157" y="2531382"/>
            <a:ext cx="579755" cy="94615"/>
            <a:chOff x="2559157" y="2531382"/>
            <a:chExt cx="579755" cy="94615"/>
          </a:xfrm>
        </p:grpSpPr>
        <p:sp>
          <p:nvSpPr>
            <p:cNvPr id="9" name="object 9"/>
            <p:cNvSpPr/>
            <p:nvPr/>
          </p:nvSpPr>
          <p:spPr>
            <a:xfrm>
              <a:off x="2606794" y="2536144"/>
              <a:ext cx="527685" cy="69215"/>
            </a:xfrm>
            <a:custGeom>
              <a:avLst/>
              <a:gdLst/>
              <a:ahLst/>
              <a:cxnLst/>
              <a:rect l="l" t="t" r="r" b="b"/>
              <a:pathLst>
                <a:path w="527685" h="69214">
                  <a:moveTo>
                    <a:pt x="527123" y="0"/>
                  </a:moveTo>
                  <a:lnTo>
                    <a:pt x="0" y="69074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3919" y="2589619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44899" y="31199"/>
                  </a:moveTo>
                  <a:lnTo>
                    <a:pt x="0" y="21224"/>
                  </a:lnTo>
                  <a:lnTo>
                    <a:pt x="40824" y="0"/>
                  </a:lnTo>
                  <a:lnTo>
                    <a:pt x="44899" y="31199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3919" y="2589619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40824" y="0"/>
                  </a:moveTo>
                  <a:lnTo>
                    <a:pt x="0" y="21224"/>
                  </a:lnTo>
                  <a:lnTo>
                    <a:pt x="44899" y="31199"/>
                  </a:lnTo>
                  <a:lnTo>
                    <a:pt x="40824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026350" y="2531382"/>
            <a:ext cx="469265" cy="172720"/>
            <a:chOff x="6026350" y="2531382"/>
            <a:chExt cx="469265" cy="172720"/>
          </a:xfrm>
        </p:grpSpPr>
        <p:sp>
          <p:nvSpPr>
            <p:cNvPr id="13" name="object 13"/>
            <p:cNvSpPr/>
            <p:nvPr/>
          </p:nvSpPr>
          <p:spPr>
            <a:xfrm>
              <a:off x="6031112" y="2536144"/>
              <a:ext cx="419100" cy="147955"/>
            </a:xfrm>
            <a:custGeom>
              <a:avLst/>
              <a:gdLst/>
              <a:ahLst/>
              <a:cxnLst/>
              <a:rect l="l" t="t" r="r" b="b"/>
              <a:pathLst>
                <a:path w="419100" h="147955">
                  <a:moveTo>
                    <a:pt x="0" y="0"/>
                  </a:moveTo>
                  <a:lnTo>
                    <a:pt x="418599" y="147774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44487" y="2669094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4">
                  <a:moveTo>
                    <a:pt x="0" y="29649"/>
                  </a:moveTo>
                  <a:lnTo>
                    <a:pt x="10474" y="0"/>
                  </a:lnTo>
                  <a:lnTo>
                    <a:pt x="45999" y="29224"/>
                  </a:lnTo>
                  <a:lnTo>
                    <a:pt x="0" y="29649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44487" y="2669094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4">
                  <a:moveTo>
                    <a:pt x="0" y="29649"/>
                  </a:moveTo>
                  <a:lnTo>
                    <a:pt x="45999" y="29224"/>
                  </a:lnTo>
                  <a:lnTo>
                    <a:pt x="10474" y="0"/>
                  </a:lnTo>
                  <a:lnTo>
                    <a:pt x="0" y="29649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29510" y="2685434"/>
            <a:ext cx="190182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new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value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assign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the </a:t>
            </a:r>
            <a:r>
              <a:rPr sz="1400" spc="-10" dirty="0">
                <a:latin typeface="Lato"/>
                <a:cs typeface="Lato"/>
              </a:rPr>
              <a:t>specified</a:t>
            </a:r>
            <a:r>
              <a:rPr sz="1400" spc="-2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attribute</a:t>
            </a:r>
            <a:r>
              <a:rPr sz="1400" spc="-20" dirty="0">
                <a:latin typeface="Lato"/>
                <a:cs typeface="Lato"/>
              </a:rPr>
              <a:t> </a:t>
            </a:r>
            <a:r>
              <a:rPr sz="1400" spc="-35" dirty="0">
                <a:latin typeface="Lato"/>
                <a:cs typeface="Lato"/>
              </a:rPr>
              <a:t>of</a:t>
            </a:r>
            <a:r>
              <a:rPr sz="1400" dirty="0">
                <a:latin typeface="Lato"/>
                <a:cs typeface="Lato"/>
              </a:rPr>
              <a:t> the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given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element</a:t>
            </a:r>
            <a:endParaRPr sz="1400">
              <a:latin typeface="Lato"/>
              <a:cs typeface="La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3349" y="2421383"/>
            <a:ext cx="179514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element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change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an </a:t>
            </a:r>
            <a:r>
              <a:rPr sz="1400" dirty="0">
                <a:latin typeface="Lato"/>
                <a:cs typeface="Lato"/>
              </a:rPr>
              <a:t>attribute</a:t>
            </a:r>
            <a:r>
              <a:rPr sz="1400" spc="1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of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94403" y="2725932"/>
            <a:ext cx="157480" cy="372110"/>
            <a:chOff x="4294403" y="2725932"/>
            <a:chExt cx="157480" cy="372110"/>
          </a:xfrm>
        </p:grpSpPr>
        <p:sp>
          <p:nvSpPr>
            <p:cNvPr id="19" name="object 19"/>
            <p:cNvSpPr/>
            <p:nvPr/>
          </p:nvSpPr>
          <p:spPr>
            <a:xfrm>
              <a:off x="4315491" y="2730694"/>
              <a:ext cx="131445" cy="322580"/>
            </a:xfrm>
            <a:custGeom>
              <a:avLst/>
              <a:gdLst/>
              <a:ahLst/>
              <a:cxnLst/>
              <a:rect l="l" t="t" r="r" b="b"/>
              <a:pathLst>
                <a:path w="131445" h="322580">
                  <a:moveTo>
                    <a:pt x="131424" y="0"/>
                  </a:moveTo>
                  <a:lnTo>
                    <a:pt x="0" y="322374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9166" y="3047143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0" y="45949"/>
                  </a:moveTo>
                  <a:lnTo>
                    <a:pt x="1749" y="0"/>
                  </a:lnTo>
                  <a:lnTo>
                    <a:pt x="30899" y="11874"/>
                  </a:lnTo>
                  <a:lnTo>
                    <a:pt x="0" y="45949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99166" y="3047143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1749" y="0"/>
                  </a:moveTo>
                  <a:lnTo>
                    <a:pt x="0" y="45949"/>
                  </a:lnTo>
                  <a:lnTo>
                    <a:pt x="30899" y="11874"/>
                  </a:lnTo>
                  <a:lnTo>
                    <a:pt x="1749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34795" y="3122707"/>
            <a:ext cx="185673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4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4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4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attribute</a:t>
            </a:r>
            <a:r>
              <a:rPr sz="1400" spc="-4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change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Changing</a:t>
            </a:r>
            <a:r>
              <a:rPr spc="-110" dirty="0"/>
              <a:t> </a:t>
            </a:r>
            <a:r>
              <a:rPr spc="-20" dirty="0"/>
              <a:t>HTML</a:t>
            </a:r>
            <a:r>
              <a:rPr spc="-105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/>
              <a:t>For</a:t>
            </a:r>
            <a:r>
              <a:rPr spc="-90" dirty="0"/>
              <a:t> </a:t>
            </a:r>
            <a:r>
              <a:rPr dirty="0"/>
              <a:t>example</a:t>
            </a:r>
            <a:r>
              <a:rPr spc="-85" dirty="0"/>
              <a:t> </a:t>
            </a:r>
            <a:r>
              <a:rPr dirty="0"/>
              <a:t>this</a:t>
            </a:r>
            <a:r>
              <a:rPr spc="-90" dirty="0"/>
              <a:t> </a:t>
            </a:r>
            <a:r>
              <a:rPr dirty="0"/>
              <a:t>javascript</a:t>
            </a:r>
            <a:r>
              <a:rPr spc="-85" dirty="0"/>
              <a:t> </a:t>
            </a:r>
            <a:r>
              <a:rPr spc="-25" dirty="0"/>
              <a:t>code</a:t>
            </a:r>
            <a:r>
              <a:rPr spc="-85" dirty="0"/>
              <a:t> </a:t>
            </a:r>
            <a:r>
              <a:rPr spc="-10" dirty="0"/>
              <a:t>changes</a:t>
            </a:r>
            <a:r>
              <a:rPr spc="-90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href</a:t>
            </a:r>
            <a:r>
              <a:rPr spc="-85" dirty="0"/>
              <a:t> </a:t>
            </a:r>
            <a:r>
              <a:rPr dirty="0"/>
              <a:t>attribute</a:t>
            </a:r>
            <a:r>
              <a:rPr spc="-90" dirty="0"/>
              <a:t> </a:t>
            </a:r>
            <a:r>
              <a:rPr spc="-30" dirty="0"/>
              <a:t>of</a:t>
            </a:r>
            <a:r>
              <a:rPr spc="-85" dirty="0"/>
              <a:t> </a:t>
            </a:r>
            <a:r>
              <a:rPr dirty="0"/>
              <a:t>an</a:t>
            </a:r>
            <a:r>
              <a:rPr spc="-85" dirty="0"/>
              <a:t> </a:t>
            </a:r>
            <a:r>
              <a:rPr dirty="0"/>
              <a:t>&lt;a&gt;</a:t>
            </a:r>
            <a:r>
              <a:rPr spc="-90" dirty="0"/>
              <a:t> </a:t>
            </a:r>
            <a:r>
              <a:rPr dirty="0"/>
              <a:t>element</a:t>
            </a:r>
            <a:r>
              <a:rPr spc="-85" dirty="0"/>
              <a:t> </a:t>
            </a:r>
            <a:r>
              <a:rPr spc="-20" dirty="0"/>
              <a:t>with </a:t>
            </a:r>
            <a:r>
              <a:rPr dirty="0"/>
              <a:t>id</a:t>
            </a:r>
            <a:r>
              <a:rPr spc="-105" dirty="0"/>
              <a:t> </a:t>
            </a:r>
            <a:r>
              <a:rPr spc="-10" dirty="0"/>
              <a:t>myLink:</a:t>
            </a:r>
          </a:p>
          <a:p>
            <a:pPr marL="12700" marR="3132455">
              <a:lnSpc>
                <a:spcPct val="116100"/>
              </a:lnSpc>
              <a:spcBef>
                <a:spcPts val="1635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myLink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5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document.querySelector("#myLink"); </a:t>
            </a:r>
            <a:r>
              <a:rPr sz="1400" b="0" spc="155" dirty="0">
                <a:solidFill>
                  <a:srgbClr val="0B5293"/>
                </a:solidFill>
                <a:latin typeface="Roboto Medium"/>
                <a:cs typeface="Roboto Medium"/>
              </a:rPr>
              <a:t>myLink.href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9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25" dirty="0">
                <a:solidFill>
                  <a:srgbClr val="0B5293"/>
                </a:solidFill>
                <a:latin typeface="Roboto Medium"/>
                <a:cs typeface="Roboto Medium"/>
                <a:hlinkClick r:id="rId2"/>
              </a:rPr>
              <a:t>"http://www.newwebsite.com";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069" y="4310377"/>
            <a:ext cx="6087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Lato"/>
                <a:cs typeface="Lato"/>
              </a:rPr>
              <a:t>&lt;a</a:t>
            </a:r>
            <a:r>
              <a:rPr sz="1400" spc="-35" dirty="0">
                <a:latin typeface="Lato"/>
                <a:cs typeface="Lato"/>
              </a:rPr>
              <a:t> </a:t>
            </a:r>
            <a:r>
              <a:rPr sz="1400" spc="-20" dirty="0">
                <a:latin typeface="Lato"/>
                <a:cs typeface="Lato"/>
              </a:rPr>
              <a:t>href="</a:t>
            </a:r>
            <a:r>
              <a:rPr sz="1400" u="heavy" spc="-20" dirty="0">
                <a:solidFill>
                  <a:srgbClr val="AE4244"/>
                </a:solidFill>
                <a:uFill>
                  <a:solidFill>
                    <a:srgbClr val="AE4244"/>
                  </a:solidFill>
                </a:uFill>
                <a:latin typeface="Lato"/>
                <a:cs typeface="Lato"/>
                <a:hlinkClick r:id="rId3"/>
              </a:rPr>
              <a:t>http://www.newwebsite.com</a:t>
            </a:r>
            <a:r>
              <a:rPr sz="1400" u="none" spc="-20" dirty="0">
                <a:latin typeface="Lato"/>
                <a:cs typeface="Lato"/>
              </a:rPr>
              <a:t>"</a:t>
            </a:r>
            <a:r>
              <a:rPr sz="1400" u="none" spc="-30" dirty="0">
                <a:latin typeface="Lato"/>
                <a:cs typeface="Lato"/>
              </a:rPr>
              <a:t> </a:t>
            </a:r>
            <a:r>
              <a:rPr sz="1400" u="none" dirty="0">
                <a:latin typeface="Lato"/>
                <a:cs typeface="Lato"/>
              </a:rPr>
              <a:t>id="myLink"&gt;A</a:t>
            </a:r>
            <a:r>
              <a:rPr sz="1400" u="none" spc="-30" dirty="0">
                <a:latin typeface="Lato"/>
                <a:cs typeface="Lato"/>
              </a:rPr>
              <a:t> </a:t>
            </a:r>
            <a:r>
              <a:rPr sz="1400" u="none" dirty="0">
                <a:latin typeface="Lato"/>
                <a:cs typeface="Lato"/>
              </a:rPr>
              <a:t>link</a:t>
            </a:r>
            <a:r>
              <a:rPr sz="1400" u="none" spc="-30" dirty="0">
                <a:latin typeface="Lato"/>
                <a:cs typeface="Lato"/>
              </a:rPr>
              <a:t> </a:t>
            </a:r>
            <a:r>
              <a:rPr sz="1400" u="none" dirty="0">
                <a:latin typeface="Lato"/>
                <a:cs typeface="Lato"/>
              </a:rPr>
              <a:t>to</a:t>
            </a:r>
            <a:r>
              <a:rPr sz="1400" u="none" spc="-30" dirty="0">
                <a:latin typeface="Lato"/>
                <a:cs typeface="Lato"/>
              </a:rPr>
              <a:t> </a:t>
            </a:r>
            <a:r>
              <a:rPr sz="1400" u="none" spc="-10" dirty="0">
                <a:latin typeface="Lato"/>
                <a:cs typeface="Lato"/>
              </a:rPr>
              <a:t>my</a:t>
            </a:r>
            <a:r>
              <a:rPr sz="1400" u="none" spc="-30" dirty="0">
                <a:latin typeface="Lato"/>
                <a:cs typeface="Lato"/>
              </a:rPr>
              <a:t> </a:t>
            </a:r>
            <a:r>
              <a:rPr sz="1400" u="none" spc="-10" dirty="0">
                <a:latin typeface="Lato"/>
                <a:cs typeface="Lato"/>
              </a:rPr>
              <a:t>website&lt;/a&gt;</a:t>
            </a:r>
            <a:endParaRPr sz="14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3369" y="3088426"/>
            <a:ext cx="6002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Lato"/>
                <a:cs typeface="Lato"/>
              </a:rPr>
              <a:t>&lt;a</a:t>
            </a:r>
            <a:r>
              <a:rPr sz="1400" spc="-5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href="</a:t>
            </a:r>
            <a:r>
              <a:rPr sz="1400" u="heavy" spc="-10" dirty="0">
                <a:solidFill>
                  <a:srgbClr val="AE4244"/>
                </a:solidFill>
                <a:uFill>
                  <a:solidFill>
                    <a:srgbClr val="AE4244"/>
                  </a:solidFill>
                </a:uFill>
                <a:latin typeface="Lato"/>
                <a:cs typeface="Lato"/>
                <a:hlinkClick r:id="rId3"/>
              </a:rPr>
              <a:t>http://www.oldwebsite.com</a:t>
            </a:r>
            <a:r>
              <a:rPr sz="1400" u="none" spc="-10" dirty="0">
                <a:latin typeface="Lato"/>
                <a:cs typeface="Lato"/>
              </a:rPr>
              <a:t>"</a:t>
            </a:r>
            <a:r>
              <a:rPr sz="1400" u="none" spc="-50" dirty="0">
                <a:latin typeface="Lato"/>
                <a:cs typeface="Lato"/>
              </a:rPr>
              <a:t> </a:t>
            </a:r>
            <a:r>
              <a:rPr sz="1400" u="none" dirty="0">
                <a:latin typeface="Lato"/>
                <a:cs typeface="Lato"/>
              </a:rPr>
              <a:t>id="myLink"&gt;A</a:t>
            </a:r>
            <a:r>
              <a:rPr sz="1400" u="none" spc="-50" dirty="0">
                <a:latin typeface="Lato"/>
                <a:cs typeface="Lato"/>
              </a:rPr>
              <a:t> </a:t>
            </a:r>
            <a:r>
              <a:rPr sz="1400" u="none" dirty="0">
                <a:latin typeface="Lato"/>
                <a:cs typeface="Lato"/>
              </a:rPr>
              <a:t>link</a:t>
            </a:r>
            <a:r>
              <a:rPr sz="1400" u="none" spc="-55" dirty="0">
                <a:latin typeface="Lato"/>
                <a:cs typeface="Lato"/>
              </a:rPr>
              <a:t> </a:t>
            </a:r>
            <a:r>
              <a:rPr sz="1400" u="none" dirty="0">
                <a:latin typeface="Lato"/>
                <a:cs typeface="Lato"/>
              </a:rPr>
              <a:t>to</a:t>
            </a:r>
            <a:r>
              <a:rPr sz="1400" u="none" spc="-50" dirty="0">
                <a:latin typeface="Lato"/>
                <a:cs typeface="Lato"/>
              </a:rPr>
              <a:t> </a:t>
            </a:r>
            <a:r>
              <a:rPr sz="1400" u="none" spc="-10" dirty="0">
                <a:latin typeface="Lato"/>
                <a:cs typeface="Lato"/>
              </a:rPr>
              <a:t>my</a:t>
            </a:r>
            <a:r>
              <a:rPr sz="1400" u="none" spc="-50" dirty="0">
                <a:latin typeface="Lato"/>
                <a:cs typeface="Lato"/>
              </a:rPr>
              <a:t> </a:t>
            </a:r>
            <a:r>
              <a:rPr sz="1400" u="none" spc="-10" dirty="0">
                <a:latin typeface="Lato"/>
                <a:cs typeface="Lato"/>
              </a:rPr>
              <a:t>website&lt;/a&gt;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12104" y="3517580"/>
            <a:ext cx="398780" cy="662940"/>
            <a:chOff x="4112104" y="3517580"/>
            <a:chExt cx="398780" cy="662940"/>
          </a:xfrm>
        </p:grpSpPr>
        <p:sp>
          <p:nvSpPr>
            <p:cNvPr id="7" name="object 7"/>
            <p:cNvSpPr/>
            <p:nvPr/>
          </p:nvSpPr>
          <p:spPr>
            <a:xfrm>
              <a:off x="4116866" y="3522342"/>
              <a:ext cx="389255" cy="653415"/>
            </a:xfrm>
            <a:custGeom>
              <a:avLst/>
              <a:gdLst/>
              <a:ahLst/>
              <a:cxnLst/>
              <a:rect l="l" t="t" r="r" b="b"/>
              <a:pathLst>
                <a:path w="389254" h="653414">
                  <a:moveTo>
                    <a:pt x="194549" y="653098"/>
                  </a:moveTo>
                  <a:lnTo>
                    <a:pt x="0" y="458549"/>
                  </a:lnTo>
                  <a:lnTo>
                    <a:pt x="97274" y="458549"/>
                  </a:lnTo>
                  <a:lnTo>
                    <a:pt x="97274" y="0"/>
                  </a:lnTo>
                  <a:lnTo>
                    <a:pt x="291824" y="0"/>
                  </a:lnTo>
                  <a:lnTo>
                    <a:pt x="291824" y="458549"/>
                  </a:lnTo>
                  <a:lnTo>
                    <a:pt x="389099" y="458549"/>
                  </a:lnTo>
                  <a:lnTo>
                    <a:pt x="194549" y="653098"/>
                  </a:lnTo>
                  <a:close/>
                </a:path>
              </a:pathLst>
            </a:custGeom>
            <a:solidFill>
              <a:srgbClr val="BFC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6866" y="3522342"/>
              <a:ext cx="389255" cy="653415"/>
            </a:xfrm>
            <a:custGeom>
              <a:avLst/>
              <a:gdLst/>
              <a:ahLst/>
              <a:cxnLst/>
              <a:rect l="l" t="t" r="r" b="b"/>
              <a:pathLst>
                <a:path w="389254" h="653414">
                  <a:moveTo>
                    <a:pt x="291824" y="0"/>
                  </a:moveTo>
                  <a:lnTo>
                    <a:pt x="291824" y="458549"/>
                  </a:lnTo>
                  <a:lnTo>
                    <a:pt x="389099" y="458549"/>
                  </a:lnTo>
                  <a:lnTo>
                    <a:pt x="194549" y="653098"/>
                  </a:lnTo>
                  <a:lnTo>
                    <a:pt x="0" y="458549"/>
                  </a:lnTo>
                  <a:lnTo>
                    <a:pt x="97274" y="458549"/>
                  </a:lnTo>
                  <a:lnTo>
                    <a:pt x="97274" y="0"/>
                  </a:lnTo>
                  <a:lnTo>
                    <a:pt x="291824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Changing</a:t>
            </a:r>
            <a:r>
              <a:rPr spc="10" dirty="0"/>
              <a:t> </a:t>
            </a:r>
            <a:r>
              <a:rPr dirty="0"/>
              <a:t>CSS</a:t>
            </a:r>
            <a:r>
              <a:rPr spc="10" dirty="0"/>
              <a:t> </a:t>
            </a:r>
            <a:r>
              <a:rPr spc="130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2962977" y="2695522"/>
            <a:ext cx="748665" cy="274320"/>
          </a:xfrm>
          <a:custGeom>
            <a:avLst/>
            <a:gdLst/>
            <a:ahLst/>
            <a:cxnLst/>
            <a:rect l="l" t="t" r="r" b="b"/>
            <a:pathLst>
              <a:path w="748664" h="274319">
                <a:moveTo>
                  <a:pt x="748101" y="274319"/>
                </a:moveTo>
                <a:lnTo>
                  <a:pt x="0" y="274319"/>
                </a:lnTo>
                <a:lnTo>
                  <a:pt x="0" y="0"/>
                </a:lnTo>
                <a:lnTo>
                  <a:pt x="748101" y="0"/>
                </a:lnTo>
                <a:lnTo>
                  <a:pt x="748101" y="274319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7835" y="2695522"/>
            <a:ext cx="805180" cy="274320"/>
          </a:xfrm>
          <a:custGeom>
            <a:avLst/>
            <a:gdLst/>
            <a:ahLst/>
            <a:cxnLst/>
            <a:rect l="l" t="t" r="r" b="b"/>
            <a:pathLst>
              <a:path w="805179" h="274319">
                <a:moveTo>
                  <a:pt x="804679" y="274319"/>
                </a:moveTo>
                <a:lnTo>
                  <a:pt x="0" y="274319"/>
                </a:lnTo>
                <a:lnTo>
                  <a:pt x="0" y="0"/>
                </a:lnTo>
                <a:lnTo>
                  <a:pt x="804679" y="0"/>
                </a:lnTo>
                <a:lnTo>
                  <a:pt x="804679" y="2743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50277" y="2673677"/>
            <a:ext cx="2331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solidFill>
                  <a:srgbClr val="5D696B"/>
                </a:solidFill>
                <a:latin typeface="Lato"/>
                <a:cs typeface="Lato"/>
              </a:rPr>
              <a:t>element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.style.</a:t>
            </a:r>
            <a:r>
              <a:rPr sz="1800" i="1" spc="-20" dirty="0">
                <a:solidFill>
                  <a:srgbClr val="5D696B"/>
                </a:solidFill>
                <a:latin typeface="Lato"/>
                <a:cs typeface="Lato"/>
              </a:rPr>
              <a:t>property</a:t>
            </a:r>
            <a:r>
              <a:rPr sz="1800" i="1" spc="4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50" dirty="0">
                <a:solidFill>
                  <a:srgbClr val="5D696B"/>
                </a:solidFill>
                <a:latin typeface="Lato"/>
                <a:cs typeface="Lato"/>
              </a:rPr>
              <a:t>=</a:t>
            </a:r>
            <a:endParaRPr sz="180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3343" y="2695522"/>
            <a:ext cx="868044" cy="274320"/>
          </a:xfrm>
          <a:prstGeom prst="rect">
            <a:avLst/>
          </a:prstGeom>
          <a:solidFill>
            <a:srgbClr val="F6B16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-30" dirty="0">
                <a:solidFill>
                  <a:srgbClr val="5D696B"/>
                </a:solidFill>
                <a:latin typeface="Lato"/>
                <a:cs typeface="Lato"/>
              </a:rPr>
              <a:t>new</a:t>
            </a:r>
            <a:r>
              <a:rPr sz="1800" i="1" spc="-6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i="1" spc="-25" dirty="0">
                <a:solidFill>
                  <a:srgbClr val="5D696B"/>
                </a:solidFill>
                <a:latin typeface="Lato"/>
                <a:cs typeface="Lato"/>
              </a:rPr>
              <a:t>style</a:t>
            </a:r>
            <a:endParaRPr sz="18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4131000"/>
            <a:ext cx="388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AE4244"/>
                </a:solidFill>
                <a:uFill>
                  <a:solidFill>
                    <a:srgbClr val="AE4244"/>
                  </a:solidFill>
                </a:uFill>
                <a:latin typeface="Lato"/>
                <a:cs typeface="Lato"/>
                <a:hlinkClick r:id="rId2"/>
              </a:rPr>
              <a:t>complete</a:t>
            </a:r>
            <a:r>
              <a:rPr sz="1800" u="heavy" spc="-85" dirty="0">
                <a:solidFill>
                  <a:srgbClr val="AE4244"/>
                </a:solidFill>
                <a:uFill>
                  <a:solidFill>
                    <a:srgbClr val="AE4244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800" u="heavy" dirty="0">
                <a:solidFill>
                  <a:srgbClr val="AE4244"/>
                </a:solidFill>
                <a:uFill>
                  <a:solidFill>
                    <a:srgbClr val="AE4244"/>
                  </a:solidFill>
                </a:uFill>
                <a:latin typeface="Lato"/>
                <a:cs typeface="Lato"/>
                <a:hlinkClick r:id="rId2"/>
              </a:rPr>
              <a:t>list</a:t>
            </a:r>
            <a:r>
              <a:rPr sz="1800" u="heavy" spc="-80" dirty="0">
                <a:solidFill>
                  <a:srgbClr val="AE4244"/>
                </a:solidFill>
                <a:uFill>
                  <a:solidFill>
                    <a:srgbClr val="AE4244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800" u="heavy" spc="-30" dirty="0">
                <a:solidFill>
                  <a:srgbClr val="AE4244"/>
                </a:solidFill>
                <a:uFill>
                  <a:solidFill>
                    <a:srgbClr val="AE4244"/>
                  </a:solidFill>
                </a:uFill>
                <a:latin typeface="Lato"/>
                <a:cs typeface="Lato"/>
                <a:hlinkClick r:id="rId2"/>
              </a:rPr>
              <a:t>of</a:t>
            </a:r>
            <a:r>
              <a:rPr sz="1800" u="heavy" spc="-85" dirty="0">
                <a:solidFill>
                  <a:srgbClr val="AE4244"/>
                </a:solidFill>
                <a:uFill>
                  <a:solidFill>
                    <a:srgbClr val="AE4244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800" u="heavy" spc="-10" dirty="0">
                <a:solidFill>
                  <a:srgbClr val="AE4244"/>
                </a:solidFill>
                <a:uFill>
                  <a:solidFill>
                    <a:srgbClr val="AE4244"/>
                  </a:solidFill>
                </a:uFill>
                <a:latin typeface="Lato"/>
                <a:cs typeface="Lato"/>
                <a:hlinkClick r:id="rId2"/>
              </a:rPr>
              <a:t>Object</a:t>
            </a:r>
            <a:r>
              <a:rPr sz="1800" u="heavy" spc="-80" dirty="0">
                <a:solidFill>
                  <a:srgbClr val="AE4244"/>
                </a:solidFill>
                <a:uFill>
                  <a:solidFill>
                    <a:srgbClr val="AE4244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800" u="heavy" dirty="0">
                <a:solidFill>
                  <a:srgbClr val="AE4244"/>
                </a:solidFill>
                <a:uFill>
                  <a:solidFill>
                    <a:srgbClr val="AE4244"/>
                  </a:solidFill>
                </a:uFill>
                <a:latin typeface="Lato"/>
                <a:cs typeface="Lato"/>
                <a:hlinkClick r:id="rId2"/>
              </a:rPr>
              <a:t>style</a:t>
            </a:r>
            <a:r>
              <a:rPr sz="1800" u="heavy" spc="-85" dirty="0">
                <a:solidFill>
                  <a:srgbClr val="AE4244"/>
                </a:solidFill>
                <a:uFill>
                  <a:solidFill>
                    <a:srgbClr val="AE4244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800" u="heavy" spc="-10" dirty="0">
                <a:solidFill>
                  <a:srgbClr val="AE4244"/>
                </a:solidFill>
                <a:uFill>
                  <a:solidFill>
                    <a:srgbClr val="AE4244"/>
                  </a:solidFill>
                </a:uFill>
                <a:latin typeface="Lato"/>
                <a:cs typeface="Lato"/>
                <a:hlinkClick r:id="rId2"/>
              </a:rPr>
              <a:t>properties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71417" y="2976056"/>
            <a:ext cx="572770" cy="75565"/>
            <a:chOff x="2371417" y="2976056"/>
            <a:chExt cx="572770" cy="75565"/>
          </a:xfrm>
        </p:grpSpPr>
        <p:sp>
          <p:nvSpPr>
            <p:cNvPr id="9" name="object 9"/>
            <p:cNvSpPr/>
            <p:nvPr/>
          </p:nvSpPr>
          <p:spPr>
            <a:xfrm>
              <a:off x="2419207" y="2980819"/>
              <a:ext cx="520065" cy="50165"/>
            </a:xfrm>
            <a:custGeom>
              <a:avLst/>
              <a:gdLst/>
              <a:ahLst/>
              <a:cxnLst/>
              <a:rect l="l" t="t" r="r" b="b"/>
              <a:pathLst>
                <a:path w="520064" h="50164">
                  <a:moveTo>
                    <a:pt x="520011" y="0"/>
                  </a:moveTo>
                  <a:lnTo>
                    <a:pt x="0" y="50024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76180" y="3015193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44534" y="31324"/>
                  </a:moveTo>
                  <a:lnTo>
                    <a:pt x="0" y="19799"/>
                  </a:lnTo>
                  <a:lnTo>
                    <a:pt x="41519" y="0"/>
                  </a:lnTo>
                  <a:lnTo>
                    <a:pt x="44534" y="31324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6180" y="3015193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41519" y="0"/>
                  </a:moveTo>
                  <a:lnTo>
                    <a:pt x="0" y="19799"/>
                  </a:lnTo>
                  <a:lnTo>
                    <a:pt x="44534" y="31324"/>
                  </a:lnTo>
                  <a:lnTo>
                    <a:pt x="41519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186175" y="2885731"/>
            <a:ext cx="525145" cy="274320"/>
            <a:chOff x="6186175" y="2885731"/>
            <a:chExt cx="525145" cy="274320"/>
          </a:xfrm>
        </p:grpSpPr>
        <p:sp>
          <p:nvSpPr>
            <p:cNvPr id="13" name="object 13"/>
            <p:cNvSpPr/>
            <p:nvPr/>
          </p:nvSpPr>
          <p:spPr>
            <a:xfrm>
              <a:off x="6190937" y="2890494"/>
              <a:ext cx="477520" cy="245110"/>
            </a:xfrm>
            <a:custGeom>
              <a:avLst/>
              <a:gdLst/>
              <a:ahLst/>
              <a:cxnLst/>
              <a:rect l="l" t="t" r="r" b="b"/>
              <a:pathLst>
                <a:path w="477520" h="245110">
                  <a:moveTo>
                    <a:pt x="0" y="0"/>
                  </a:moveTo>
                  <a:lnTo>
                    <a:pt x="477149" y="244799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60911" y="3121318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45624" y="33724"/>
                  </a:moveTo>
                  <a:lnTo>
                    <a:pt x="0" y="27974"/>
                  </a:lnTo>
                  <a:lnTo>
                    <a:pt x="14349" y="0"/>
                  </a:lnTo>
                  <a:lnTo>
                    <a:pt x="45624" y="33724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60911" y="3121318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27974"/>
                  </a:moveTo>
                  <a:lnTo>
                    <a:pt x="45624" y="33724"/>
                  </a:lnTo>
                  <a:lnTo>
                    <a:pt x="14349" y="0"/>
                  </a:lnTo>
                  <a:lnTo>
                    <a:pt x="0" y="27974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34713" y="2831328"/>
            <a:ext cx="184340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new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value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for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style</a:t>
            </a:r>
            <a:r>
              <a:rPr sz="1400" spc="-5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property</a:t>
            </a:r>
            <a:r>
              <a:rPr sz="1400" spc="-5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change</a:t>
            </a:r>
            <a:endParaRPr sz="1400">
              <a:latin typeface="Lato"/>
              <a:cs typeface="La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649" y="2831328"/>
            <a:ext cx="190627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element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change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style </a:t>
            </a:r>
            <a:r>
              <a:rPr sz="1400" spc="-25" dirty="0">
                <a:latin typeface="Lato"/>
                <a:cs typeface="Lato"/>
              </a:rPr>
              <a:t>of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35" dirty="0">
                <a:latin typeface="Lato"/>
                <a:cs typeface="Lato"/>
              </a:rPr>
              <a:t>it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20102" y="2143005"/>
            <a:ext cx="791210" cy="579120"/>
            <a:chOff x="4720102" y="2143005"/>
            <a:chExt cx="791210" cy="579120"/>
          </a:xfrm>
        </p:grpSpPr>
        <p:sp>
          <p:nvSpPr>
            <p:cNvPr id="19" name="object 19"/>
            <p:cNvSpPr/>
            <p:nvPr/>
          </p:nvSpPr>
          <p:spPr>
            <a:xfrm>
              <a:off x="4724865" y="2173213"/>
              <a:ext cx="746760" cy="543560"/>
            </a:xfrm>
            <a:custGeom>
              <a:avLst/>
              <a:gdLst/>
              <a:ahLst/>
              <a:cxnLst/>
              <a:rect l="l" t="t" r="r" b="b"/>
              <a:pathLst>
                <a:path w="746760" h="543560">
                  <a:moveTo>
                    <a:pt x="0" y="543556"/>
                  </a:moveTo>
                  <a:lnTo>
                    <a:pt x="746398" y="0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62013" y="2147768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524" y="38162"/>
                  </a:moveTo>
                  <a:lnTo>
                    <a:pt x="0" y="12727"/>
                  </a:lnTo>
                  <a:lnTo>
                    <a:pt x="44199" y="0"/>
                  </a:lnTo>
                  <a:lnTo>
                    <a:pt x="18524" y="38162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62013" y="2147768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524" y="38162"/>
                  </a:moveTo>
                  <a:lnTo>
                    <a:pt x="44199" y="0"/>
                  </a:lnTo>
                  <a:lnTo>
                    <a:pt x="0" y="12727"/>
                  </a:lnTo>
                  <a:lnTo>
                    <a:pt x="18524" y="38162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84724" y="1216356"/>
            <a:ext cx="7099934" cy="125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change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style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of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an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element,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use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this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syntax: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800">
              <a:latin typeface="Lato"/>
              <a:cs typeface="Lato"/>
            </a:endParaRPr>
          </a:p>
          <a:p>
            <a:pPr marL="5218430" marR="5080" algn="just">
              <a:lnSpc>
                <a:spcPts val="1650"/>
              </a:lnSpc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style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property </a:t>
            </a:r>
            <a:r>
              <a:rPr sz="1400" spc="-25" dirty="0">
                <a:latin typeface="Lato"/>
                <a:cs typeface="Lato"/>
              </a:rPr>
              <a:t>you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change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0" dirty="0">
                <a:latin typeface="Lato"/>
                <a:cs typeface="Lato"/>
              </a:rPr>
              <a:t>like </a:t>
            </a:r>
            <a:r>
              <a:rPr sz="1400" spc="-10" dirty="0">
                <a:latin typeface="Lato"/>
                <a:cs typeface="Lato"/>
              </a:rPr>
              <a:t>font-</a:t>
            </a:r>
            <a:r>
              <a:rPr sz="1400" spc="-20" dirty="0">
                <a:latin typeface="Lato"/>
                <a:cs typeface="Lato"/>
              </a:rPr>
              <a:t>size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Changing</a:t>
            </a:r>
            <a:r>
              <a:rPr spc="10" dirty="0"/>
              <a:t> </a:t>
            </a:r>
            <a:r>
              <a:rPr dirty="0"/>
              <a:t>CSS</a:t>
            </a:r>
            <a:r>
              <a:rPr spc="10" dirty="0"/>
              <a:t> </a:t>
            </a:r>
            <a:r>
              <a:rPr spc="130" dirty="0"/>
              <a:t>properties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/>
              <a:t>For</a:t>
            </a:r>
            <a:r>
              <a:rPr spc="-95" dirty="0"/>
              <a:t> </a:t>
            </a:r>
            <a:r>
              <a:rPr dirty="0"/>
              <a:t>example</a:t>
            </a:r>
            <a:r>
              <a:rPr spc="-95" dirty="0"/>
              <a:t> </a:t>
            </a:r>
            <a:r>
              <a:rPr dirty="0"/>
              <a:t>this</a:t>
            </a:r>
            <a:r>
              <a:rPr spc="-95" dirty="0"/>
              <a:t> </a:t>
            </a:r>
            <a:r>
              <a:rPr dirty="0"/>
              <a:t>javascript</a:t>
            </a:r>
            <a:r>
              <a:rPr spc="-95" dirty="0"/>
              <a:t> </a:t>
            </a:r>
            <a:r>
              <a:rPr spc="-25" dirty="0"/>
              <a:t>code</a:t>
            </a:r>
            <a:r>
              <a:rPr spc="-95" dirty="0"/>
              <a:t> </a:t>
            </a:r>
            <a:r>
              <a:rPr spc="-10" dirty="0"/>
              <a:t>changes</a:t>
            </a:r>
            <a:r>
              <a:rPr spc="-95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font</a:t>
            </a:r>
            <a:r>
              <a:rPr spc="-95" dirty="0"/>
              <a:t> </a:t>
            </a:r>
            <a:r>
              <a:rPr dirty="0"/>
              <a:t>size</a:t>
            </a:r>
            <a:r>
              <a:rPr spc="-95" dirty="0"/>
              <a:t> </a:t>
            </a:r>
            <a:r>
              <a:rPr spc="-30" dirty="0"/>
              <a:t>of</a:t>
            </a:r>
            <a:r>
              <a:rPr spc="-9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second</a:t>
            </a:r>
            <a:r>
              <a:rPr spc="-95" dirty="0"/>
              <a:t> </a:t>
            </a:r>
            <a:r>
              <a:rPr spc="-20" dirty="0"/>
              <a:t>&lt;p&gt;</a:t>
            </a:r>
            <a:r>
              <a:rPr spc="-95" dirty="0"/>
              <a:t> </a:t>
            </a:r>
            <a:r>
              <a:rPr spc="-10" dirty="0"/>
              <a:t>element </a:t>
            </a:r>
            <a:r>
              <a:rPr dirty="0"/>
              <a:t>with</a:t>
            </a:r>
            <a:r>
              <a:rPr spc="-90" dirty="0"/>
              <a:t> </a:t>
            </a:r>
            <a:r>
              <a:rPr dirty="0"/>
              <a:t>class</a:t>
            </a:r>
            <a:r>
              <a:rPr spc="-90" dirty="0"/>
              <a:t> </a:t>
            </a:r>
            <a:r>
              <a:rPr dirty="0"/>
              <a:t>par</a:t>
            </a:r>
            <a:r>
              <a:rPr spc="-85" dirty="0"/>
              <a:t> </a:t>
            </a:r>
            <a:r>
              <a:rPr spc="-10" dirty="0"/>
              <a:t>to</a:t>
            </a:r>
            <a:r>
              <a:rPr spc="-90" dirty="0"/>
              <a:t> </a:t>
            </a:r>
            <a:r>
              <a:rPr spc="-10" dirty="0"/>
              <a:t>twice</a:t>
            </a:r>
            <a:r>
              <a:rPr spc="-90" dirty="0"/>
              <a:t> </a:t>
            </a:r>
            <a:r>
              <a:rPr dirty="0"/>
              <a:t>it's</a:t>
            </a:r>
            <a:r>
              <a:rPr spc="-85" dirty="0"/>
              <a:t> </a:t>
            </a:r>
            <a:r>
              <a:rPr dirty="0"/>
              <a:t>default</a:t>
            </a:r>
            <a:r>
              <a:rPr spc="-90" dirty="0"/>
              <a:t> </a:t>
            </a:r>
            <a:r>
              <a:rPr spc="-10" dirty="0"/>
              <a:t>value:</a:t>
            </a:r>
          </a:p>
          <a:p>
            <a:pPr marL="12700" marR="3086735">
              <a:lnSpc>
                <a:spcPct val="116100"/>
              </a:lnSpc>
              <a:spcBef>
                <a:spcPts val="1635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0" dirty="0">
                <a:solidFill>
                  <a:srgbClr val="0B5293"/>
                </a:solidFill>
                <a:latin typeface="Roboto Medium"/>
                <a:cs typeface="Roboto Medium"/>
              </a:rPr>
              <a:t>pars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document.querySelectorAll("p.par"); </a:t>
            </a:r>
            <a:r>
              <a:rPr sz="1400" b="0" spc="225" dirty="0">
                <a:solidFill>
                  <a:srgbClr val="0B5293"/>
                </a:solidFill>
                <a:latin typeface="Roboto Medium"/>
                <a:cs typeface="Roboto Medium"/>
              </a:rPr>
              <a:t>pars[1].style.fontSize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50" dirty="0">
                <a:solidFill>
                  <a:srgbClr val="0B5293"/>
                </a:solidFill>
                <a:latin typeface="Roboto Medium"/>
                <a:cs typeface="Roboto Medium"/>
              </a:rPr>
              <a:t>"2em";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069" y="4310377"/>
            <a:ext cx="6087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Lato"/>
                <a:cs typeface="Lato"/>
              </a:rPr>
              <a:t>&lt;a</a:t>
            </a:r>
            <a:r>
              <a:rPr sz="1400" spc="-35" dirty="0">
                <a:latin typeface="Lato"/>
                <a:cs typeface="Lato"/>
              </a:rPr>
              <a:t> </a:t>
            </a:r>
            <a:r>
              <a:rPr sz="1400" spc="-20" dirty="0">
                <a:latin typeface="Lato"/>
                <a:cs typeface="Lato"/>
              </a:rPr>
              <a:t>href="</a:t>
            </a:r>
            <a:r>
              <a:rPr sz="1400" u="heavy" spc="-20" dirty="0">
                <a:solidFill>
                  <a:srgbClr val="AE4244"/>
                </a:solidFill>
                <a:uFill>
                  <a:solidFill>
                    <a:srgbClr val="AE4244"/>
                  </a:solidFill>
                </a:uFill>
                <a:latin typeface="Lato"/>
                <a:cs typeface="Lato"/>
                <a:hlinkClick r:id="rId2"/>
              </a:rPr>
              <a:t>http://www.newwebsite.com</a:t>
            </a:r>
            <a:r>
              <a:rPr sz="1400" u="none" spc="-20" dirty="0">
                <a:latin typeface="Lato"/>
                <a:cs typeface="Lato"/>
              </a:rPr>
              <a:t>"</a:t>
            </a:r>
            <a:r>
              <a:rPr sz="1400" u="none" spc="-30" dirty="0">
                <a:latin typeface="Lato"/>
                <a:cs typeface="Lato"/>
              </a:rPr>
              <a:t> </a:t>
            </a:r>
            <a:r>
              <a:rPr sz="1400" u="none" dirty="0">
                <a:latin typeface="Lato"/>
                <a:cs typeface="Lato"/>
              </a:rPr>
              <a:t>id="myLink"&gt;A</a:t>
            </a:r>
            <a:r>
              <a:rPr sz="1400" u="none" spc="-30" dirty="0">
                <a:latin typeface="Lato"/>
                <a:cs typeface="Lato"/>
              </a:rPr>
              <a:t> </a:t>
            </a:r>
            <a:r>
              <a:rPr sz="1400" u="none" dirty="0">
                <a:latin typeface="Lato"/>
                <a:cs typeface="Lato"/>
              </a:rPr>
              <a:t>link</a:t>
            </a:r>
            <a:r>
              <a:rPr sz="1400" u="none" spc="-30" dirty="0">
                <a:latin typeface="Lato"/>
                <a:cs typeface="Lato"/>
              </a:rPr>
              <a:t> </a:t>
            </a:r>
            <a:r>
              <a:rPr sz="1400" u="none" dirty="0">
                <a:latin typeface="Lato"/>
                <a:cs typeface="Lato"/>
              </a:rPr>
              <a:t>to</a:t>
            </a:r>
            <a:r>
              <a:rPr sz="1400" u="none" spc="-30" dirty="0">
                <a:latin typeface="Lato"/>
                <a:cs typeface="Lato"/>
              </a:rPr>
              <a:t> </a:t>
            </a:r>
            <a:r>
              <a:rPr sz="1400" u="none" spc="-10" dirty="0">
                <a:latin typeface="Lato"/>
                <a:cs typeface="Lato"/>
              </a:rPr>
              <a:t>my</a:t>
            </a:r>
            <a:r>
              <a:rPr sz="1400" u="none" spc="-30" dirty="0">
                <a:latin typeface="Lato"/>
                <a:cs typeface="Lato"/>
              </a:rPr>
              <a:t> </a:t>
            </a:r>
            <a:r>
              <a:rPr sz="1400" u="none" spc="-10" dirty="0">
                <a:latin typeface="Lato"/>
                <a:cs typeface="Lato"/>
              </a:rPr>
              <a:t>website&lt;/a&gt;</a:t>
            </a:r>
            <a:endParaRPr sz="14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3369" y="3088426"/>
            <a:ext cx="6002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Lato"/>
                <a:cs typeface="Lato"/>
              </a:rPr>
              <a:t>&lt;a</a:t>
            </a:r>
            <a:r>
              <a:rPr sz="1400" spc="-5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href="</a:t>
            </a:r>
            <a:r>
              <a:rPr sz="1400" u="heavy" spc="-10" dirty="0">
                <a:solidFill>
                  <a:srgbClr val="AE4244"/>
                </a:solidFill>
                <a:uFill>
                  <a:solidFill>
                    <a:srgbClr val="AE4244"/>
                  </a:solidFill>
                </a:uFill>
                <a:latin typeface="Lato"/>
                <a:cs typeface="Lato"/>
                <a:hlinkClick r:id="rId2"/>
              </a:rPr>
              <a:t>http://www.oldwebsite.com</a:t>
            </a:r>
            <a:r>
              <a:rPr sz="1400" u="none" spc="-10" dirty="0">
                <a:latin typeface="Lato"/>
                <a:cs typeface="Lato"/>
              </a:rPr>
              <a:t>"</a:t>
            </a:r>
            <a:r>
              <a:rPr sz="1400" u="none" spc="-50" dirty="0">
                <a:latin typeface="Lato"/>
                <a:cs typeface="Lato"/>
              </a:rPr>
              <a:t> </a:t>
            </a:r>
            <a:r>
              <a:rPr sz="1400" u="none" dirty="0">
                <a:latin typeface="Lato"/>
                <a:cs typeface="Lato"/>
              </a:rPr>
              <a:t>id="myLink"&gt;A</a:t>
            </a:r>
            <a:r>
              <a:rPr sz="1400" u="none" spc="-50" dirty="0">
                <a:latin typeface="Lato"/>
                <a:cs typeface="Lato"/>
              </a:rPr>
              <a:t> </a:t>
            </a:r>
            <a:r>
              <a:rPr sz="1400" u="none" dirty="0">
                <a:latin typeface="Lato"/>
                <a:cs typeface="Lato"/>
              </a:rPr>
              <a:t>link</a:t>
            </a:r>
            <a:r>
              <a:rPr sz="1400" u="none" spc="-55" dirty="0">
                <a:latin typeface="Lato"/>
                <a:cs typeface="Lato"/>
              </a:rPr>
              <a:t> </a:t>
            </a:r>
            <a:r>
              <a:rPr sz="1400" u="none" dirty="0">
                <a:latin typeface="Lato"/>
                <a:cs typeface="Lato"/>
              </a:rPr>
              <a:t>to</a:t>
            </a:r>
            <a:r>
              <a:rPr sz="1400" u="none" spc="-50" dirty="0">
                <a:latin typeface="Lato"/>
                <a:cs typeface="Lato"/>
              </a:rPr>
              <a:t> </a:t>
            </a:r>
            <a:r>
              <a:rPr sz="1400" u="none" spc="-10" dirty="0">
                <a:latin typeface="Lato"/>
                <a:cs typeface="Lato"/>
              </a:rPr>
              <a:t>my</a:t>
            </a:r>
            <a:r>
              <a:rPr sz="1400" u="none" spc="-50" dirty="0">
                <a:latin typeface="Lato"/>
                <a:cs typeface="Lato"/>
              </a:rPr>
              <a:t> </a:t>
            </a:r>
            <a:r>
              <a:rPr sz="1400" u="none" spc="-10" dirty="0">
                <a:latin typeface="Lato"/>
                <a:cs typeface="Lato"/>
              </a:rPr>
              <a:t>website&lt;/a&gt;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12104" y="3517580"/>
            <a:ext cx="398780" cy="662940"/>
            <a:chOff x="4112104" y="3517580"/>
            <a:chExt cx="398780" cy="662940"/>
          </a:xfrm>
        </p:grpSpPr>
        <p:sp>
          <p:nvSpPr>
            <p:cNvPr id="7" name="object 7"/>
            <p:cNvSpPr/>
            <p:nvPr/>
          </p:nvSpPr>
          <p:spPr>
            <a:xfrm>
              <a:off x="4116866" y="3522342"/>
              <a:ext cx="389255" cy="653415"/>
            </a:xfrm>
            <a:custGeom>
              <a:avLst/>
              <a:gdLst/>
              <a:ahLst/>
              <a:cxnLst/>
              <a:rect l="l" t="t" r="r" b="b"/>
              <a:pathLst>
                <a:path w="389254" h="653414">
                  <a:moveTo>
                    <a:pt x="194549" y="653098"/>
                  </a:moveTo>
                  <a:lnTo>
                    <a:pt x="0" y="458549"/>
                  </a:lnTo>
                  <a:lnTo>
                    <a:pt x="97274" y="458549"/>
                  </a:lnTo>
                  <a:lnTo>
                    <a:pt x="97274" y="0"/>
                  </a:lnTo>
                  <a:lnTo>
                    <a:pt x="291824" y="0"/>
                  </a:lnTo>
                  <a:lnTo>
                    <a:pt x="291824" y="458549"/>
                  </a:lnTo>
                  <a:lnTo>
                    <a:pt x="389099" y="458549"/>
                  </a:lnTo>
                  <a:lnTo>
                    <a:pt x="194549" y="653098"/>
                  </a:lnTo>
                  <a:close/>
                </a:path>
              </a:pathLst>
            </a:custGeom>
            <a:solidFill>
              <a:srgbClr val="BFC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6866" y="3522342"/>
              <a:ext cx="389255" cy="653415"/>
            </a:xfrm>
            <a:custGeom>
              <a:avLst/>
              <a:gdLst/>
              <a:ahLst/>
              <a:cxnLst/>
              <a:rect l="l" t="t" r="r" b="b"/>
              <a:pathLst>
                <a:path w="389254" h="653414">
                  <a:moveTo>
                    <a:pt x="291824" y="0"/>
                  </a:moveTo>
                  <a:lnTo>
                    <a:pt x="291824" y="458549"/>
                  </a:lnTo>
                  <a:lnTo>
                    <a:pt x="389099" y="458549"/>
                  </a:lnTo>
                  <a:lnTo>
                    <a:pt x="194549" y="653098"/>
                  </a:lnTo>
                  <a:lnTo>
                    <a:pt x="0" y="458549"/>
                  </a:lnTo>
                  <a:lnTo>
                    <a:pt x="97274" y="458549"/>
                  </a:lnTo>
                  <a:lnTo>
                    <a:pt x="97274" y="0"/>
                  </a:lnTo>
                  <a:lnTo>
                    <a:pt x="291824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Changing</a:t>
            </a:r>
            <a:r>
              <a:rPr spc="10" dirty="0"/>
              <a:t> </a:t>
            </a:r>
            <a:r>
              <a:rPr dirty="0"/>
              <a:t>CSS</a:t>
            </a:r>
            <a:r>
              <a:rPr spc="10" dirty="0"/>
              <a:t> </a:t>
            </a:r>
            <a:r>
              <a:rPr spc="130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155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Did</a:t>
            </a:r>
            <a:r>
              <a:rPr sz="1800" spc="-114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you</a:t>
            </a:r>
            <a:r>
              <a:rPr sz="1800" spc="-114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notice?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719397"/>
            <a:ext cx="826452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As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general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rule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of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thumb,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in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order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get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style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property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name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in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javascript,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5D696B"/>
                </a:solidFill>
                <a:latin typeface="Lato"/>
                <a:cs typeface="Lato"/>
              </a:rPr>
              <a:t>you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should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change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CSS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property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name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camelCase!</a:t>
            </a:r>
            <a:endParaRPr sz="18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523" y="1852084"/>
            <a:ext cx="183959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0" spc="190" dirty="0">
                <a:solidFill>
                  <a:srgbClr val="0B5293"/>
                </a:solidFill>
                <a:latin typeface="Roboto Medium"/>
                <a:cs typeface="Roboto Medium"/>
              </a:rPr>
              <a:t>p.par</a:t>
            </a:r>
            <a:r>
              <a:rPr sz="1400" b="0" spc="490" dirty="0">
                <a:solidFill>
                  <a:srgbClr val="0B5293"/>
                </a:solidFill>
                <a:latin typeface="Roboto Medium"/>
                <a:cs typeface="Roboto Medium"/>
              </a:rPr>
              <a:t> </a:t>
            </a:r>
            <a:r>
              <a:rPr sz="1400" b="0" spc="300" dirty="0">
                <a:solidFill>
                  <a:srgbClr val="0B5293"/>
                </a:solidFill>
                <a:latin typeface="Roboto Medium"/>
                <a:cs typeface="Roboto Medium"/>
              </a:rPr>
              <a:t>{</a:t>
            </a:r>
            <a:endParaRPr sz="1400">
              <a:latin typeface="Roboto Medium"/>
              <a:cs typeface="Roboto Medium"/>
            </a:endParaRPr>
          </a:p>
          <a:p>
            <a:pPr marL="225425">
              <a:lnSpc>
                <a:spcPts val="1650"/>
              </a:lnSpc>
            </a:pPr>
            <a:r>
              <a:rPr sz="1400" b="0" spc="245" dirty="0">
                <a:solidFill>
                  <a:srgbClr val="0B5293"/>
                </a:solidFill>
                <a:latin typeface="Roboto Medium"/>
                <a:cs typeface="Roboto Medium"/>
              </a:rPr>
              <a:t>font-</a:t>
            </a:r>
            <a:r>
              <a:rPr sz="1400" b="0" spc="240" dirty="0">
                <a:solidFill>
                  <a:srgbClr val="0B5293"/>
                </a:solidFill>
                <a:latin typeface="Roboto Medium"/>
                <a:cs typeface="Roboto Medium"/>
              </a:rPr>
              <a:t>size: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-20" dirty="0">
                <a:solidFill>
                  <a:srgbClr val="0B5293"/>
                </a:solidFill>
                <a:latin typeface="Roboto Medium"/>
                <a:cs typeface="Roboto Medium"/>
              </a:rPr>
              <a:t>2em;</a:t>
            </a:r>
            <a:endParaRPr sz="1400">
              <a:latin typeface="Roboto Medium"/>
              <a:cs typeface="Roboto Medium"/>
            </a:endParaRPr>
          </a:p>
          <a:p>
            <a:pPr marL="12700">
              <a:lnSpc>
                <a:spcPts val="1664"/>
              </a:lnSpc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}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5865" y="1921588"/>
            <a:ext cx="3333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225" dirty="0">
                <a:solidFill>
                  <a:srgbClr val="0B5293"/>
                </a:solidFill>
                <a:latin typeface="Roboto Medium"/>
                <a:cs typeface="Roboto Medium"/>
              </a:rPr>
              <a:t>pars[1].style.fontSize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50" dirty="0">
                <a:solidFill>
                  <a:srgbClr val="0B5293"/>
                </a:solidFill>
                <a:latin typeface="Roboto Medium"/>
                <a:cs typeface="Roboto Medium"/>
              </a:rPr>
              <a:t>"2em";</a:t>
            </a:r>
            <a:endParaRPr sz="1400">
              <a:latin typeface="Roboto Medium"/>
              <a:cs typeface="Roboto 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37380" y="1941233"/>
            <a:ext cx="906144" cy="377825"/>
            <a:chOff x="3337380" y="1941233"/>
            <a:chExt cx="906144" cy="377825"/>
          </a:xfrm>
        </p:grpSpPr>
        <p:sp>
          <p:nvSpPr>
            <p:cNvPr id="8" name="object 8"/>
            <p:cNvSpPr/>
            <p:nvPr/>
          </p:nvSpPr>
          <p:spPr>
            <a:xfrm>
              <a:off x="3342143" y="1945996"/>
              <a:ext cx="896619" cy="368300"/>
            </a:xfrm>
            <a:custGeom>
              <a:avLst/>
              <a:gdLst/>
              <a:ahLst/>
              <a:cxnLst/>
              <a:rect l="l" t="t" r="r" b="b"/>
              <a:pathLst>
                <a:path w="896620" h="368300">
                  <a:moveTo>
                    <a:pt x="712348" y="368099"/>
                  </a:moveTo>
                  <a:lnTo>
                    <a:pt x="712348" y="276074"/>
                  </a:lnTo>
                  <a:lnTo>
                    <a:pt x="0" y="276074"/>
                  </a:lnTo>
                  <a:lnTo>
                    <a:pt x="0" y="92024"/>
                  </a:lnTo>
                  <a:lnTo>
                    <a:pt x="712348" y="92024"/>
                  </a:lnTo>
                  <a:lnTo>
                    <a:pt x="712348" y="0"/>
                  </a:lnTo>
                  <a:lnTo>
                    <a:pt x="896398" y="184049"/>
                  </a:lnTo>
                  <a:lnTo>
                    <a:pt x="712348" y="368099"/>
                  </a:lnTo>
                  <a:close/>
                </a:path>
              </a:pathLst>
            </a:custGeom>
            <a:solidFill>
              <a:srgbClr val="BFC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42143" y="1945996"/>
              <a:ext cx="896619" cy="368300"/>
            </a:xfrm>
            <a:custGeom>
              <a:avLst/>
              <a:gdLst/>
              <a:ahLst/>
              <a:cxnLst/>
              <a:rect l="l" t="t" r="r" b="b"/>
              <a:pathLst>
                <a:path w="896620" h="368300">
                  <a:moveTo>
                    <a:pt x="0" y="92024"/>
                  </a:moveTo>
                  <a:lnTo>
                    <a:pt x="712348" y="92024"/>
                  </a:lnTo>
                  <a:lnTo>
                    <a:pt x="712348" y="0"/>
                  </a:lnTo>
                  <a:lnTo>
                    <a:pt x="896398" y="184049"/>
                  </a:lnTo>
                  <a:lnTo>
                    <a:pt x="712348" y="368099"/>
                  </a:lnTo>
                  <a:lnTo>
                    <a:pt x="712348" y="276074"/>
                  </a:lnTo>
                  <a:lnTo>
                    <a:pt x="0" y="276074"/>
                  </a:lnTo>
                  <a:lnTo>
                    <a:pt x="0" y="92024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70735" y="3428230"/>
          <a:ext cx="7239000" cy="156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CSS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property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Javascript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property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color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color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background-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color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backgroundColor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margin-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top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marginTop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Adding</a:t>
            </a:r>
            <a:r>
              <a:rPr spc="-100" dirty="0"/>
              <a:t> </a:t>
            </a:r>
            <a:r>
              <a:rPr spc="-20" dirty="0"/>
              <a:t>HTML</a:t>
            </a:r>
            <a:r>
              <a:rPr spc="-100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7973059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add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new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DOM,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you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must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create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(element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node)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first,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and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then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append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it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an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existing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element.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3722" y="2581222"/>
            <a:ext cx="1386840" cy="213360"/>
          </a:xfrm>
          <a:custGeom>
            <a:avLst/>
            <a:gdLst/>
            <a:ahLst/>
            <a:cxnLst/>
            <a:rect l="l" t="t" r="r" b="b"/>
            <a:pathLst>
              <a:path w="1386839" h="213360">
                <a:moveTo>
                  <a:pt x="1386294" y="213359"/>
                </a:moveTo>
                <a:lnTo>
                  <a:pt x="0" y="213359"/>
                </a:lnTo>
                <a:lnTo>
                  <a:pt x="0" y="0"/>
                </a:lnTo>
                <a:lnTo>
                  <a:pt x="1386294" y="0"/>
                </a:lnTo>
                <a:lnTo>
                  <a:pt x="1386294" y="213359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6658" y="2581222"/>
            <a:ext cx="730250" cy="213360"/>
          </a:xfrm>
          <a:custGeom>
            <a:avLst/>
            <a:gdLst/>
            <a:ahLst/>
            <a:cxnLst/>
            <a:rect l="l" t="t" r="r" b="b"/>
            <a:pathLst>
              <a:path w="730250" h="213360">
                <a:moveTo>
                  <a:pt x="730061" y="213359"/>
                </a:moveTo>
                <a:lnTo>
                  <a:pt x="0" y="213359"/>
                </a:lnTo>
                <a:lnTo>
                  <a:pt x="0" y="0"/>
                </a:lnTo>
                <a:lnTo>
                  <a:pt x="730061" y="0"/>
                </a:lnTo>
                <a:lnTo>
                  <a:pt x="730061" y="213359"/>
                </a:lnTo>
                <a:close/>
              </a:path>
            </a:pathLst>
          </a:custGeom>
          <a:solidFill>
            <a:srgbClr val="F6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61285" y="2561409"/>
            <a:ext cx="34220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125" dirty="0">
                <a:solidFill>
                  <a:srgbClr val="5D696B"/>
                </a:solidFill>
                <a:latin typeface="Roboto Medium"/>
                <a:cs typeface="Roboto Medium"/>
              </a:rPr>
              <a:t>document.createElement(</a:t>
            </a:r>
            <a:r>
              <a:rPr sz="1400" i="1" spc="125" dirty="0">
                <a:solidFill>
                  <a:srgbClr val="5D696B"/>
                </a:solidFill>
                <a:latin typeface="Roboto"/>
                <a:cs typeface="Roboto"/>
              </a:rPr>
              <a:t>element</a:t>
            </a:r>
            <a:r>
              <a:rPr sz="1400" b="0" spc="125" dirty="0">
                <a:solidFill>
                  <a:srgbClr val="5D696B"/>
                </a:solidFill>
                <a:latin typeface="Roboto Medium"/>
                <a:cs typeface="Roboto Medium"/>
              </a:rPr>
              <a:t>);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76113" y="3076521"/>
            <a:ext cx="1493520" cy="213360"/>
          </a:xfrm>
          <a:custGeom>
            <a:avLst/>
            <a:gdLst/>
            <a:ahLst/>
            <a:cxnLst/>
            <a:rect l="l" t="t" r="r" b="b"/>
            <a:pathLst>
              <a:path w="1493520" h="213360">
                <a:moveTo>
                  <a:pt x="1492926" y="213359"/>
                </a:moveTo>
                <a:lnTo>
                  <a:pt x="0" y="213359"/>
                </a:lnTo>
                <a:lnTo>
                  <a:pt x="0" y="0"/>
                </a:lnTo>
                <a:lnTo>
                  <a:pt x="1492926" y="0"/>
                </a:lnTo>
                <a:lnTo>
                  <a:pt x="1492926" y="213359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75681" y="3076521"/>
            <a:ext cx="939165" cy="213360"/>
          </a:xfrm>
          <a:custGeom>
            <a:avLst/>
            <a:gdLst/>
            <a:ahLst/>
            <a:cxnLst/>
            <a:rect l="l" t="t" r="r" b="b"/>
            <a:pathLst>
              <a:path w="939164" h="213360">
                <a:moveTo>
                  <a:pt x="938648" y="213359"/>
                </a:moveTo>
                <a:lnTo>
                  <a:pt x="0" y="213359"/>
                </a:lnTo>
                <a:lnTo>
                  <a:pt x="0" y="0"/>
                </a:lnTo>
                <a:lnTo>
                  <a:pt x="938648" y="0"/>
                </a:lnTo>
                <a:lnTo>
                  <a:pt x="938648" y="213359"/>
                </a:lnTo>
                <a:close/>
              </a:path>
            </a:pathLst>
          </a:custGeom>
          <a:solidFill>
            <a:srgbClr val="F6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03676" y="3056708"/>
            <a:ext cx="3736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85" dirty="0">
                <a:solidFill>
                  <a:srgbClr val="5D696B"/>
                </a:solidFill>
                <a:latin typeface="Roboto Medium"/>
                <a:cs typeface="Roboto Medium"/>
              </a:rPr>
              <a:t>document.createTextNode(</a:t>
            </a:r>
            <a:r>
              <a:rPr sz="1400" i="1" spc="85" dirty="0">
                <a:solidFill>
                  <a:srgbClr val="5D696B"/>
                </a:solidFill>
                <a:latin typeface="Roboto"/>
                <a:cs typeface="Roboto"/>
              </a:rPr>
              <a:t>some</a:t>
            </a:r>
            <a:r>
              <a:rPr sz="1400" i="1" spc="130" dirty="0">
                <a:solidFill>
                  <a:srgbClr val="5D696B"/>
                </a:solidFill>
                <a:latin typeface="Roboto"/>
                <a:cs typeface="Roboto"/>
              </a:rPr>
              <a:t>  </a:t>
            </a:r>
            <a:r>
              <a:rPr sz="1400" i="1" spc="285" dirty="0">
                <a:solidFill>
                  <a:srgbClr val="5D696B"/>
                </a:solidFill>
                <a:latin typeface="Roboto"/>
                <a:cs typeface="Roboto"/>
              </a:rPr>
              <a:t>text</a:t>
            </a:r>
            <a:r>
              <a:rPr sz="1400" b="0" spc="285" dirty="0">
                <a:solidFill>
                  <a:srgbClr val="5D696B"/>
                </a:solidFill>
                <a:latin typeface="Roboto Medium"/>
                <a:cs typeface="Roboto Medium"/>
              </a:rPr>
              <a:t>);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68526" y="3571820"/>
            <a:ext cx="1356360" cy="213360"/>
          </a:xfrm>
          <a:custGeom>
            <a:avLst/>
            <a:gdLst/>
            <a:ahLst/>
            <a:cxnLst/>
            <a:rect l="l" t="t" r="r" b="b"/>
            <a:pathLst>
              <a:path w="1356360" h="213360">
                <a:moveTo>
                  <a:pt x="1355833" y="213359"/>
                </a:moveTo>
                <a:lnTo>
                  <a:pt x="0" y="213359"/>
                </a:lnTo>
                <a:lnTo>
                  <a:pt x="0" y="0"/>
                </a:lnTo>
                <a:lnTo>
                  <a:pt x="1355833" y="0"/>
                </a:lnTo>
                <a:lnTo>
                  <a:pt x="1355833" y="213359"/>
                </a:lnTo>
                <a:close/>
              </a:path>
            </a:pathLst>
          </a:custGeom>
          <a:solidFill>
            <a:srgbClr val="75A5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30992" y="3571820"/>
            <a:ext cx="1173480" cy="213360"/>
          </a:xfrm>
          <a:custGeom>
            <a:avLst/>
            <a:gdLst/>
            <a:ahLst/>
            <a:cxnLst/>
            <a:rect l="l" t="t" r="r" b="b"/>
            <a:pathLst>
              <a:path w="1173479" h="213360">
                <a:moveTo>
                  <a:pt x="1173010" y="213359"/>
                </a:moveTo>
                <a:lnTo>
                  <a:pt x="0" y="213359"/>
                </a:lnTo>
                <a:lnTo>
                  <a:pt x="0" y="0"/>
                </a:lnTo>
                <a:lnTo>
                  <a:pt x="1173010" y="0"/>
                </a:lnTo>
                <a:lnTo>
                  <a:pt x="1173010" y="213359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10644" y="3571820"/>
            <a:ext cx="1251585" cy="213360"/>
          </a:xfrm>
          <a:custGeom>
            <a:avLst/>
            <a:gdLst/>
            <a:ahLst/>
            <a:cxnLst/>
            <a:rect l="l" t="t" r="r" b="b"/>
            <a:pathLst>
              <a:path w="1251585" h="213360">
                <a:moveTo>
                  <a:pt x="1251534" y="213359"/>
                </a:moveTo>
                <a:lnTo>
                  <a:pt x="0" y="213359"/>
                </a:lnTo>
                <a:lnTo>
                  <a:pt x="0" y="0"/>
                </a:lnTo>
                <a:lnTo>
                  <a:pt x="1251534" y="0"/>
                </a:lnTo>
                <a:lnTo>
                  <a:pt x="1251534" y="213359"/>
                </a:lnTo>
                <a:close/>
              </a:path>
            </a:pathLst>
          </a:custGeom>
          <a:solidFill>
            <a:srgbClr val="F6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55826" y="3552007"/>
            <a:ext cx="42329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155" dirty="0">
                <a:solidFill>
                  <a:srgbClr val="5D696B"/>
                </a:solidFill>
                <a:latin typeface="Roboto"/>
                <a:cs typeface="Roboto"/>
              </a:rPr>
              <a:t>parentElement</a:t>
            </a:r>
            <a:r>
              <a:rPr sz="1400" b="0" spc="155" dirty="0">
                <a:solidFill>
                  <a:srgbClr val="5D696B"/>
                </a:solidFill>
                <a:latin typeface="Roboto Medium"/>
                <a:cs typeface="Roboto Medium"/>
              </a:rPr>
              <a:t>.appendChild(</a:t>
            </a:r>
            <a:r>
              <a:rPr sz="1400" i="1" spc="155" dirty="0">
                <a:solidFill>
                  <a:srgbClr val="5D696B"/>
                </a:solidFill>
                <a:latin typeface="Roboto"/>
                <a:cs typeface="Roboto"/>
              </a:rPr>
              <a:t>childElement</a:t>
            </a:r>
            <a:r>
              <a:rPr sz="1400" b="0" spc="155" dirty="0">
                <a:solidFill>
                  <a:srgbClr val="5D696B"/>
                </a:solidFill>
                <a:latin typeface="Roboto Medium"/>
                <a:cs typeface="Roboto Medium"/>
              </a:rPr>
              <a:t>);</a:t>
            </a:r>
            <a:endParaRPr sz="1400">
              <a:latin typeface="Roboto Medium"/>
              <a:cs typeface="Roboto Medium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13640" y="3858479"/>
            <a:ext cx="823594" cy="278130"/>
            <a:chOff x="2113640" y="3858479"/>
            <a:chExt cx="823594" cy="278130"/>
          </a:xfrm>
        </p:grpSpPr>
        <p:sp>
          <p:nvSpPr>
            <p:cNvPr id="15" name="object 15"/>
            <p:cNvSpPr/>
            <p:nvPr/>
          </p:nvSpPr>
          <p:spPr>
            <a:xfrm>
              <a:off x="2159480" y="3863242"/>
              <a:ext cx="772795" cy="253365"/>
            </a:xfrm>
            <a:custGeom>
              <a:avLst/>
              <a:gdLst/>
              <a:ahLst/>
              <a:cxnLst/>
              <a:rect l="l" t="t" r="r" b="b"/>
              <a:pathLst>
                <a:path w="772794" h="253364">
                  <a:moveTo>
                    <a:pt x="772488" y="0"/>
                  </a:moveTo>
                  <a:lnTo>
                    <a:pt x="0" y="253099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18403" y="410139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79">
                  <a:moveTo>
                    <a:pt x="45974" y="29899"/>
                  </a:moveTo>
                  <a:lnTo>
                    <a:pt x="0" y="28424"/>
                  </a:lnTo>
                  <a:lnTo>
                    <a:pt x="36177" y="0"/>
                  </a:lnTo>
                  <a:lnTo>
                    <a:pt x="45974" y="29899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18403" y="410139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79">
                  <a:moveTo>
                    <a:pt x="36177" y="0"/>
                  </a:moveTo>
                  <a:lnTo>
                    <a:pt x="0" y="28424"/>
                  </a:lnTo>
                  <a:lnTo>
                    <a:pt x="45974" y="29899"/>
                  </a:lnTo>
                  <a:lnTo>
                    <a:pt x="36177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0149" y="3887477"/>
            <a:ext cx="179514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element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append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the </a:t>
            </a:r>
            <a:r>
              <a:rPr sz="1400" dirty="0">
                <a:latin typeface="Lato"/>
                <a:cs typeface="Lato"/>
              </a:rPr>
              <a:t>child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element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to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22975" y="3816804"/>
            <a:ext cx="817244" cy="297180"/>
            <a:chOff x="6122975" y="3816804"/>
            <a:chExt cx="817244" cy="297180"/>
          </a:xfrm>
        </p:grpSpPr>
        <p:sp>
          <p:nvSpPr>
            <p:cNvPr id="20" name="object 20"/>
            <p:cNvSpPr/>
            <p:nvPr/>
          </p:nvSpPr>
          <p:spPr>
            <a:xfrm>
              <a:off x="6127737" y="3821567"/>
              <a:ext cx="767080" cy="273050"/>
            </a:xfrm>
            <a:custGeom>
              <a:avLst/>
              <a:gdLst/>
              <a:ahLst/>
              <a:cxnLst/>
              <a:rect l="l" t="t" r="r" b="b"/>
              <a:pathLst>
                <a:path w="767079" h="273050">
                  <a:moveTo>
                    <a:pt x="0" y="0"/>
                  </a:moveTo>
                  <a:lnTo>
                    <a:pt x="766648" y="272749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111" y="4079491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649"/>
                  </a:moveTo>
                  <a:lnTo>
                    <a:pt x="10549" y="0"/>
                  </a:lnTo>
                  <a:lnTo>
                    <a:pt x="45999" y="29299"/>
                  </a:lnTo>
                  <a:lnTo>
                    <a:pt x="0" y="29649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89111" y="4079491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649"/>
                  </a:moveTo>
                  <a:lnTo>
                    <a:pt x="45999" y="29299"/>
                  </a:lnTo>
                  <a:lnTo>
                    <a:pt x="10549" y="0"/>
                  </a:lnTo>
                  <a:lnTo>
                    <a:pt x="0" y="29649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21260" y="4032952"/>
            <a:ext cx="1878964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child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element </a:t>
            </a:r>
            <a:r>
              <a:rPr sz="1400" spc="-25" dirty="0">
                <a:latin typeface="Lato"/>
                <a:cs typeface="Lato"/>
              </a:rPr>
              <a:t>you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nest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inside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parent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element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98525" y="2475232"/>
            <a:ext cx="1066165" cy="86995"/>
            <a:chOff x="5998525" y="2475232"/>
            <a:chExt cx="1066165" cy="86995"/>
          </a:xfrm>
        </p:grpSpPr>
        <p:sp>
          <p:nvSpPr>
            <p:cNvPr id="25" name="object 25"/>
            <p:cNvSpPr/>
            <p:nvPr/>
          </p:nvSpPr>
          <p:spPr>
            <a:xfrm>
              <a:off x="6003287" y="2495699"/>
              <a:ext cx="1013460" cy="61594"/>
            </a:xfrm>
            <a:custGeom>
              <a:avLst/>
              <a:gdLst/>
              <a:ahLst/>
              <a:cxnLst/>
              <a:rect l="l" t="t" r="r" b="b"/>
              <a:pathLst>
                <a:path w="1013459" h="61594">
                  <a:moveTo>
                    <a:pt x="0" y="61344"/>
                  </a:moveTo>
                  <a:lnTo>
                    <a:pt x="1013047" y="0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15385" y="2479994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1899" y="31399"/>
                  </a:moveTo>
                  <a:lnTo>
                    <a:pt x="0" y="0"/>
                  </a:lnTo>
                  <a:lnTo>
                    <a:pt x="44099" y="13092"/>
                  </a:lnTo>
                  <a:lnTo>
                    <a:pt x="1899" y="31399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5385" y="2479994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1899" y="31399"/>
                  </a:moveTo>
                  <a:lnTo>
                    <a:pt x="44099" y="13092"/>
                  </a:lnTo>
                  <a:lnTo>
                    <a:pt x="0" y="0"/>
                  </a:lnTo>
                  <a:lnTo>
                    <a:pt x="1899" y="31399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146408" y="2162160"/>
            <a:ext cx="175006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name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of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the </a:t>
            </a:r>
            <a:r>
              <a:rPr sz="1400" dirty="0">
                <a:latin typeface="Lato"/>
                <a:cs typeface="Lato"/>
              </a:rPr>
              <a:t>element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to </a:t>
            </a:r>
            <a:r>
              <a:rPr sz="1400" dirty="0">
                <a:latin typeface="Lato"/>
                <a:cs typeface="Lato"/>
              </a:rPr>
              <a:t>create</a:t>
            </a:r>
            <a:r>
              <a:rPr sz="1400" spc="-55" dirty="0">
                <a:latin typeface="Lato"/>
                <a:cs typeface="Lato"/>
              </a:rPr>
              <a:t> </a:t>
            </a:r>
            <a:r>
              <a:rPr sz="1400" spc="-30" dirty="0">
                <a:latin typeface="Lato"/>
                <a:cs typeface="Lato"/>
              </a:rPr>
              <a:t>e.g.</a:t>
            </a:r>
            <a:r>
              <a:rPr sz="1400" spc="-5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"p"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28250" y="2878006"/>
            <a:ext cx="1545590" cy="233045"/>
            <a:chOff x="2128250" y="2878006"/>
            <a:chExt cx="1545590" cy="233045"/>
          </a:xfrm>
        </p:grpSpPr>
        <p:sp>
          <p:nvSpPr>
            <p:cNvPr id="30" name="object 30"/>
            <p:cNvSpPr/>
            <p:nvPr/>
          </p:nvSpPr>
          <p:spPr>
            <a:xfrm>
              <a:off x="2175825" y="2898369"/>
              <a:ext cx="1493520" cy="207645"/>
            </a:xfrm>
            <a:custGeom>
              <a:avLst/>
              <a:gdLst/>
              <a:ahLst/>
              <a:cxnLst/>
              <a:rect l="l" t="t" r="r" b="b"/>
              <a:pathLst>
                <a:path w="1493520" h="207644">
                  <a:moveTo>
                    <a:pt x="1492891" y="20752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3013" y="2882769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40647" y="31174"/>
                  </a:moveTo>
                  <a:lnTo>
                    <a:pt x="0" y="9649"/>
                  </a:lnTo>
                  <a:lnTo>
                    <a:pt x="44979" y="0"/>
                  </a:lnTo>
                  <a:lnTo>
                    <a:pt x="40647" y="31174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33013" y="2882769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44979" y="0"/>
                  </a:moveTo>
                  <a:lnTo>
                    <a:pt x="0" y="9649"/>
                  </a:lnTo>
                  <a:lnTo>
                    <a:pt x="40647" y="31174"/>
                  </a:lnTo>
                  <a:lnTo>
                    <a:pt x="44979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3349" y="2342754"/>
            <a:ext cx="195961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creates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text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spc="-20" dirty="0">
                <a:latin typeface="Lato"/>
                <a:cs typeface="Lato"/>
              </a:rPr>
              <a:t>that </a:t>
            </a:r>
            <a:r>
              <a:rPr sz="1400" dirty="0">
                <a:latin typeface="Lato"/>
                <a:cs typeface="Lato"/>
              </a:rPr>
              <a:t>can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30" dirty="0">
                <a:latin typeface="Lato"/>
                <a:cs typeface="Lato"/>
              </a:rPr>
              <a:t>go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inside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an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0" dirty="0">
                <a:latin typeface="Lato"/>
                <a:cs typeface="Lato"/>
              </a:rPr>
              <a:t>html </a:t>
            </a:r>
            <a:r>
              <a:rPr sz="1400" dirty="0">
                <a:latin typeface="Lato"/>
                <a:cs typeface="Lato"/>
              </a:rPr>
              <a:t>element.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30" dirty="0">
                <a:latin typeface="Lato"/>
                <a:cs typeface="Lato"/>
              </a:rPr>
              <a:t>e.g.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some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0" dirty="0">
                <a:latin typeface="Lato"/>
                <a:cs typeface="Lato"/>
              </a:rPr>
              <a:t>text </a:t>
            </a:r>
            <a:r>
              <a:rPr sz="1400" dirty="0">
                <a:latin typeface="Lato"/>
                <a:cs typeface="Lato"/>
              </a:rPr>
              <a:t>inside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a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&lt;p&gt;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or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0" dirty="0">
                <a:latin typeface="Lato"/>
                <a:cs typeface="Lato"/>
              </a:rPr>
              <a:t>&lt;h1&gt;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Adding</a:t>
            </a:r>
            <a:r>
              <a:rPr spc="-100" dirty="0"/>
              <a:t> </a:t>
            </a:r>
            <a:r>
              <a:rPr spc="-20" dirty="0"/>
              <a:t>HTML</a:t>
            </a:r>
            <a:r>
              <a:rPr spc="-100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298" y="1455187"/>
            <a:ext cx="471932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0" spc="190" dirty="0">
                <a:solidFill>
                  <a:srgbClr val="0B5293"/>
                </a:solidFill>
                <a:latin typeface="Roboto Medium"/>
                <a:cs typeface="Roboto Medium"/>
              </a:rPr>
              <a:t>&lt;div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0" dirty="0">
                <a:solidFill>
                  <a:srgbClr val="0B5293"/>
                </a:solidFill>
                <a:latin typeface="Roboto Medium"/>
                <a:cs typeface="Roboto Medium"/>
              </a:rPr>
              <a:t>id="div1"&gt;</a:t>
            </a:r>
            <a:endParaRPr sz="1400">
              <a:latin typeface="Roboto Medium"/>
              <a:cs typeface="Roboto Medium"/>
            </a:endParaRPr>
          </a:p>
          <a:p>
            <a:pPr marL="332105">
              <a:lnSpc>
                <a:spcPts val="1650"/>
              </a:lnSpc>
            </a:pP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&lt;p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0B5293"/>
                </a:solidFill>
                <a:latin typeface="Roboto Medium"/>
                <a:cs typeface="Roboto Medium"/>
              </a:rPr>
              <a:t>id="p1"&gt;This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a  </a:t>
            </a:r>
            <a:r>
              <a:rPr sz="1400" b="0" spc="140" dirty="0">
                <a:solidFill>
                  <a:srgbClr val="0B5293"/>
                </a:solidFill>
                <a:latin typeface="Roboto Medium"/>
                <a:cs typeface="Roboto Medium"/>
              </a:rPr>
              <a:t>paragraph.&lt;/p&gt;</a:t>
            </a:r>
            <a:endParaRPr sz="1400">
              <a:latin typeface="Roboto Medium"/>
              <a:cs typeface="Roboto Medium"/>
            </a:endParaRPr>
          </a:p>
          <a:p>
            <a:pPr marL="332105">
              <a:lnSpc>
                <a:spcPts val="1650"/>
              </a:lnSpc>
            </a:pP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&lt;p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0B5293"/>
                </a:solidFill>
                <a:latin typeface="Roboto Medium"/>
                <a:cs typeface="Roboto Medium"/>
              </a:rPr>
              <a:t>id="p2"&gt;This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5" dirty="0">
                <a:solidFill>
                  <a:srgbClr val="0B5293"/>
                </a:solidFill>
                <a:latin typeface="Roboto Medium"/>
                <a:cs typeface="Roboto Medium"/>
              </a:rPr>
              <a:t>another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0" dirty="0">
                <a:solidFill>
                  <a:srgbClr val="0B5293"/>
                </a:solidFill>
                <a:latin typeface="Roboto Medium"/>
                <a:cs typeface="Roboto Medium"/>
              </a:rPr>
              <a:t>paragraph.&lt;/p&gt;</a:t>
            </a:r>
            <a:endParaRPr sz="1400">
              <a:latin typeface="Roboto Medium"/>
              <a:cs typeface="Roboto Medium"/>
            </a:endParaRPr>
          </a:p>
          <a:p>
            <a:pPr marL="12700">
              <a:lnSpc>
                <a:spcPts val="1664"/>
              </a:lnSpc>
            </a:pPr>
            <a:r>
              <a:rPr sz="1400" b="0" spc="180" dirty="0">
                <a:solidFill>
                  <a:srgbClr val="0B5293"/>
                </a:solidFill>
                <a:latin typeface="Roboto Medium"/>
                <a:cs typeface="Roboto Medium"/>
              </a:rPr>
              <a:t>&lt;/div&gt;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548" y="3400627"/>
            <a:ext cx="5466080" cy="128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35" dirty="0">
                <a:solidFill>
                  <a:srgbClr val="0B5293"/>
                </a:solidFill>
                <a:latin typeface="Roboto Medium"/>
                <a:cs typeface="Roboto Medium"/>
              </a:rPr>
              <a:t>para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50" dirty="0">
                <a:solidFill>
                  <a:srgbClr val="0B5293"/>
                </a:solidFill>
                <a:latin typeface="Roboto Medium"/>
                <a:cs typeface="Roboto Medium"/>
              </a:rPr>
              <a:t>document.createElement("p");</a:t>
            </a:r>
            <a:endParaRPr sz="1400">
              <a:latin typeface="Roboto Medium"/>
              <a:cs typeface="Roboto Medium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50" dirty="0">
                <a:solidFill>
                  <a:srgbClr val="0B5293"/>
                </a:solidFill>
                <a:latin typeface="Roboto Medium"/>
                <a:cs typeface="Roboto Medium"/>
              </a:rPr>
              <a:t>node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9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25" dirty="0">
                <a:solidFill>
                  <a:srgbClr val="0B5293"/>
                </a:solidFill>
                <a:latin typeface="Roboto Medium"/>
                <a:cs typeface="Roboto Medium"/>
              </a:rPr>
              <a:t>document.createTextNode("This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15" dirty="0">
                <a:solidFill>
                  <a:srgbClr val="0B5293"/>
                </a:solidFill>
                <a:latin typeface="Roboto Medium"/>
                <a:cs typeface="Roboto Medium"/>
              </a:rPr>
              <a:t>new."); </a:t>
            </a:r>
            <a:r>
              <a:rPr sz="1400" b="0" spc="145" dirty="0">
                <a:solidFill>
                  <a:srgbClr val="0B5293"/>
                </a:solidFill>
                <a:latin typeface="Roboto Medium"/>
                <a:cs typeface="Roboto Medium"/>
              </a:rPr>
              <a:t>para.appendChild(node);</a:t>
            </a:r>
            <a:endParaRPr sz="1400">
              <a:latin typeface="Roboto Medium"/>
              <a:cs typeface="Roboto Medium"/>
            </a:endParaRPr>
          </a:p>
          <a:p>
            <a:pPr marL="12700" marR="539115">
              <a:lnSpc>
                <a:spcPts val="1650"/>
              </a:lnSpc>
              <a:spcBef>
                <a:spcPts val="1650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00" dirty="0">
                <a:solidFill>
                  <a:srgbClr val="0B5293"/>
                </a:solidFill>
                <a:latin typeface="Roboto Medium"/>
                <a:cs typeface="Roboto Medium"/>
              </a:rPr>
              <a:t>element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60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document.querySelector("#div1"); </a:t>
            </a:r>
            <a:r>
              <a:rPr sz="1400" b="0" spc="150" dirty="0">
                <a:solidFill>
                  <a:srgbClr val="0B5293"/>
                </a:solidFill>
                <a:latin typeface="Roboto Medium"/>
                <a:cs typeface="Roboto Medium"/>
              </a:rPr>
              <a:t>element.appendChild(para);</a:t>
            </a:r>
            <a:endParaRPr sz="14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Adding</a:t>
            </a:r>
            <a:r>
              <a:rPr spc="-100" dirty="0"/>
              <a:t> </a:t>
            </a:r>
            <a:r>
              <a:rPr spc="-20" dirty="0"/>
              <a:t>HTML</a:t>
            </a:r>
            <a:r>
              <a:rPr spc="-100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1536" rIns="0" bIns="0" rtlCol="0">
            <a:spAutoFit/>
          </a:bodyPr>
          <a:lstStyle/>
          <a:p>
            <a:pPr marL="339725">
              <a:lnSpc>
                <a:spcPts val="1664"/>
              </a:lnSpc>
              <a:spcBef>
                <a:spcPts val="100"/>
              </a:spcBef>
            </a:pPr>
            <a:r>
              <a:rPr sz="1400" b="0" spc="190" dirty="0">
                <a:solidFill>
                  <a:srgbClr val="0B5293"/>
                </a:solidFill>
                <a:latin typeface="Roboto Medium"/>
                <a:cs typeface="Roboto Medium"/>
              </a:rPr>
              <a:t>&lt;div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0" dirty="0">
                <a:solidFill>
                  <a:srgbClr val="0B5293"/>
                </a:solidFill>
                <a:latin typeface="Roboto Medium"/>
                <a:cs typeface="Roboto Medium"/>
              </a:rPr>
              <a:t>id="div1"&gt;</a:t>
            </a:r>
            <a:endParaRPr sz="1400">
              <a:latin typeface="Roboto Medium"/>
              <a:cs typeface="Roboto Medium"/>
            </a:endParaRPr>
          </a:p>
          <a:p>
            <a:pPr marL="659130">
              <a:lnSpc>
                <a:spcPts val="1650"/>
              </a:lnSpc>
            </a:pP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&lt;p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0B5293"/>
                </a:solidFill>
                <a:latin typeface="Roboto Medium"/>
                <a:cs typeface="Roboto Medium"/>
              </a:rPr>
              <a:t>id="p1"&gt;This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a  </a:t>
            </a:r>
            <a:r>
              <a:rPr sz="1400" b="0" spc="140" dirty="0">
                <a:solidFill>
                  <a:srgbClr val="0B5293"/>
                </a:solidFill>
                <a:latin typeface="Roboto Medium"/>
                <a:cs typeface="Roboto Medium"/>
              </a:rPr>
              <a:t>paragraph.&lt;/p&gt;</a:t>
            </a:r>
            <a:endParaRPr sz="1400">
              <a:latin typeface="Roboto Medium"/>
              <a:cs typeface="Roboto Medium"/>
            </a:endParaRPr>
          </a:p>
          <a:p>
            <a:pPr marL="659130">
              <a:lnSpc>
                <a:spcPts val="1650"/>
              </a:lnSpc>
            </a:pP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&lt;p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0B5293"/>
                </a:solidFill>
                <a:latin typeface="Roboto Medium"/>
                <a:cs typeface="Roboto Medium"/>
              </a:rPr>
              <a:t>id="p2"&gt;This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5" dirty="0">
                <a:solidFill>
                  <a:srgbClr val="0B5293"/>
                </a:solidFill>
                <a:latin typeface="Roboto Medium"/>
                <a:cs typeface="Roboto Medium"/>
              </a:rPr>
              <a:t>another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0" dirty="0">
                <a:solidFill>
                  <a:srgbClr val="0B5293"/>
                </a:solidFill>
                <a:latin typeface="Roboto Medium"/>
                <a:cs typeface="Roboto Medium"/>
              </a:rPr>
              <a:t>paragraph.&lt;/p&gt;</a:t>
            </a:r>
            <a:endParaRPr sz="1400">
              <a:latin typeface="Roboto Medium"/>
              <a:cs typeface="Roboto Medium"/>
            </a:endParaRPr>
          </a:p>
          <a:p>
            <a:pPr marL="659130">
              <a:lnSpc>
                <a:spcPts val="1650"/>
              </a:lnSpc>
            </a:pPr>
            <a:r>
              <a:rPr sz="1400" b="0" spc="125" dirty="0">
                <a:solidFill>
                  <a:srgbClr val="F45D60"/>
                </a:solidFill>
                <a:latin typeface="Roboto Medium"/>
                <a:cs typeface="Roboto Medium"/>
              </a:rPr>
              <a:t>&lt;p&gt;This</a:t>
            </a:r>
            <a:r>
              <a:rPr sz="1400" b="0" spc="75" dirty="0">
                <a:solidFill>
                  <a:srgbClr val="F45D60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F45D60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F45D60"/>
                </a:solidFill>
                <a:latin typeface="Roboto Medium"/>
                <a:cs typeface="Roboto Medium"/>
              </a:rPr>
              <a:t>  </a:t>
            </a:r>
            <a:r>
              <a:rPr sz="1400" b="0" spc="105" dirty="0">
                <a:solidFill>
                  <a:srgbClr val="F45D60"/>
                </a:solidFill>
                <a:latin typeface="Roboto Medium"/>
                <a:cs typeface="Roboto Medium"/>
              </a:rPr>
              <a:t>new.&lt;/p&gt;</a:t>
            </a:r>
            <a:endParaRPr sz="1400">
              <a:latin typeface="Roboto Medium"/>
              <a:cs typeface="Roboto Medium"/>
            </a:endParaRPr>
          </a:p>
          <a:p>
            <a:pPr marL="339725">
              <a:lnSpc>
                <a:spcPts val="1664"/>
              </a:lnSpc>
            </a:pPr>
            <a:r>
              <a:rPr sz="1400" b="0" spc="180" dirty="0">
                <a:solidFill>
                  <a:srgbClr val="0B5293"/>
                </a:solidFill>
                <a:latin typeface="Roboto Medium"/>
                <a:cs typeface="Roboto Medium"/>
              </a:rPr>
              <a:t>&lt;/div&gt;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548" y="3400627"/>
            <a:ext cx="5466080" cy="128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35" dirty="0">
                <a:solidFill>
                  <a:srgbClr val="0B5293"/>
                </a:solidFill>
                <a:latin typeface="Roboto Medium"/>
                <a:cs typeface="Roboto Medium"/>
              </a:rPr>
              <a:t>para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50" dirty="0">
                <a:solidFill>
                  <a:srgbClr val="0B5293"/>
                </a:solidFill>
                <a:latin typeface="Roboto Medium"/>
                <a:cs typeface="Roboto Medium"/>
              </a:rPr>
              <a:t>document.createElement("p");</a:t>
            </a:r>
            <a:endParaRPr sz="1400">
              <a:latin typeface="Roboto Medium"/>
              <a:cs typeface="Roboto Medium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50" dirty="0">
                <a:solidFill>
                  <a:srgbClr val="0B5293"/>
                </a:solidFill>
                <a:latin typeface="Roboto Medium"/>
                <a:cs typeface="Roboto Medium"/>
              </a:rPr>
              <a:t>node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9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25" dirty="0">
                <a:solidFill>
                  <a:srgbClr val="0B5293"/>
                </a:solidFill>
                <a:latin typeface="Roboto Medium"/>
                <a:cs typeface="Roboto Medium"/>
              </a:rPr>
              <a:t>document.createTextNode("This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15" dirty="0">
                <a:solidFill>
                  <a:srgbClr val="0B5293"/>
                </a:solidFill>
                <a:latin typeface="Roboto Medium"/>
                <a:cs typeface="Roboto Medium"/>
              </a:rPr>
              <a:t>new."); </a:t>
            </a:r>
            <a:r>
              <a:rPr sz="1400" b="0" spc="145" dirty="0">
                <a:solidFill>
                  <a:srgbClr val="0B5293"/>
                </a:solidFill>
                <a:latin typeface="Roboto Medium"/>
                <a:cs typeface="Roboto Medium"/>
              </a:rPr>
              <a:t>para.appendChild(node);</a:t>
            </a:r>
            <a:endParaRPr sz="1400">
              <a:latin typeface="Roboto Medium"/>
              <a:cs typeface="Roboto Medium"/>
            </a:endParaRPr>
          </a:p>
          <a:p>
            <a:pPr marL="12700" marR="539115">
              <a:lnSpc>
                <a:spcPts val="1650"/>
              </a:lnSpc>
              <a:spcBef>
                <a:spcPts val="1650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00" dirty="0">
                <a:solidFill>
                  <a:srgbClr val="0B5293"/>
                </a:solidFill>
                <a:latin typeface="Roboto Medium"/>
                <a:cs typeface="Roboto Medium"/>
              </a:rPr>
              <a:t>element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60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document.querySelector("#div1"); </a:t>
            </a:r>
            <a:r>
              <a:rPr sz="1400" b="0" spc="150" dirty="0">
                <a:solidFill>
                  <a:srgbClr val="0B5293"/>
                </a:solidFill>
                <a:latin typeface="Roboto Medium"/>
                <a:cs typeface="Roboto Medium"/>
              </a:rPr>
              <a:t>element.appendChild(para);</a:t>
            </a:r>
            <a:endParaRPr sz="14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Adding</a:t>
            </a:r>
            <a:r>
              <a:rPr spc="-100" dirty="0"/>
              <a:t> </a:t>
            </a:r>
            <a:r>
              <a:rPr spc="-20" dirty="0"/>
              <a:t>HTML</a:t>
            </a:r>
            <a:r>
              <a:rPr spc="-100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813054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appendChild()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method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in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previous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example,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appended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new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5D696B"/>
                </a:solidFill>
                <a:latin typeface="Lato"/>
                <a:cs typeface="Lato"/>
              </a:rPr>
              <a:t>as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last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child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of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parent.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1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If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you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don't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want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that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you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can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use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5D696B"/>
                </a:solidFill>
                <a:latin typeface="Lato"/>
                <a:cs typeface="Lato"/>
              </a:rPr>
              <a:t>insertBefore()</a:t>
            </a:r>
            <a:r>
              <a:rPr sz="1800" b="1" spc="-6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method: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6690" y="3209870"/>
            <a:ext cx="1744345" cy="274320"/>
          </a:xfrm>
          <a:custGeom>
            <a:avLst/>
            <a:gdLst/>
            <a:ahLst/>
            <a:cxnLst/>
            <a:rect l="l" t="t" r="r" b="b"/>
            <a:pathLst>
              <a:path w="1744345" h="274320">
                <a:moveTo>
                  <a:pt x="1744185" y="274319"/>
                </a:moveTo>
                <a:lnTo>
                  <a:pt x="0" y="274319"/>
                </a:lnTo>
                <a:lnTo>
                  <a:pt x="0" y="0"/>
                </a:lnTo>
                <a:lnTo>
                  <a:pt x="1744185" y="0"/>
                </a:lnTo>
                <a:lnTo>
                  <a:pt x="1744185" y="274319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21541" y="3209870"/>
            <a:ext cx="1341755" cy="274320"/>
          </a:xfrm>
          <a:custGeom>
            <a:avLst/>
            <a:gdLst/>
            <a:ahLst/>
            <a:cxnLst/>
            <a:rect l="l" t="t" r="r" b="b"/>
            <a:pathLst>
              <a:path w="1341754" h="274320">
                <a:moveTo>
                  <a:pt x="1341679" y="274319"/>
                </a:moveTo>
                <a:lnTo>
                  <a:pt x="0" y="274319"/>
                </a:lnTo>
                <a:lnTo>
                  <a:pt x="0" y="0"/>
                </a:lnTo>
                <a:lnTo>
                  <a:pt x="1341679" y="0"/>
                </a:lnTo>
                <a:lnTo>
                  <a:pt x="1341679" y="274319"/>
                </a:lnTo>
                <a:close/>
              </a:path>
            </a:pathLst>
          </a:custGeom>
          <a:solidFill>
            <a:srgbClr val="75A5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37587" y="3209870"/>
            <a:ext cx="2012950" cy="274320"/>
          </a:xfrm>
          <a:custGeom>
            <a:avLst/>
            <a:gdLst/>
            <a:ahLst/>
            <a:cxnLst/>
            <a:rect l="l" t="t" r="r" b="b"/>
            <a:pathLst>
              <a:path w="2012950" h="274320">
                <a:moveTo>
                  <a:pt x="2012523" y="274319"/>
                </a:moveTo>
                <a:lnTo>
                  <a:pt x="0" y="274319"/>
                </a:lnTo>
                <a:lnTo>
                  <a:pt x="0" y="0"/>
                </a:lnTo>
                <a:lnTo>
                  <a:pt x="2012523" y="0"/>
                </a:lnTo>
                <a:lnTo>
                  <a:pt x="2012523" y="274319"/>
                </a:lnTo>
                <a:close/>
              </a:path>
            </a:pathLst>
          </a:custGeom>
          <a:solidFill>
            <a:srgbClr val="F6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3990" y="3188026"/>
            <a:ext cx="7456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93360" algn="l"/>
              </a:tabLst>
            </a:pPr>
            <a:r>
              <a:rPr sz="1800" i="1" spc="195" dirty="0">
                <a:solidFill>
                  <a:srgbClr val="5D696B"/>
                </a:solidFill>
                <a:latin typeface="Roboto"/>
                <a:cs typeface="Roboto"/>
              </a:rPr>
              <a:t>parentElement</a:t>
            </a:r>
            <a:r>
              <a:rPr sz="1800" b="0" spc="195" dirty="0">
                <a:solidFill>
                  <a:srgbClr val="5D696B"/>
                </a:solidFill>
                <a:latin typeface="Roboto Medium"/>
                <a:cs typeface="Roboto Medium"/>
              </a:rPr>
              <a:t>.insertBefore(</a:t>
            </a:r>
            <a:r>
              <a:rPr sz="1800" i="1" spc="195" dirty="0">
                <a:solidFill>
                  <a:srgbClr val="5D696B"/>
                </a:solidFill>
                <a:latin typeface="Roboto"/>
                <a:cs typeface="Roboto"/>
              </a:rPr>
              <a:t>newElement</a:t>
            </a:r>
            <a:r>
              <a:rPr sz="1800" b="0" spc="195" dirty="0">
                <a:solidFill>
                  <a:srgbClr val="5D696B"/>
                </a:solidFill>
                <a:latin typeface="Roboto Medium"/>
                <a:cs typeface="Roboto Medium"/>
              </a:rPr>
              <a:t>,</a:t>
            </a:r>
            <a:r>
              <a:rPr sz="1800" b="0" dirty="0">
                <a:solidFill>
                  <a:srgbClr val="5D696B"/>
                </a:solidFill>
                <a:latin typeface="Roboto Medium"/>
                <a:cs typeface="Roboto Medium"/>
              </a:rPr>
              <a:t>	</a:t>
            </a:r>
            <a:r>
              <a:rPr sz="1800" i="1" spc="229" dirty="0">
                <a:solidFill>
                  <a:srgbClr val="5D696B"/>
                </a:solidFill>
                <a:latin typeface="Roboto"/>
                <a:cs typeface="Roboto"/>
              </a:rPr>
              <a:t>existingElement</a:t>
            </a:r>
            <a:r>
              <a:rPr sz="1800" b="0" spc="229" dirty="0">
                <a:solidFill>
                  <a:srgbClr val="5D696B"/>
                </a:solidFill>
                <a:latin typeface="Roboto Medium"/>
                <a:cs typeface="Roboto Medium"/>
              </a:rPr>
              <a:t>)</a:t>
            </a:r>
            <a:endParaRPr sz="1800">
              <a:latin typeface="Roboto Medium"/>
              <a:cs typeface="Roboto Medi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24954" y="3552780"/>
            <a:ext cx="479425" cy="513715"/>
            <a:chOff x="1324954" y="3552780"/>
            <a:chExt cx="479425" cy="513715"/>
          </a:xfrm>
        </p:grpSpPr>
        <p:sp>
          <p:nvSpPr>
            <p:cNvPr id="9" name="object 9"/>
            <p:cNvSpPr/>
            <p:nvPr/>
          </p:nvSpPr>
          <p:spPr>
            <a:xfrm>
              <a:off x="1359194" y="3557542"/>
              <a:ext cx="440690" cy="472440"/>
            </a:xfrm>
            <a:custGeom>
              <a:avLst/>
              <a:gdLst/>
              <a:ahLst/>
              <a:cxnLst/>
              <a:rect l="l" t="t" r="r" b="b"/>
              <a:pathLst>
                <a:path w="440689" h="472439">
                  <a:moveTo>
                    <a:pt x="440426" y="0"/>
                  </a:moveTo>
                  <a:lnTo>
                    <a:pt x="0" y="472399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9717" y="4019216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42349"/>
                  </a:moveTo>
                  <a:lnTo>
                    <a:pt x="17969" y="0"/>
                  </a:lnTo>
                  <a:lnTo>
                    <a:pt x="40984" y="21449"/>
                  </a:lnTo>
                  <a:lnTo>
                    <a:pt x="0" y="42349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9717" y="4019216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17969" y="0"/>
                  </a:moveTo>
                  <a:lnTo>
                    <a:pt x="0" y="42349"/>
                  </a:lnTo>
                  <a:lnTo>
                    <a:pt x="40984" y="21449"/>
                  </a:lnTo>
                  <a:lnTo>
                    <a:pt x="17969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9299" y="4047278"/>
            <a:ext cx="180403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parent </a:t>
            </a:r>
            <a:r>
              <a:rPr sz="1400" dirty="0">
                <a:latin typeface="Lato"/>
                <a:cs typeface="Lato"/>
              </a:rPr>
              <a:t>element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to </a:t>
            </a:r>
            <a:r>
              <a:rPr sz="1400" dirty="0">
                <a:latin typeface="Lato"/>
                <a:cs typeface="Lato"/>
              </a:rPr>
              <a:t>insert</a:t>
            </a:r>
            <a:r>
              <a:rPr sz="1400" spc="-5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5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new</a:t>
            </a:r>
            <a:r>
              <a:rPr sz="1400" spc="-5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element </a:t>
            </a:r>
            <a:r>
              <a:rPr sz="1400" dirty="0">
                <a:latin typeface="Lato"/>
                <a:cs typeface="Lato"/>
              </a:rPr>
              <a:t>inside</a:t>
            </a:r>
            <a:r>
              <a:rPr sz="1400" spc="-5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it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78902" y="3552780"/>
            <a:ext cx="471805" cy="451484"/>
            <a:chOff x="4778902" y="3552780"/>
            <a:chExt cx="471805" cy="451484"/>
          </a:xfrm>
        </p:grpSpPr>
        <p:sp>
          <p:nvSpPr>
            <p:cNvPr id="14" name="object 14"/>
            <p:cNvSpPr/>
            <p:nvPr/>
          </p:nvSpPr>
          <p:spPr>
            <a:xfrm>
              <a:off x="4814915" y="3557542"/>
              <a:ext cx="431165" cy="412115"/>
            </a:xfrm>
            <a:custGeom>
              <a:avLst/>
              <a:gdLst/>
              <a:ahLst/>
              <a:cxnLst/>
              <a:rect l="l" t="t" r="r" b="b"/>
              <a:pathLst>
                <a:path w="431164" h="412114">
                  <a:moveTo>
                    <a:pt x="430599" y="0"/>
                  </a:moveTo>
                  <a:lnTo>
                    <a:pt x="0" y="411999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83665" y="3958167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0" y="41249"/>
                  </a:moveTo>
                  <a:lnTo>
                    <a:pt x="20374" y="0"/>
                  </a:lnTo>
                  <a:lnTo>
                    <a:pt x="42124" y="22724"/>
                  </a:lnTo>
                  <a:lnTo>
                    <a:pt x="0" y="41249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3665" y="3958167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20374" y="0"/>
                  </a:moveTo>
                  <a:lnTo>
                    <a:pt x="0" y="41249"/>
                  </a:lnTo>
                  <a:lnTo>
                    <a:pt x="42124" y="22724"/>
                  </a:lnTo>
                  <a:lnTo>
                    <a:pt x="20374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85192" y="3971078"/>
            <a:ext cx="192087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new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element </a:t>
            </a:r>
            <a:r>
              <a:rPr sz="1400" spc="-25" dirty="0">
                <a:latin typeface="Lato"/>
                <a:cs typeface="Lato"/>
              </a:rPr>
              <a:t>you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insert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inside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parent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element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and </a:t>
            </a:r>
            <a:r>
              <a:rPr sz="1400" dirty="0">
                <a:latin typeface="Lato"/>
                <a:cs typeface="Lato"/>
              </a:rPr>
              <a:t>before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existing element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172848" y="3559730"/>
            <a:ext cx="416559" cy="382905"/>
            <a:chOff x="7172848" y="3559730"/>
            <a:chExt cx="416559" cy="382905"/>
          </a:xfrm>
        </p:grpSpPr>
        <p:sp>
          <p:nvSpPr>
            <p:cNvPr id="19" name="object 19"/>
            <p:cNvSpPr/>
            <p:nvPr/>
          </p:nvSpPr>
          <p:spPr>
            <a:xfrm>
              <a:off x="7177610" y="3564492"/>
              <a:ext cx="375285" cy="344170"/>
            </a:xfrm>
            <a:custGeom>
              <a:avLst/>
              <a:gdLst/>
              <a:ahLst/>
              <a:cxnLst/>
              <a:rect l="l" t="t" r="r" b="b"/>
              <a:pathLst>
                <a:path w="375284" h="344170">
                  <a:moveTo>
                    <a:pt x="0" y="0"/>
                  </a:moveTo>
                  <a:lnTo>
                    <a:pt x="374874" y="343574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41859" y="3896467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42474" y="40824"/>
                  </a:moveTo>
                  <a:lnTo>
                    <a:pt x="0" y="23199"/>
                  </a:lnTo>
                  <a:lnTo>
                    <a:pt x="21249" y="0"/>
                  </a:lnTo>
                  <a:lnTo>
                    <a:pt x="42474" y="40824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1859" y="3896467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0" y="23199"/>
                  </a:moveTo>
                  <a:lnTo>
                    <a:pt x="42474" y="40824"/>
                  </a:lnTo>
                  <a:lnTo>
                    <a:pt x="21249" y="0"/>
                  </a:lnTo>
                  <a:lnTo>
                    <a:pt x="0" y="23199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73985" y="3971068"/>
            <a:ext cx="1784350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existing </a:t>
            </a:r>
            <a:r>
              <a:rPr sz="1400" dirty="0">
                <a:latin typeface="Lato"/>
                <a:cs typeface="Lato"/>
              </a:rPr>
              <a:t>element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inside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parent </a:t>
            </a:r>
            <a:r>
              <a:rPr sz="1400" dirty="0">
                <a:latin typeface="Lato"/>
                <a:cs typeface="Lato"/>
              </a:rPr>
              <a:t>element,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for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which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insert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new </a:t>
            </a:r>
            <a:r>
              <a:rPr sz="1400" dirty="0">
                <a:latin typeface="Lato"/>
                <a:cs typeface="Lato"/>
              </a:rPr>
              <a:t>element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before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it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Adding</a:t>
            </a:r>
            <a:r>
              <a:rPr spc="-100" dirty="0"/>
              <a:t> </a:t>
            </a:r>
            <a:r>
              <a:rPr spc="-20" dirty="0"/>
              <a:t>HTML</a:t>
            </a:r>
            <a:r>
              <a:rPr spc="-100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298" y="1455187"/>
            <a:ext cx="471932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0" spc="190" dirty="0">
                <a:solidFill>
                  <a:srgbClr val="0B5293"/>
                </a:solidFill>
                <a:latin typeface="Roboto Medium"/>
                <a:cs typeface="Roboto Medium"/>
              </a:rPr>
              <a:t>&lt;div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0" dirty="0">
                <a:solidFill>
                  <a:srgbClr val="0B5293"/>
                </a:solidFill>
                <a:latin typeface="Roboto Medium"/>
                <a:cs typeface="Roboto Medium"/>
              </a:rPr>
              <a:t>id="div1"&gt;</a:t>
            </a:r>
            <a:endParaRPr sz="1400">
              <a:latin typeface="Roboto Medium"/>
              <a:cs typeface="Roboto Medium"/>
            </a:endParaRPr>
          </a:p>
          <a:p>
            <a:pPr marL="332105">
              <a:lnSpc>
                <a:spcPts val="1650"/>
              </a:lnSpc>
            </a:pP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&lt;p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0B5293"/>
                </a:solidFill>
                <a:latin typeface="Roboto Medium"/>
                <a:cs typeface="Roboto Medium"/>
              </a:rPr>
              <a:t>id="p1"&gt;This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a  </a:t>
            </a:r>
            <a:r>
              <a:rPr sz="1400" b="0" spc="140" dirty="0">
                <a:solidFill>
                  <a:srgbClr val="0B5293"/>
                </a:solidFill>
                <a:latin typeface="Roboto Medium"/>
                <a:cs typeface="Roboto Medium"/>
              </a:rPr>
              <a:t>paragraph.&lt;/p&gt;</a:t>
            </a:r>
            <a:endParaRPr sz="1400">
              <a:latin typeface="Roboto Medium"/>
              <a:cs typeface="Roboto Medium"/>
            </a:endParaRPr>
          </a:p>
          <a:p>
            <a:pPr marL="332105">
              <a:lnSpc>
                <a:spcPts val="1650"/>
              </a:lnSpc>
            </a:pP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&lt;p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0B5293"/>
                </a:solidFill>
                <a:latin typeface="Roboto Medium"/>
                <a:cs typeface="Roboto Medium"/>
              </a:rPr>
              <a:t>id="p2"&gt;This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5" dirty="0">
                <a:solidFill>
                  <a:srgbClr val="0B5293"/>
                </a:solidFill>
                <a:latin typeface="Roboto Medium"/>
                <a:cs typeface="Roboto Medium"/>
              </a:rPr>
              <a:t>another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0" dirty="0">
                <a:solidFill>
                  <a:srgbClr val="0B5293"/>
                </a:solidFill>
                <a:latin typeface="Roboto Medium"/>
                <a:cs typeface="Roboto Medium"/>
              </a:rPr>
              <a:t>paragraph.&lt;/p&gt;</a:t>
            </a:r>
            <a:endParaRPr sz="1400">
              <a:latin typeface="Roboto Medium"/>
              <a:cs typeface="Roboto Medium"/>
            </a:endParaRPr>
          </a:p>
          <a:p>
            <a:pPr marL="12700">
              <a:lnSpc>
                <a:spcPts val="1664"/>
              </a:lnSpc>
            </a:pPr>
            <a:r>
              <a:rPr sz="1400" b="0" spc="180" dirty="0">
                <a:solidFill>
                  <a:srgbClr val="0B5293"/>
                </a:solidFill>
                <a:latin typeface="Roboto Medium"/>
                <a:cs typeface="Roboto Medium"/>
              </a:rPr>
              <a:t>&lt;/div&gt;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548" y="3400627"/>
            <a:ext cx="546608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35" dirty="0">
                <a:solidFill>
                  <a:srgbClr val="0B5293"/>
                </a:solidFill>
                <a:latin typeface="Roboto Medium"/>
                <a:cs typeface="Roboto Medium"/>
              </a:rPr>
              <a:t>para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50" dirty="0">
                <a:solidFill>
                  <a:srgbClr val="0B5293"/>
                </a:solidFill>
                <a:latin typeface="Roboto Medium"/>
                <a:cs typeface="Roboto Medium"/>
              </a:rPr>
              <a:t>document.createElement("p");</a:t>
            </a:r>
            <a:endParaRPr sz="1400">
              <a:latin typeface="Roboto Medium"/>
              <a:cs typeface="Roboto Medium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50" dirty="0">
                <a:solidFill>
                  <a:srgbClr val="0B5293"/>
                </a:solidFill>
                <a:latin typeface="Roboto Medium"/>
                <a:cs typeface="Roboto Medium"/>
              </a:rPr>
              <a:t>node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9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25" dirty="0">
                <a:solidFill>
                  <a:srgbClr val="0B5293"/>
                </a:solidFill>
                <a:latin typeface="Roboto Medium"/>
                <a:cs typeface="Roboto Medium"/>
              </a:rPr>
              <a:t>document.createTextNode("This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15" dirty="0">
                <a:solidFill>
                  <a:srgbClr val="0B5293"/>
                </a:solidFill>
                <a:latin typeface="Roboto Medium"/>
                <a:cs typeface="Roboto Medium"/>
              </a:rPr>
              <a:t>new."); </a:t>
            </a:r>
            <a:r>
              <a:rPr sz="1400" b="0" spc="145" dirty="0">
                <a:solidFill>
                  <a:srgbClr val="0B5293"/>
                </a:solidFill>
                <a:latin typeface="Roboto Medium"/>
                <a:cs typeface="Roboto Medium"/>
              </a:rPr>
              <a:t>para.appendChild(node);</a:t>
            </a:r>
            <a:endParaRPr sz="1400">
              <a:latin typeface="Roboto Medium"/>
              <a:cs typeface="Roboto Medium"/>
            </a:endParaRPr>
          </a:p>
          <a:p>
            <a:pPr marL="12700" marR="539115">
              <a:lnSpc>
                <a:spcPts val="1650"/>
              </a:lnSpc>
              <a:spcBef>
                <a:spcPts val="1650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00" dirty="0">
                <a:solidFill>
                  <a:srgbClr val="0B5293"/>
                </a:solidFill>
                <a:latin typeface="Roboto Medium"/>
                <a:cs typeface="Roboto Medium"/>
              </a:rPr>
              <a:t>element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60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document.querySelector("#div1"); </a:t>
            </a: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25" dirty="0">
                <a:solidFill>
                  <a:srgbClr val="0B5293"/>
                </a:solidFill>
                <a:latin typeface="Roboto Medium"/>
                <a:cs typeface="Roboto Medium"/>
              </a:rPr>
              <a:t>child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50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document.querySelector("#p1"); </a:t>
            </a:r>
            <a:r>
              <a:rPr sz="1400" b="0" spc="185" dirty="0">
                <a:solidFill>
                  <a:srgbClr val="0B5293"/>
                </a:solidFill>
                <a:latin typeface="Roboto Medium"/>
                <a:cs typeface="Roboto Medium"/>
              </a:rPr>
              <a:t>element.insertBefore(para,</a:t>
            </a:r>
            <a:r>
              <a:rPr sz="1400" b="0" spc="12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70" dirty="0">
                <a:solidFill>
                  <a:srgbClr val="0B5293"/>
                </a:solidFill>
                <a:latin typeface="Roboto Medium"/>
                <a:cs typeface="Roboto Medium"/>
              </a:rPr>
              <a:t>child);</a:t>
            </a:r>
            <a:endParaRPr sz="14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The</a:t>
            </a:r>
            <a:r>
              <a:rPr spc="-114" dirty="0"/>
              <a:t> </a:t>
            </a:r>
            <a:r>
              <a:rPr spc="-20" dirty="0"/>
              <a:t>HTML</a:t>
            </a:r>
            <a:r>
              <a:rPr spc="-110" dirty="0"/>
              <a:t> </a:t>
            </a:r>
            <a:r>
              <a:rPr spc="25" dirty="0"/>
              <a:t>DOM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820" y="1841433"/>
            <a:ext cx="2300276" cy="297893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31824" y="3419220"/>
            <a:ext cx="60960" cy="17145"/>
          </a:xfrm>
          <a:custGeom>
            <a:avLst/>
            <a:gdLst/>
            <a:ahLst/>
            <a:cxnLst/>
            <a:rect l="l" t="t" r="r" b="b"/>
            <a:pathLst>
              <a:path w="60959" h="17145">
                <a:moveTo>
                  <a:pt x="57794" y="16963"/>
                </a:moveTo>
                <a:lnTo>
                  <a:pt x="2976" y="16963"/>
                </a:lnTo>
                <a:lnTo>
                  <a:pt x="1835" y="16325"/>
                </a:lnTo>
                <a:lnTo>
                  <a:pt x="346" y="13744"/>
                </a:lnTo>
                <a:lnTo>
                  <a:pt x="0" y="11515"/>
                </a:lnTo>
                <a:lnTo>
                  <a:pt x="0" y="5257"/>
                </a:lnTo>
                <a:lnTo>
                  <a:pt x="346" y="3124"/>
                </a:lnTo>
                <a:lnTo>
                  <a:pt x="1835" y="647"/>
                </a:lnTo>
                <a:lnTo>
                  <a:pt x="2976" y="0"/>
                </a:lnTo>
                <a:lnTo>
                  <a:pt x="57000" y="0"/>
                </a:lnTo>
                <a:lnTo>
                  <a:pt x="57546" y="152"/>
                </a:lnTo>
                <a:lnTo>
                  <a:pt x="58042" y="447"/>
                </a:lnTo>
                <a:lnTo>
                  <a:pt x="58637" y="647"/>
                </a:lnTo>
                <a:lnTo>
                  <a:pt x="60721" y="8334"/>
                </a:lnTo>
                <a:lnTo>
                  <a:pt x="60721" y="11610"/>
                </a:lnTo>
                <a:lnTo>
                  <a:pt x="60324" y="13896"/>
                </a:lnTo>
                <a:lnTo>
                  <a:pt x="58835" y="16373"/>
                </a:lnTo>
                <a:lnTo>
                  <a:pt x="57794" y="1696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9047" y="1194096"/>
            <a:ext cx="7096759" cy="3308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414"/>
              </a:spcBef>
            </a:pP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Every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5D696B"/>
                </a:solidFill>
                <a:latin typeface="Lato"/>
                <a:cs typeface="Lato"/>
              </a:rPr>
              <a:t>on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an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page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is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accessible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in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JavaScript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through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endParaRPr sz="1800">
              <a:latin typeface="Lato"/>
              <a:cs typeface="Lato"/>
            </a:endParaRPr>
          </a:p>
          <a:p>
            <a:pPr marL="59055">
              <a:lnSpc>
                <a:spcPct val="100000"/>
              </a:lnSpc>
              <a:spcBef>
                <a:spcPts val="315"/>
              </a:spcBef>
            </a:pPr>
            <a:r>
              <a:rPr sz="1800" b="1" spc="-30" dirty="0">
                <a:solidFill>
                  <a:srgbClr val="5D696B"/>
                </a:solidFill>
                <a:latin typeface="Lato"/>
                <a:cs typeface="Lato"/>
              </a:rPr>
              <a:t>DOM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: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spc="-10" dirty="0">
                <a:solidFill>
                  <a:srgbClr val="5D696B"/>
                </a:solidFill>
                <a:latin typeface="Lato"/>
                <a:cs typeface="Lato"/>
              </a:rPr>
              <a:t>Document</a:t>
            </a:r>
            <a:r>
              <a:rPr sz="1800" b="1" spc="-8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5D696B"/>
                </a:solidFill>
                <a:latin typeface="Lato"/>
                <a:cs typeface="Lato"/>
              </a:rPr>
              <a:t>Object</a:t>
            </a:r>
            <a:r>
              <a:rPr sz="1800" b="1" spc="-8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spc="-10" dirty="0">
                <a:solidFill>
                  <a:srgbClr val="5D696B"/>
                </a:solidFill>
                <a:latin typeface="Lato"/>
                <a:cs typeface="Lato"/>
              </a:rPr>
              <a:t>Model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800">
              <a:latin typeface="Lato"/>
              <a:cs typeface="Lato"/>
            </a:endParaRPr>
          </a:p>
          <a:p>
            <a:pPr marL="320040" marR="2964180" indent="-307975">
              <a:lnSpc>
                <a:spcPct val="114599"/>
              </a:lnSpc>
              <a:tabLst>
                <a:tab pos="320040" algn="l"/>
              </a:tabLst>
            </a:pPr>
            <a:r>
              <a:rPr sz="1800" spc="-50" dirty="0">
                <a:solidFill>
                  <a:srgbClr val="5D696B"/>
                </a:solidFill>
                <a:latin typeface="Lato"/>
                <a:cs typeface="Lato"/>
              </a:rPr>
              <a:t>-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	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DOM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is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tree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of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nodes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corresponding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elements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5D696B"/>
                </a:solidFill>
                <a:latin typeface="Lato"/>
                <a:cs typeface="Lato"/>
              </a:rPr>
              <a:t>on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50" dirty="0">
                <a:solidFill>
                  <a:srgbClr val="5D696B"/>
                </a:solidFill>
                <a:latin typeface="Lato"/>
                <a:cs typeface="Lato"/>
              </a:rPr>
              <a:t>a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page.</a:t>
            </a:r>
            <a:endParaRPr sz="1800">
              <a:latin typeface="Lato"/>
              <a:cs typeface="Lato"/>
            </a:endParaRPr>
          </a:p>
          <a:p>
            <a:pPr marL="320040" marR="2975610">
              <a:lnSpc>
                <a:spcPct val="115900"/>
              </a:lnSpc>
              <a:spcBef>
                <a:spcPts val="1165"/>
              </a:spcBef>
            </a:pP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Can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modify,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add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and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remove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nodes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5D696B"/>
                </a:solidFill>
                <a:latin typeface="Lato"/>
                <a:cs typeface="Lato"/>
              </a:rPr>
              <a:t>on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DOM,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which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will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modify,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add,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5D696B"/>
                </a:solidFill>
                <a:latin typeface="Lato"/>
                <a:cs typeface="Lato"/>
              </a:rPr>
              <a:t>or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remove</a:t>
            </a:r>
            <a:r>
              <a:rPr sz="1800" spc="-114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corresponding</a:t>
            </a:r>
            <a:r>
              <a:rPr sz="1800" spc="-114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</a:t>
            </a:r>
            <a:r>
              <a:rPr sz="1800" spc="-114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5D696B"/>
                </a:solidFill>
                <a:latin typeface="Lato"/>
                <a:cs typeface="Lato"/>
              </a:rPr>
              <a:t>on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page.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Adding</a:t>
            </a:r>
            <a:r>
              <a:rPr spc="-100" dirty="0"/>
              <a:t> </a:t>
            </a:r>
            <a:r>
              <a:rPr spc="-20" dirty="0"/>
              <a:t>HTML</a:t>
            </a:r>
            <a:r>
              <a:rPr spc="-100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1536" rIns="0" bIns="0" rtlCol="0">
            <a:spAutoFit/>
          </a:bodyPr>
          <a:lstStyle/>
          <a:p>
            <a:pPr marL="339725">
              <a:lnSpc>
                <a:spcPts val="1664"/>
              </a:lnSpc>
              <a:spcBef>
                <a:spcPts val="100"/>
              </a:spcBef>
            </a:pPr>
            <a:r>
              <a:rPr sz="1400" b="0" spc="190" dirty="0">
                <a:solidFill>
                  <a:srgbClr val="0B5293"/>
                </a:solidFill>
                <a:latin typeface="Roboto Medium"/>
                <a:cs typeface="Roboto Medium"/>
              </a:rPr>
              <a:t>&lt;div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0" dirty="0">
                <a:solidFill>
                  <a:srgbClr val="0B5293"/>
                </a:solidFill>
                <a:latin typeface="Roboto Medium"/>
                <a:cs typeface="Roboto Medium"/>
              </a:rPr>
              <a:t>id="div1"&gt;</a:t>
            </a:r>
            <a:endParaRPr sz="1400">
              <a:latin typeface="Roboto Medium"/>
              <a:cs typeface="Roboto Medium"/>
            </a:endParaRPr>
          </a:p>
          <a:p>
            <a:pPr marL="659130">
              <a:lnSpc>
                <a:spcPts val="1650"/>
              </a:lnSpc>
            </a:pPr>
            <a:r>
              <a:rPr sz="1400" b="0" spc="125" dirty="0">
                <a:solidFill>
                  <a:srgbClr val="F45D60"/>
                </a:solidFill>
                <a:latin typeface="Roboto Medium"/>
                <a:cs typeface="Roboto Medium"/>
              </a:rPr>
              <a:t>&lt;p&gt;This</a:t>
            </a:r>
            <a:r>
              <a:rPr sz="1400" b="0" spc="75" dirty="0">
                <a:solidFill>
                  <a:srgbClr val="F45D60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F45D60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F45D60"/>
                </a:solidFill>
                <a:latin typeface="Roboto Medium"/>
                <a:cs typeface="Roboto Medium"/>
              </a:rPr>
              <a:t>  </a:t>
            </a:r>
            <a:r>
              <a:rPr sz="1400" b="0" spc="105" dirty="0">
                <a:solidFill>
                  <a:srgbClr val="F45D60"/>
                </a:solidFill>
                <a:latin typeface="Roboto Medium"/>
                <a:cs typeface="Roboto Medium"/>
              </a:rPr>
              <a:t>new.&lt;/p&gt;</a:t>
            </a:r>
            <a:endParaRPr sz="1400">
              <a:latin typeface="Roboto Medium"/>
              <a:cs typeface="Roboto Medium"/>
            </a:endParaRPr>
          </a:p>
          <a:p>
            <a:pPr marL="659130">
              <a:lnSpc>
                <a:spcPts val="1650"/>
              </a:lnSpc>
            </a:pP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&lt;p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0B5293"/>
                </a:solidFill>
                <a:latin typeface="Roboto Medium"/>
                <a:cs typeface="Roboto Medium"/>
              </a:rPr>
              <a:t>id="p1"&gt;This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a  </a:t>
            </a:r>
            <a:r>
              <a:rPr sz="1400" b="0" spc="140" dirty="0">
                <a:solidFill>
                  <a:srgbClr val="0B5293"/>
                </a:solidFill>
                <a:latin typeface="Roboto Medium"/>
                <a:cs typeface="Roboto Medium"/>
              </a:rPr>
              <a:t>paragraph.&lt;/p&gt;</a:t>
            </a:r>
            <a:endParaRPr sz="1400">
              <a:latin typeface="Roboto Medium"/>
              <a:cs typeface="Roboto Medium"/>
            </a:endParaRPr>
          </a:p>
          <a:p>
            <a:pPr marL="659130">
              <a:lnSpc>
                <a:spcPts val="1650"/>
              </a:lnSpc>
            </a:pP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&lt;p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0B5293"/>
                </a:solidFill>
                <a:latin typeface="Roboto Medium"/>
                <a:cs typeface="Roboto Medium"/>
              </a:rPr>
              <a:t>id="p2"&gt;This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5" dirty="0">
                <a:solidFill>
                  <a:srgbClr val="0B5293"/>
                </a:solidFill>
                <a:latin typeface="Roboto Medium"/>
                <a:cs typeface="Roboto Medium"/>
              </a:rPr>
              <a:t>another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0" dirty="0">
                <a:solidFill>
                  <a:srgbClr val="0B5293"/>
                </a:solidFill>
                <a:latin typeface="Roboto Medium"/>
                <a:cs typeface="Roboto Medium"/>
              </a:rPr>
              <a:t>paragraph.&lt;/p&gt;</a:t>
            </a:r>
            <a:endParaRPr sz="1400">
              <a:latin typeface="Roboto Medium"/>
              <a:cs typeface="Roboto Medium"/>
            </a:endParaRPr>
          </a:p>
          <a:p>
            <a:pPr marL="339725">
              <a:lnSpc>
                <a:spcPts val="1664"/>
              </a:lnSpc>
            </a:pPr>
            <a:r>
              <a:rPr sz="1400" b="0" spc="180" dirty="0">
                <a:solidFill>
                  <a:srgbClr val="0B5293"/>
                </a:solidFill>
                <a:latin typeface="Roboto Medium"/>
                <a:cs typeface="Roboto Medium"/>
              </a:rPr>
              <a:t>&lt;/div&gt;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548" y="3400627"/>
            <a:ext cx="546608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35" dirty="0">
                <a:solidFill>
                  <a:srgbClr val="0B5293"/>
                </a:solidFill>
                <a:latin typeface="Roboto Medium"/>
                <a:cs typeface="Roboto Medium"/>
              </a:rPr>
              <a:t>para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50" dirty="0">
                <a:solidFill>
                  <a:srgbClr val="0B5293"/>
                </a:solidFill>
                <a:latin typeface="Roboto Medium"/>
                <a:cs typeface="Roboto Medium"/>
              </a:rPr>
              <a:t>document.createElement("p");</a:t>
            </a:r>
            <a:endParaRPr sz="1400">
              <a:latin typeface="Roboto Medium"/>
              <a:cs typeface="Roboto Medium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50" dirty="0">
                <a:solidFill>
                  <a:srgbClr val="0B5293"/>
                </a:solidFill>
                <a:latin typeface="Roboto Medium"/>
                <a:cs typeface="Roboto Medium"/>
              </a:rPr>
              <a:t>node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9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25" dirty="0">
                <a:solidFill>
                  <a:srgbClr val="0B5293"/>
                </a:solidFill>
                <a:latin typeface="Roboto Medium"/>
                <a:cs typeface="Roboto Medium"/>
              </a:rPr>
              <a:t>document.createTextNode("This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15" dirty="0">
                <a:solidFill>
                  <a:srgbClr val="0B5293"/>
                </a:solidFill>
                <a:latin typeface="Roboto Medium"/>
                <a:cs typeface="Roboto Medium"/>
              </a:rPr>
              <a:t>new."); </a:t>
            </a:r>
            <a:r>
              <a:rPr sz="1400" b="0" spc="145" dirty="0">
                <a:solidFill>
                  <a:srgbClr val="0B5293"/>
                </a:solidFill>
                <a:latin typeface="Roboto Medium"/>
                <a:cs typeface="Roboto Medium"/>
              </a:rPr>
              <a:t>para.appendChild(node);</a:t>
            </a:r>
            <a:endParaRPr sz="1400">
              <a:latin typeface="Roboto Medium"/>
              <a:cs typeface="Roboto Medium"/>
            </a:endParaRPr>
          </a:p>
          <a:p>
            <a:pPr marL="12700" marR="539115">
              <a:lnSpc>
                <a:spcPts val="1650"/>
              </a:lnSpc>
              <a:spcBef>
                <a:spcPts val="1650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00" dirty="0">
                <a:solidFill>
                  <a:srgbClr val="0B5293"/>
                </a:solidFill>
                <a:latin typeface="Roboto Medium"/>
                <a:cs typeface="Roboto Medium"/>
              </a:rPr>
              <a:t>element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60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document.querySelector("#div1"); </a:t>
            </a: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25" dirty="0">
                <a:solidFill>
                  <a:srgbClr val="0B5293"/>
                </a:solidFill>
                <a:latin typeface="Roboto Medium"/>
                <a:cs typeface="Roboto Medium"/>
              </a:rPr>
              <a:t>child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50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document.querySelector("#p1"); </a:t>
            </a:r>
            <a:r>
              <a:rPr sz="1400" b="0" spc="185" dirty="0">
                <a:solidFill>
                  <a:srgbClr val="0B5293"/>
                </a:solidFill>
                <a:latin typeface="Roboto Medium"/>
                <a:cs typeface="Roboto Medium"/>
              </a:rPr>
              <a:t>element.insertBefore(para,</a:t>
            </a:r>
            <a:r>
              <a:rPr sz="1400" b="0" spc="12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70" dirty="0">
                <a:solidFill>
                  <a:srgbClr val="0B5293"/>
                </a:solidFill>
                <a:latin typeface="Roboto Medium"/>
                <a:cs typeface="Roboto Medium"/>
              </a:rPr>
              <a:t>child);</a:t>
            </a:r>
            <a:endParaRPr sz="14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Removing</a:t>
            </a:r>
            <a:r>
              <a:rPr spc="-85" dirty="0"/>
              <a:t> </a:t>
            </a:r>
            <a:r>
              <a:rPr spc="110" dirty="0"/>
              <a:t>Existing</a:t>
            </a:r>
            <a:r>
              <a:rPr spc="-85" dirty="0"/>
              <a:t> </a:t>
            </a:r>
            <a:r>
              <a:rPr spc="-20" dirty="0"/>
              <a:t>HTML</a:t>
            </a:r>
            <a:r>
              <a:rPr spc="-85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7098030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remove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an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element,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you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must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know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parent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of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element</a:t>
            </a:r>
            <a:endParaRPr sz="1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Then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you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can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use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this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syntax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remove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you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want: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4296" y="2781246"/>
            <a:ext cx="1383030" cy="274320"/>
          </a:xfrm>
          <a:custGeom>
            <a:avLst/>
            <a:gdLst/>
            <a:ahLst/>
            <a:cxnLst/>
            <a:rect l="l" t="t" r="r" b="b"/>
            <a:pathLst>
              <a:path w="1383029" h="274319">
                <a:moveTo>
                  <a:pt x="1382693" y="274319"/>
                </a:moveTo>
                <a:lnTo>
                  <a:pt x="0" y="274319"/>
                </a:lnTo>
                <a:lnTo>
                  <a:pt x="0" y="0"/>
                </a:lnTo>
                <a:lnTo>
                  <a:pt x="1382693" y="0"/>
                </a:lnTo>
                <a:lnTo>
                  <a:pt x="1382693" y="274319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6087" y="2781246"/>
            <a:ext cx="1215390" cy="274320"/>
          </a:xfrm>
          <a:custGeom>
            <a:avLst/>
            <a:gdLst/>
            <a:ahLst/>
            <a:cxnLst/>
            <a:rect l="l" t="t" r="r" b="b"/>
            <a:pathLst>
              <a:path w="1215390" h="274319">
                <a:moveTo>
                  <a:pt x="1215016" y="274319"/>
                </a:moveTo>
                <a:lnTo>
                  <a:pt x="0" y="274319"/>
                </a:lnTo>
                <a:lnTo>
                  <a:pt x="0" y="0"/>
                </a:lnTo>
                <a:lnTo>
                  <a:pt x="1215016" y="0"/>
                </a:lnTo>
                <a:lnTo>
                  <a:pt x="1215016" y="274319"/>
                </a:lnTo>
                <a:close/>
              </a:path>
            </a:pathLst>
          </a:custGeom>
          <a:solidFill>
            <a:srgbClr val="F6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21596" y="2759402"/>
            <a:ext cx="41008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5D696B"/>
                </a:solidFill>
                <a:latin typeface="Lato"/>
                <a:cs typeface="Lato"/>
              </a:rPr>
              <a:t>parentElement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.removeChild(</a:t>
            </a:r>
            <a:r>
              <a:rPr sz="1800" i="1" spc="-10" dirty="0">
                <a:solidFill>
                  <a:srgbClr val="5D696B"/>
                </a:solidFill>
                <a:latin typeface="Lato"/>
                <a:cs typeface="Lato"/>
              </a:rPr>
              <a:t>childElement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)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11602" y="3101131"/>
            <a:ext cx="479425" cy="513715"/>
            <a:chOff x="2311602" y="3101131"/>
            <a:chExt cx="479425" cy="513715"/>
          </a:xfrm>
        </p:grpSpPr>
        <p:sp>
          <p:nvSpPr>
            <p:cNvPr id="8" name="object 8"/>
            <p:cNvSpPr/>
            <p:nvPr/>
          </p:nvSpPr>
          <p:spPr>
            <a:xfrm>
              <a:off x="2345842" y="3105893"/>
              <a:ext cx="440690" cy="472440"/>
            </a:xfrm>
            <a:custGeom>
              <a:avLst/>
              <a:gdLst/>
              <a:ahLst/>
              <a:cxnLst/>
              <a:rect l="l" t="t" r="r" b="b"/>
              <a:pathLst>
                <a:path w="440689" h="472439">
                  <a:moveTo>
                    <a:pt x="440426" y="0"/>
                  </a:moveTo>
                  <a:lnTo>
                    <a:pt x="0" y="472399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16365" y="3567567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42349"/>
                  </a:moveTo>
                  <a:lnTo>
                    <a:pt x="17969" y="0"/>
                  </a:lnTo>
                  <a:lnTo>
                    <a:pt x="40984" y="21449"/>
                  </a:lnTo>
                  <a:lnTo>
                    <a:pt x="0" y="42349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6365" y="3567567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17969" y="0"/>
                  </a:moveTo>
                  <a:lnTo>
                    <a:pt x="0" y="42349"/>
                  </a:lnTo>
                  <a:lnTo>
                    <a:pt x="40984" y="21449"/>
                  </a:lnTo>
                  <a:lnTo>
                    <a:pt x="17969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25947" y="3595632"/>
            <a:ext cx="161036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parent </a:t>
            </a:r>
            <a:r>
              <a:rPr sz="1400" dirty="0">
                <a:latin typeface="Lato"/>
                <a:cs typeface="Lato"/>
              </a:rPr>
              <a:t>element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to </a:t>
            </a:r>
            <a:r>
              <a:rPr sz="1400" dirty="0">
                <a:latin typeface="Lato"/>
                <a:cs typeface="Lato"/>
              </a:rPr>
              <a:t>remove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one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of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its </a:t>
            </a:r>
            <a:r>
              <a:rPr sz="1400" dirty="0">
                <a:latin typeface="Lato"/>
                <a:cs typeface="Lato"/>
              </a:rPr>
              <a:t>children</a:t>
            </a:r>
            <a:r>
              <a:rPr sz="1400" spc="-4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elements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22150" y="3094181"/>
            <a:ext cx="439420" cy="589280"/>
            <a:chOff x="5922150" y="3094181"/>
            <a:chExt cx="439420" cy="589280"/>
          </a:xfrm>
        </p:grpSpPr>
        <p:sp>
          <p:nvSpPr>
            <p:cNvPr id="13" name="object 13"/>
            <p:cNvSpPr/>
            <p:nvPr/>
          </p:nvSpPr>
          <p:spPr>
            <a:xfrm>
              <a:off x="5926913" y="3098943"/>
              <a:ext cx="403860" cy="544830"/>
            </a:xfrm>
            <a:custGeom>
              <a:avLst/>
              <a:gdLst/>
              <a:ahLst/>
              <a:cxnLst/>
              <a:rect l="l" t="t" r="r" b="b"/>
              <a:pathLst>
                <a:path w="403860" h="544829">
                  <a:moveTo>
                    <a:pt x="0" y="0"/>
                  </a:moveTo>
                  <a:lnTo>
                    <a:pt x="403674" y="544773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17937" y="3634367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5" h="44450">
                  <a:moveTo>
                    <a:pt x="38374" y="44074"/>
                  </a:moveTo>
                  <a:lnTo>
                    <a:pt x="0" y="18724"/>
                  </a:lnTo>
                  <a:lnTo>
                    <a:pt x="25299" y="0"/>
                  </a:lnTo>
                  <a:lnTo>
                    <a:pt x="38374" y="44074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17937" y="3634367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5" h="44450">
                  <a:moveTo>
                    <a:pt x="0" y="18724"/>
                  </a:moveTo>
                  <a:lnTo>
                    <a:pt x="38374" y="44074"/>
                  </a:lnTo>
                  <a:lnTo>
                    <a:pt x="25299" y="0"/>
                  </a:lnTo>
                  <a:lnTo>
                    <a:pt x="0" y="18724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07165" y="3678556"/>
            <a:ext cx="1878964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child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element </a:t>
            </a:r>
            <a:r>
              <a:rPr sz="1400" spc="-25" dirty="0">
                <a:latin typeface="Lato"/>
                <a:cs typeface="Lato"/>
              </a:rPr>
              <a:t>you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remove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Removing</a:t>
            </a:r>
            <a:r>
              <a:rPr spc="-85" dirty="0"/>
              <a:t> </a:t>
            </a:r>
            <a:r>
              <a:rPr spc="110" dirty="0"/>
              <a:t>Existing</a:t>
            </a:r>
            <a:r>
              <a:rPr spc="-85" dirty="0"/>
              <a:t> </a:t>
            </a:r>
            <a:r>
              <a:rPr spc="-20" dirty="0"/>
              <a:t>HTML</a:t>
            </a:r>
            <a:r>
              <a:rPr spc="-85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298" y="1455187"/>
            <a:ext cx="471932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0" spc="190" dirty="0">
                <a:solidFill>
                  <a:srgbClr val="0B5293"/>
                </a:solidFill>
                <a:latin typeface="Roboto Medium"/>
                <a:cs typeface="Roboto Medium"/>
              </a:rPr>
              <a:t>&lt;div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0" dirty="0">
                <a:solidFill>
                  <a:srgbClr val="0B5293"/>
                </a:solidFill>
                <a:latin typeface="Roboto Medium"/>
                <a:cs typeface="Roboto Medium"/>
              </a:rPr>
              <a:t>id="div1"&gt;</a:t>
            </a:r>
            <a:endParaRPr sz="1400">
              <a:latin typeface="Roboto Medium"/>
              <a:cs typeface="Roboto Medium"/>
            </a:endParaRPr>
          </a:p>
          <a:p>
            <a:pPr marL="332105">
              <a:lnSpc>
                <a:spcPts val="1650"/>
              </a:lnSpc>
            </a:pP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&lt;p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0B5293"/>
                </a:solidFill>
                <a:latin typeface="Roboto Medium"/>
                <a:cs typeface="Roboto Medium"/>
              </a:rPr>
              <a:t>id="p1"&gt;This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a  </a:t>
            </a:r>
            <a:r>
              <a:rPr sz="1400" b="0" spc="140" dirty="0">
                <a:solidFill>
                  <a:srgbClr val="0B5293"/>
                </a:solidFill>
                <a:latin typeface="Roboto Medium"/>
                <a:cs typeface="Roboto Medium"/>
              </a:rPr>
              <a:t>paragraph.&lt;/p&gt;</a:t>
            </a:r>
            <a:endParaRPr sz="1400">
              <a:latin typeface="Roboto Medium"/>
              <a:cs typeface="Roboto Medium"/>
            </a:endParaRPr>
          </a:p>
          <a:p>
            <a:pPr marL="332105">
              <a:lnSpc>
                <a:spcPts val="1650"/>
              </a:lnSpc>
            </a:pP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&lt;p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0B5293"/>
                </a:solidFill>
                <a:latin typeface="Roboto Medium"/>
                <a:cs typeface="Roboto Medium"/>
              </a:rPr>
              <a:t>id="p2"&gt;This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5" dirty="0">
                <a:solidFill>
                  <a:srgbClr val="0B5293"/>
                </a:solidFill>
                <a:latin typeface="Roboto Medium"/>
                <a:cs typeface="Roboto Medium"/>
              </a:rPr>
              <a:t>another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0" dirty="0">
                <a:solidFill>
                  <a:srgbClr val="0B5293"/>
                </a:solidFill>
                <a:latin typeface="Roboto Medium"/>
                <a:cs typeface="Roboto Medium"/>
              </a:rPr>
              <a:t>paragraph.&lt;/p&gt;</a:t>
            </a:r>
            <a:endParaRPr sz="1400">
              <a:latin typeface="Roboto Medium"/>
              <a:cs typeface="Roboto Medium"/>
            </a:endParaRPr>
          </a:p>
          <a:p>
            <a:pPr marL="12700">
              <a:lnSpc>
                <a:spcPts val="1664"/>
              </a:lnSpc>
            </a:pPr>
            <a:r>
              <a:rPr sz="1400" b="0" spc="180" dirty="0">
                <a:solidFill>
                  <a:srgbClr val="0B5293"/>
                </a:solidFill>
                <a:latin typeface="Roboto Medium"/>
                <a:cs typeface="Roboto Medium"/>
              </a:rPr>
              <a:t>&lt;/div&gt;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548" y="3400627"/>
            <a:ext cx="482600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60" dirty="0">
                <a:solidFill>
                  <a:srgbClr val="0B5293"/>
                </a:solidFill>
                <a:latin typeface="Roboto Medium"/>
                <a:cs typeface="Roboto Medium"/>
              </a:rPr>
              <a:t>parent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60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document.querySelector("#div1"); </a:t>
            </a: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25" dirty="0">
                <a:solidFill>
                  <a:srgbClr val="0B5293"/>
                </a:solidFill>
                <a:latin typeface="Roboto Medium"/>
                <a:cs typeface="Roboto Medium"/>
              </a:rPr>
              <a:t>child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50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document.querySelector("#p1"); </a:t>
            </a:r>
            <a:r>
              <a:rPr sz="1400" b="0" spc="180" dirty="0">
                <a:solidFill>
                  <a:srgbClr val="0B5293"/>
                </a:solidFill>
                <a:latin typeface="Roboto Medium"/>
                <a:cs typeface="Roboto Medium"/>
              </a:rPr>
              <a:t>parent.removeChild(child);</a:t>
            </a:r>
            <a:endParaRPr sz="14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Removing</a:t>
            </a:r>
            <a:r>
              <a:rPr spc="-85" dirty="0"/>
              <a:t> </a:t>
            </a:r>
            <a:r>
              <a:rPr spc="110" dirty="0"/>
              <a:t>Existing</a:t>
            </a:r>
            <a:r>
              <a:rPr spc="-85" dirty="0"/>
              <a:t> </a:t>
            </a:r>
            <a:r>
              <a:rPr spc="-20" dirty="0"/>
              <a:t>HTML</a:t>
            </a:r>
            <a:r>
              <a:rPr spc="-85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298" y="1455187"/>
            <a:ext cx="471932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0" spc="190" dirty="0">
                <a:solidFill>
                  <a:srgbClr val="0B5293"/>
                </a:solidFill>
                <a:latin typeface="Roboto Medium"/>
                <a:cs typeface="Roboto Medium"/>
              </a:rPr>
              <a:t>&lt;div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0" dirty="0">
                <a:solidFill>
                  <a:srgbClr val="0B5293"/>
                </a:solidFill>
                <a:latin typeface="Roboto Medium"/>
                <a:cs typeface="Roboto Medium"/>
              </a:rPr>
              <a:t>id="div1"&gt;</a:t>
            </a:r>
            <a:endParaRPr sz="1400">
              <a:latin typeface="Roboto Medium"/>
              <a:cs typeface="Roboto Medium"/>
            </a:endParaRPr>
          </a:p>
          <a:p>
            <a:pPr marL="332105">
              <a:lnSpc>
                <a:spcPts val="1650"/>
              </a:lnSpc>
            </a:pPr>
            <a:r>
              <a:rPr sz="1400" b="0" strike="sngStrike" spc="80" dirty="0">
                <a:solidFill>
                  <a:srgbClr val="F45D60"/>
                </a:solidFill>
                <a:latin typeface="Roboto Medium"/>
                <a:cs typeface="Roboto Medium"/>
              </a:rPr>
              <a:t>&lt;p</a:t>
            </a:r>
            <a:r>
              <a:rPr sz="1400" b="0" strike="sngStrike" spc="495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400" b="0" strike="sngStrike" spc="175" dirty="0">
                <a:solidFill>
                  <a:srgbClr val="F45D60"/>
                </a:solidFill>
                <a:latin typeface="Roboto Medium"/>
                <a:cs typeface="Roboto Medium"/>
              </a:rPr>
              <a:t>id="p1"&gt;This</a:t>
            </a:r>
            <a:r>
              <a:rPr sz="1400" b="0" strike="sngStrike" spc="75" dirty="0">
                <a:solidFill>
                  <a:srgbClr val="F45D60"/>
                </a:solidFill>
                <a:latin typeface="Roboto Medium"/>
                <a:cs typeface="Roboto Medium"/>
              </a:rPr>
              <a:t>  </a:t>
            </a:r>
            <a:r>
              <a:rPr sz="1400" b="0" strike="sngStrike" spc="285" dirty="0">
                <a:solidFill>
                  <a:srgbClr val="F45D60"/>
                </a:solidFill>
                <a:latin typeface="Roboto Medium"/>
                <a:cs typeface="Roboto Medium"/>
              </a:rPr>
              <a:t>is</a:t>
            </a:r>
            <a:r>
              <a:rPr sz="1400" b="0" strike="sngStrike" spc="75" dirty="0">
                <a:solidFill>
                  <a:srgbClr val="F45D60"/>
                </a:solidFill>
                <a:latin typeface="Roboto Medium"/>
                <a:cs typeface="Roboto Medium"/>
              </a:rPr>
              <a:t>  a  </a:t>
            </a:r>
            <a:r>
              <a:rPr sz="1400" b="0" strike="sngStrike" spc="140" dirty="0">
                <a:solidFill>
                  <a:srgbClr val="F45D60"/>
                </a:solidFill>
                <a:latin typeface="Roboto Medium"/>
                <a:cs typeface="Roboto Medium"/>
              </a:rPr>
              <a:t>paragraph.&lt;/p&gt;</a:t>
            </a:r>
            <a:endParaRPr sz="1400">
              <a:latin typeface="Roboto Medium"/>
              <a:cs typeface="Roboto Medium"/>
            </a:endParaRPr>
          </a:p>
          <a:p>
            <a:pPr marL="332105">
              <a:lnSpc>
                <a:spcPts val="1650"/>
              </a:lnSpc>
            </a:pP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&lt;p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0B5293"/>
                </a:solidFill>
                <a:latin typeface="Roboto Medium"/>
                <a:cs typeface="Roboto Medium"/>
              </a:rPr>
              <a:t>id="p2"&gt;This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5" dirty="0">
                <a:solidFill>
                  <a:srgbClr val="0B5293"/>
                </a:solidFill>
                <a:latin typeface="Roboto Medium"/>
                <a:cs typeface="Roboto Medium"/>
              </a:rPr>
              <a:t>another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0" dirty="0">
                <a:solidFill>
                  <a:srgbClr val="0B5293"/>
                </a:solidFill>
                <a:latin typeface="Roboto Medium"/>
                <a:cs typeface="Roboto Medium"/>
              </a:rPr>
              <a:t>paragraph.&lt;/p&gt;</a:t>
            </a:r>
            <a:endParaRPr sz="1400">
              <a:latin typeface="Roboto Medium"/>
              <a:cs typeface="Roboto Medium"/>
            </a:endParaRPr>
          </a:p>
          <a:p>
            <a:pPr marL="12700">
              <a:lnSpc>
                <a:spcPts val="1664"/>
              </a:lnSpc>
            </a:pPr>
            <a:r>
              <a:rPr sz="1400" b="0" spc="180" dirty="0">
                <a:solidFill>
                  <a:srgbClr val="0B5293"/>
                </a:solidFill>
                <a:latin typeface="Roboto Medium"/>
                <a:cs typeface="Roboto Medium"/>
              </a:rPr>
              <a:t>&lt;/div&gt;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548" y="3400627"/>
            <a:ext cx="482600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60" dirty="0">
                <a:solidFill>
                  <a:srgbClr val="0B5293"/>
                </a:solidFill>
                <a:latin typeface="Roboto Medium"/>
                <a:cs typeface="Roboto Medium"/>
              </a:rPr>
              <a:t>parent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60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document.querySelector("#div1"); </a:t>
            </a: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25" dirty="0">
                <a:solidFill>
                  <a:srgbClr val="0B5293"/>
                </a:solidFill>
                <a:latin typeface="Roboto Medium"/>
                <a:cs typeface="Roboto Medium"/>
              </a:rPr>
              <a:t>child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50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document.querySelector("#p1"); </a:t>
            </a:r>
            <a:r>
              <a:rPr sz="1400" b="0" spc="180" dirty="0">
                <a:solidFill>
                  <a:srgbClr val="0B5293"/>
                </a:solidFill>
                <a:latin typeface="Roboto Medium"/>
                <a:cs typeface="Roboto Medium"/>
              </a:rPr>
              <a:t>parent.removeChild(child);</a:t>
            </a:r>
            <a:endParaRPr sz="14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Replacing</a:t>
            </a:r>
            <a:r>
              <a:rPr spc="-110" dirty="0"/>
              <a:t> </a:t>
            </a:r>
            <a:r>
              <a:rPr spc="-20" dirty="0"/>
              <a:t>HTML</a:t>
            </a:r>
            <a:r>
              <a:rPr spc="-105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536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7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replace</a:t>
            </a:r>
            <a:r>
              <a:rPr sz="1800" spc="-7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an</a:t>
            </a:r>
            <a:r>
              <a:rPr sz="1800" spc="-7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element,</a:t>
            </a:r>
            <a:r>
              <a:rPr sz="1800" spc="-7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use</a:t>
            </a:r>
            <a:r>
              <a:rPr sz="1800" spc="-7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7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replaceChild()</a:t>
            </a:r>
            <a:r>
              <a:rPr sz="1800" spc="-7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method: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4225" y="2266897"/>
            <a:ext cx="1383030" cy="274320"/>
          </a:xfrm>
          <a:custGeom>
            <a:avLst/>
            <a:gdLst/>
            <a:ahLst/>
            <a:cxnLst/>
            <a:rect l="l" t="t" r="r" b="b"/>
            <a:pathLst>
              <a:path w="1383029" h="274319">
                <a:moveTo>
                  <a:pt x="1382693" y="274319"/>
                </a:moveTo>
                <a:lnTo>
                  <a:pt x="0" y="274319"/>
                </a:lnTo>
                <a:lnTo>
                  <a:pt x="0" y="0"/>
                </a:lnTo>
                <a:lnTo>
                  <a:pt x="1382693" y="0"/>
                </a:lnTo>
                <a:lnTo>
                  <a:pt x="1382693" y="274319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1555" y="2266897"/>
            <a:ext cx="1253490" cy="274320"/>
          </a:xfrm>
          <a:custGeom>
            <a:avLst/>
            <a:gdLst/>
            <a:ahLst/>
            <a:cxnLst/>
            <a:rect l="l" t="t" r="r" b="b"/>
            <a:pathLst>
              <a:path w="1253489" h="274319">
                <a:moveTo>
                  <a:pt x="1252963" y="274319"/>
                </a:moveTo>
                <a:lnTo>
                  <a:pt x="0" y="274319"/>
                </a:lnTo>
                <a:lnTo>
                  <a:pt x="0" y="0"/>
                </a:lnTo>
                <a:lnTo>
                  <a:pt x="1252963" y="0"/>
                </a:lnTo>
                <a:lnTo>
                  <a:pt x="1252963" y="274319"/>
                </a:lnTo>
                <a:close/>
              </a:path>
            </a:pathLst>
          </a:custGeom>
          <a:solidFill>
            <a:srgbClr val="75A5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67102" y="2266897"/>
            <a:ext cx="1054100" cy="274320"/>
          </a:xfrm>
          <a:custGeom>
            <a:avLst/>
            <a:gdLst/>
            <a:ahLst/>
            <a:cxnLst/>
            <a:rect l="l" t="t" r="r" b="b"/>
            <a:pathLst>
              <a:path w="1054100" h="274319">
                <a:moveTo>
                  <a:pt x="1054072" y="274319"/>
                </a:moveTo>
                <a:lnTo>
                  <a:pt x="0" y="274319"/>
                </a:lnTo>
                <a:lnTo>
                  <a:pt x="0" y="0"/>
                </a:lnTo>
                <a:lnTo>
                  <a:pt x="1054072" y="0"/>
                </a:lnTo>
                <a:lnTo>
                  <a:pt x="1054072" y="274319"/>
                </a:lnTo>
                <a:close/>
              </a:path>
            </a:pathLst>
          </a:custGeom>
          <a:solidFill>
            <a:srgbClr val="F6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41525" y="2245053"/>
            <a:ext cx="526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5D696B"/>
                </a:solidFill>
                <a:latin typeface="Lato"/>
                <a:cs typeface="Lato"/>
              </a:rPr>
              <a:t>parentElement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.replaceChild(newElement, </a:t>
            </a:r>
            <a:r>
              <a:rPr sz="1800" i="1" spc="-10" dirty="0">
                <a:solidFill>
                  <a:srgbClr val="5D696B"/>
                </a:solidFill>
                <a:latin typeface="Lato"/>
                <a:cs typeface="Lato"/>
              </a:rPr>
              <a:t>oldElement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)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10103" y="2598807"/>
            <a:ext cx="479425" cy="513715"/>
            <a:chOff x="2110103" y="2598807"/>
            <a:chExt cx="479425" cy="513715"/>
          </a:xfrm>
        </p:grpSpPr>
        <p:sp>
          <p:nvSpPr>
            <p:cNvPr id="9" name="object 9"/>
            <p:cNvSpPr/>
            <p:nvPr/>
          </p:nvSpPr>
          <p:spPr>
            <a:xfrm>
              <a:off x="2144343" y="2603569"/>
              <a:ext cx="440690" cy="472440"/>
            </a:xfrm>
            <a:custGeom>
              <a:avLst/>
              <a:gdLst/>
              <a:ahLst/>
              <a:cxnLst/>
              <a:rect l="l" t="t" r="r" b="b"/>
              <a:pathLst>
                <a:path w="440689" h="472439">
                  <a:moveTo>
                    <a:pt x="440426" y="0"/>
                  </a:moveTo>
                  <a:lnTo>
                    <a:pt x="0" y="472399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4865" y="3065243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42349"/>
                  </a:moveTo>
                  <a:lnTo>
                    <a:pt x="17969" y="0"/>
                  </a:lnTo>
                  <a:lnTo>
                    <a:pt x="40984" y="21449"/>
                  </a:lnTo>
                  <a:lnTo>
                    <a:pt x="0" y="42349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4865" y="3065243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17969" y="0"/>
                  </a:moveTo>
                  <a:lnTo>
                    <a:pt x="0" y="42349"/>
                  </a:lnTo>
                  <a:lnTo>
                    <a:pt x="40984" y="21449"/>
                  </a:lnTo>
                  <a:lnTo>
                    <a:pt x="17969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21725" y="3241283"/>
            <a:ext cx="161036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parent </a:t>
            </a:r>
            <a:r>
              <a:rPr sz="1400" dirty="0">
                <a:latin typeface="Lato"/>
                <a:cs typeface="Lato"/>
              </a:rPr>
              <a:t>element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to </a:t>
            </a:r>
            <a:r>
              <a:rPr sz="1400" dirty="0">
                <a:latin typeface="Lato"/>
                <a:cs typeface="Lato"/>
              </a:rPr>
              <a:t>replace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one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of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its </a:t>
            </a:r>
            <a:r>
              <a:rPr sz="1400" dirty="0">
                <a:latin typeface="Lato"/>
                <a:cs typeface="Lato"/>
              </a:rPr>
              <a:t>children</a:t>
            </a:r>
            <a:r>
              <a:rPr sz="1400" spc="-4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elements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89199" y="2598807"/>
            <a:ext cx="439420" cy="589280"/>
            <a:chOff x="6589199" y="2598807"/>
            <a:chExt cx="439420" cy="589280"/>
          </a:xfrm>
        </p:grpSpPr>
        <p:sp>
          <p:nvSpPr>
            <p:cNvPr id="14" name="object 14"/>
            <p:cNvSpPr/>
            <p:nvPr/>
          </p:nvSpPr>
          <p:spPr>
            <a:xfrm>
              <a:off x="6593961" y="2603569"/>
              <a:ext cx="403860" cy="544830"/>
            </a:xfrm>
            <a:custGeom>
              <a:avLst/>
              <a:gdLst/>
              <a:ahLst/>
              <a:cxnLst/>
              <a:rect l="l" t="t" r="r" b="b"/>
              <a:pathLst>
                <a:path w="403859" h="544830">
                  <a:moveTo>
                    <a:pt x="0" y="0"/>
                  </a:moveTo>
                  <a:lnTo>
                    <a:pt x="403674" y="544773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84986" y="3138993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38374" y="44074"/>
                  </a:moveTo>
                  <a:lnTo>
                    <a:pt x="0" y="18724"/>
                  </a:lnTo>
                  <a:lnTo>
                    <a:pt x="25299" y="0"/>
                  </a:lnTo>
                  <a:lnTo>
                    <a:pt x="38374" y="44074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84986" y="3138993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0" y="18724"/>
                  </a:moveTo>
                  <a:lnTo>
                    <a:pt x="38374" y="44074"/>
                  </a:lnTo>
                  <a:lnTo>
                    <a:pt x="25299" y="0"/>
                  </a:lnTo>
                  <a:lnTo>
                    <a:pt x="0" y="18724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513159" y="3379777"/>
            <a:ext cx="1878964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child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element </a:t>
            </a:r>
            <a:r>
              <a:rPr sz="1400" spc="-25" dirty="0">
                <a:latin typeface="Lato"/>
                <a:cs typeface="Lato"/>
              </a:rPr>
              <a:t>you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replace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42452" y="2587057"/>
            <a:ext cx="273685" cy="878205"/>
            <a:chOff x="4942452" y="2587057"/>
            <a:chExt cx="273685" cy="878205"/>
          </a:xfrm>
        </p:grpSpPr>
        <p:sp>
          <p:nvSpPr>
            <p:cNvPr id="19" name="object 19"/>
            <p:cNvSpPr/>
            <p:nvPr/>
          </p:nvSpPr>
          <p:spPr>
            <a:xfrm>
              <a:off x="4962265" y="2591819"/>
              <a:ext cx="249554" cy="826769"/>
            </a:xfrm>
            <a:custGeom>
              <a:avLst/>
              <a:gdLst/>
              <a:ahLst/>
              <a:cxnLst/>
              <a:rect l="l" t="t" r="r" b="b"/>
              <a:pathLst>
                <a:path w="249554" h="826770">
                  <a:moveTo>
                    <a:pt x="249024" y="0"/>
                  </a:moveTo>
                  <a:lnTo>
                    <a:pt x="0" y="826673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47215" y="3413968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4">
                  <a:moveTo>
                    <a:pt x="2599" y="45924"/>
                  </a:moveTo>
                  <a:lnTo>
                    <a:pt x="0" y="0"/>
                  </a:lnTo>
                  <a:lnTo>
                    <a:pt x="30124" y="9074"/>
                  </a:lnTo>
                  <a:lnTo>
                    <a:pt x="2599" y="45924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47215" y="3413968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4">
                  <a:moveTo>
                    <a:pt x="0" y="0"/>
                  </a:moveTo>
                  <a:lnTo>
                    <a:pt x="2599" y="45924"/>
                  </a:lnTo>
                  <a:lnTo>
                    <a:pt x="30124" y="9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83515" y="3539130"/>
            <a:ext cx="1637664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new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child </a:t>
            </a:r>
            <a:r>
              <a:rPr sz="1400" dirty="0">
                <a:latin typeface="Lato"/>
                <a:cs typeface="Lato"/>
              </a:rPr>
              <a:t>element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to </a:t>
            </a:r>
            <a:r>
              <a:rPr sz="1400" dirty="0">
                <a:latin typeface="Lato"/>
                <a:cs typeface="Lato"/>
              </a:rPr>
              <a:t>add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parent </a:t>
            </a:r>
            <a:r>
              <a:rPr sz="1400" dirty="0">
                <a:latin typeface="Lato"/>
                <a:cs typeface="Lato"/>
              </a:rPr>
              <a:t>element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by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replacing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old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one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Replacing</a:t>
            </a:r>
            <a:r>
              <a:rPr spc="-110" dirty="0"/>
              <a:t> </a:t>
            </a:r>
            <a:r>
              <a:rPr spc="-20" dirty="0"/>
              <a:t>HTML</a:t>
            </a:r>
            <a:r>
              <a:rPr spc="-105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298" y="1455187"/>
            <a:ext cx="471932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0" spc="190" dirty="0">
                <a:solidFill>
                  <a:srgbClr val="0B5293"/>
                </a:solidFill>
                <a:latin typeface="Roboto Medium"/>
                <a:cs typeface="Roboto Medium"/>
              </a:rPr>
              <a:t>&lt;div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0" dirty="0">
                <a:solidFill>
                  <a:srgbClr val="0B5293"/>
                </a:solidFill>
                <a:latin typeface="Roboto Medium"/>
                <a:cs typeface="Roboto Medium"/>
              </a:rPr>
              <a:t>id="div1"&gt;</a:t>
            </a:r>
            <a:endParaRPr sz="1400">
              <a:latin typeface="Roboto Medium"/>
              <a:cs typeface="Roboto Medium"/>
            </a:endParaRPr>
          </a:p>
          <a:p>
            <a:pPr marL="332105">
              <a:lnSpc>
                <a:spcPts val="1650"/>
              </a:lnSpc>
            </a:pP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&lt;p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0B5293"/>
                </a:solidFill>
                <a:latin typeface="Roboto Medium"/>
                <a:cs typeface="Roboto Medium"/>
              </a:rPr>
              <a:t>id="p1"&gt;This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a  </a:t>
            </a:r>
            <a:r>
              <a:rPr sz="1400" b="0" spc="140" dirty="0">
                <a:solidFill>
                  <a:srgbClr val="0B5293"/>
                </a:solidFill>
                <a:latin typeface="Roboto Medium"/>
                <a:cs typeface="Roboto Medium"/>
              </a:rPr>
              <a:t>paragraph.&lt;/p&gt;</a:t>
            </a:r>
            <a:endParaRPr sz="1400">
              <a:latin typeface="Roboto Medium"/>
              <a:cs typeface="Roboto Medium"/>
            </a:endParaRPr>
          </a:p>
          <a:p>
            <a:pPr marL="332105">
              <a:lnSpc>
                <a:spcPts val="1650"/>
              </a:lnSpc>
            </a:pP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&lt;p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0B5293"/>
                </a:solidFill>
                <a:latin typeface="Roboto Medium"/>
                <a:cs typeface="Roboto Medium"/>
              </a:rPr>
              <a:t>id="p2"&gt;This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5" dirty="0">
                <a:solidFill>
                  <a:srgbClr val="0B5293"/>
                </a:solidFill>
                <a:latin typeface="Roboto Medium"/>
                <a:cs typeface="Roboto Medium"/>
              </a:rPr>
              <a:t>another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0" dirty="0">
                <a:solidFill>
                  <a:srgbClr val="0B5293"/>
                </a:solidFill>
                <a:latin typeface="Roboto Medium"/>
                <a:cs typeface="Roboto Medium"/>
              </a:rPr>
              <a:t>paragraph.&lt;/p&gt;</a:t>
            </a:r>
            <a:endParaRPr sz="1400">
              <a:latin typeface="Roboto Medium"/>
              <a:cs typeface="Roboto Medium"/>
            </a:endParaRPr>
          </a:p>
          <a:p>
            <a:pPr marL="12700">
              <a:lnSpc>
                <a:spcPts val="1664"/>
              </a:lnSpc>
            </a:pPr>
            <a:r>
              <a:rPr sz="1400" b="0" spc="180" dirty="0">
                <a:solidFill>
                  <a:srgbClr val="0B5293"/>
                </a:solidFill>
                <a:latin typeface="Roboto Medium"/>
                <a:cs typeface="Roboto Medium"/>
              </a:rPr>
              <a:t>&lt;/div&gt;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548" y="3400627"/>
            <a:ext cx="546608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12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newPar</a:t>
            </a:r>
            <a:r>
              <a:rPr sz="1400" b="0" spc="12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12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50" dirty="0">
                <a:solidFill>
                  <a:srgbClr val="0B5293"/>
                </a:solidFill>
                <a:latin typeface="Roboto Medium"/>
                <a:cs typeface="Roboto Medium"/>
              </a:rPr>
              <a:t>document.createElement("p");</a:t>
            </a:r>
            <a:endParaRPr sz="1400">
              <a:latin typeface="Roboto Medium"/>
              <a:cs typeface="Roboto Medium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50" dirty="0">
                <a:solidFill>
                  <a:srgbClr val="0B5293"/>
                </a:solidFill>
                <a:latin typeface="Roboto Medium"/>
                <a:cs typeface="Roboto Medium"/>
              </a:rPr>
              <a:t>node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9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25" dirty="0">
                <a:solidFill>
                  <a:srgbClr val="0B5293"/>
                </a:solidFill>
                <a:latin typeface="Roboto Medium"/>
                <a:cs typeface="Roboto Medium"/>
              </a:rPr>
              <a:t>document.createTextNode("This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15" dirty="0">
                <a:solidFill>
                  <a:srgbClr val="0B5293"/>
                </a:solidFill>
                <a:latin typeface="Roboto Medium"/>
                <a:cs typeface="Roboto Medium"/>
              </a:rPr>
              <a:t>new."); </a:t>
            </a:r>
            <a:r>
              <a:rPr sz="1400" b="0" spc="120" dirty="0">
                <a:solidFill>
                  <a:srgbClr val="0B5293"/>
                </a:solidFill>
                <a:latin typeface="Roboto Medium"/>
                <a:cs typeface="Roboto Medium"/>
              </a:rPr>
              <a:t>newPar.appendChild(node);</a:t>
            </a:r>
            <a:endParaRPr sz="1400">
              <a:latin typeface="Roboto Medium"/>
              <a:cs typeface="Roboto Medium"/>
            </a:endParaRPr>
          </a:p>
          <a:p>
            <a:pPr marL="12700" marR="645795">
              <a:lnSpc>
                <a:spcPts val="1650"/>
              </a:lnSpc>
              <a:spcBef>
                <a:spcPts val="1650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60" dirty="0">
                <a:solidFill>
                  <a:srgbClr val="0B5293"/>
                </a:solidFill>
                <a:latin typeface="Roboto Medium"/>
                <a:cs typeface="Roboto Medium"/>
              </a:rPr>
              <a:t>parent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60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document.querySelector("#div1"); </a:t>
            </a: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5" dirty="0">
                <a:solidFill>
                  <a:srgbClr val="0B5293"/>
                </a:solidFill>
                <a:latin typeface="Roboto Medium"/>
                <a:cs typeface="Roboto Medium"/>
              </a:rPr>
              <a:t>oldPar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50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document.querySelector("#p1"); </a:t>
            </a:r>
            <a:r>
              <a:rPr sz="1400" b="0" spc="170" dirty="0">
                <a:solidFill>
                  <a:srgbClr val="0B5293"/>
                </a:solidFill>
                <a:latin typeface="Roboto Medium"/>
                <a:cs typeface="Roboto Medium"/>
              </a:rPr>
              <a:t>parent.replaceChild(newPar,</a:t>
            </a:r>
            <a:r>
              <a:rPr sz="1400" b="0" spc="10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4" dirty="0">
                <a:solidFill>
                  <a:srgbClr val="0B5293"/>
                </a:solidFill>
                <a:latin typeface="Roboto Medium"/>
                <a:cs typeface="Roboto Medium"/>
              </a:rPr>
              <a:t>oldPar);</a:t>
            </a:r>
            <a:endParaRPr sz="14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Replacing</a:t>
            </a:r>
            <a:r>
              <a:rPr spc="-110" dirty="0"/>
              <a:t> </a:t>
            </a:r>
            <a:r>
              <a:rPr spc="-20" dirty="0"/>
              <a:t>HTML</a:t>
            </a:r>
            <a:r>
              <a:rPr spc="-105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298" y="1455187"/>
            <a:ext cx="471932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0" spc="190" dirty="0">
                <a:solidFill>
                  <a:srgbClr val="0B5293"/>
                </a:solidFill>
                <a:latin typeface="Roboto Medium"/>
                <a:cs typeface="Roboto Medium"/>
              </a:rPr>
              <a:t>&lt;div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0" dirty="0">
                <a:solidFill>
                  <a:srgbClr val="0B5293"/>
                </a:solidFill>
                <a:latin typeface="Roboto Medium"/>
                <a:cs typeface="Roboto Medium"/>
              </a:rPr>
              <a:t>id="div1"&gt;</a:t>
            </a:r>
            <a:endParaRPr sz="1400">
              <a:latin typeface="Roboto Medium"/>
              <a:cs typeface="Roboto Medium"/>
            </a:endParaRPr>
          </a:p>
          <a:p>
            <a:pPr marL="332105">
              <a:lnSpc>
                <a:spcPts val="1650"/>
              </a:lnSpc>
            </a:pPr>
            <a:r>
              <a:rPr sz="1400" b="0" spc="125" dirty="0">
                <a:solidFill>
                  <a:srgbClr val="F45D60"/>
                </a:solidFill>
                <a:latin typeface="Roboto Medium"/>
                <a:cs typeface="Roboto Medium"/>
              </a:rPr>
              <a:t>&lt;p&gt;This</a:t>
            </a:r>
            <a:r>
              <a:rPr sz="1400" b="0" spc="75" dirty="0">
                <a:solidFill>
                  <a:srgbClr val="F45D60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F45D60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F45D60"/>
                </a:solidFill>
                <a:latin typeface="Roboto Medium"/>
                <a:cs typeface="Roboto Medium"/>
              </a:rPr>
              <a:t>  </a:t>
            </a:r>
            <a:r>
              <a:rPr sz="1400" b="0" spc="105" dirty="0">
                <a:solidFill>
                  <a:srgbClr val="F45D60"/>
                </a:solidFill>
                <a:latin typeface="Roboto Medium"/>
                <a:cs typeface="Roboto Medium"/>
              </a:rPr>
              <a:t>new.&lt;/p&gt;</a:t>
            </a:r>
            <a:endParaRPr sz="1400">
              <a:latin typeface="Roboto Medium"/>
              <a:cs typeface="Roboto Medium"/>
            </a:endParaRPr>
          </a:p>
          <a:p>
            <a:pPr marL="332105">
              <a:lnSpc>
                <a:spcPts val="1650"/>
              </a:lnSpc>
            </a:pP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&lt;p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0B5293"/>
                </a:solidFill>
                <a:latin typeface="Roboto Medium"/>
                <a:cs typeface="Roboto Medium"/>
              </a:rPr>
              <a:t>id="p2"&gt;This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5" dirty="0">
                <a:solidFill>
                  <a:srgbClr val="0B5293"/>
                </a:solidFill>
                <a:latin typeface="Roboto Medium"/>
                <a:cs typeface="Roboto Medium"/>
              </a:rPr>
              <a:t>another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0" dirty="0">
                <a:solidFill>
                  <a:srgbClr val="0B5293"/>
                </a:solidFill>
                <a:latin typeface="Roboto Medium"/>
                <a:cs typeface="Roboto Medium"/>
              </a:rPr>
              <a:t>paragraph.&lt;/p&gt;</a:t>
            </a:r>
            <a:endParaRPr sz="1400">
              <a:latin typeface="Roboto Medium"/>
              <a:cs typeface="Roboto Medium"/>
            </a:endParaRPr>
          </a:p>
          <a:p>
            <a:pPr marL="12700">
              <a:lnSpc>
                <a:spcPts val="1664"/>
              </a:lnSpc>
            </a:pPr>
            <a:r>
              <a:rPr sz="1400" b="0" spc="180" dirty="0">
                <a:solidFill>
                  <a:srgbClr val="0B5293"/>
                </a:solidFill>
                <a:latin typeface="Roboto Medium"/>
                <a:cs typeface="Roboto Medium"/>
              </a:rPr>
              <a:t>&lt;/div&gt;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548" y="3400627"/>
            <a:ext cx="546608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12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newPar</a:t>
            </a:r>
            <a:r>
              <a:rPr sz="1400" b="0" spc="12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12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50" dirty="0">
                <a:solidFill>
                  <a:srgbClr val="0B5293"/>
                </a:solidFill>
                <a:latin typeface="Roboto Medium"/>
                <a:cs typeface="Roboto Medium"/>
              </a:rPr>
              <a:t>document.createElement("p");</a:t>
            </a:r>
            <a:endParaRPr sz="1400">
              <a:latin typeface="Roboto Medium"/>
              <a:cs typeface="Roboto Medium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50" dirty="0">
                <a:solidFill>
                  <a:srgbClr val="0B5293"/>
                </a:solidFill>
                <a:latin typeface="Roboto Medium"/>
                <a:cs typeface="Roboto Medium"/>
              </a:rPr>
              <a:t>node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9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25" dirty="0">
                <a:solidFill>
                  <a:srgbClr val="0B5293"/>
                </a:solidFill>
                <a:latin typeface="Roboto Medium"/>
                <a:cs typeface="Roboto Medium"/>
              </a:rPr>
              <a:t>document.createTextNode("This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90" dirty="0">
                <a:solidFill>
                  <a:srgbClr val="0B5293"/>
                </a:solidFill>
                <a:latin typeface="Roboto Medium"/>
                <a:cs typeface="Roboto Medium"/>
              </a:rPr>
              <a:t>is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15" dirty="0">
                <a:solidFill>
                  <a:srgbClr val="0B5293"/>
                </a:solidFill>
                <a:latin typeface="Roboto Medium"/>
                <a:cs typeface="Roboto Medium"/>
              </a:rPr>
              <a:t>new."); </a:t>
            </a:r>
            <a:r>
              <a:rPr sz="1400" b="0" spc="120" dirty="0">
                <a:solidFill>
                  <a:srgbClr val="0B5293"/>
                </a:solidFill>
                <a:latin typeface="Roboto Medium"/>
                <a:cs typeface="Roboto Medium"/>
              </a:rPr>
              <a:t>newPar.appendChild(node);</a:t>
            </a:r>
            <a:endParaRPr sz="1400">
              <a:latin typeface="Roboto Medium"/>
              <a:cs typeface="Roboto Medium"/>
            </a:endParaRPr>
          </a:p>
          <a:p>
            <a:pPr marL="12700" marR="645795">
              <a:lnSpc>
                <a:spcPts val="1650"/>
              </a:lnSpc>
              <a:spcBef>
                <a:spcPts val="1650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60" dirty="0">
                <a:solidFill>
                  <a:srgbClr val="0B5293"/>
                </a:solidFill>
                <a:latin typeface="Roboto Medium"/>
                <a:cs typeface="Roboto Medium"/>
              </a:rPr>
              <a:t>parent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60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document.querySelector("#div1"); </a:t>
            </a: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5" dirty="0">
                <a:solidFill>
                  <a:srgbClr val="0B5293"/>
                </a:solidFill>
                <a:latin typeface="Roboto Medium"/>
                <a:cs typeface="Roboto Medium"/>
              </a:rPr>
              <a:t>oldPar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50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document.querySelector("#p1"); </a:t>
            </a:r>
            <a:r>
              <a:rPr sz="1400" b="0" spc="170" dirty="0">
                <a:solidFill>
                  <a:srgbClr val="0B5293"/>
                </a:solidFill>
                <a:latin typeface="Roboto Medium"/>
                <a:cs typeface="Roboto Medium"/>
              </a:rPr>
              <a:t>parent.replaceChild(newPar,</a:t>
            </a:r>
            <a:r>
              <a:rPr sz="1400" b="0" spc="10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4" dirty="0">
                <a:solidFill>
                  <a:srgbClr val="0B5293"/>
                </a:solidFill>
                <a:latin typeface="Roboto Medium"/>
                <a:cs typeface="Roboto Medium"/>
              </a:rPr>
              <a:t>oldPar);</a:t>
            </a:r>
            <a:endParaRPr sz="14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</a:t>
            </a:r>
            <a:r>
              <a:rPr spc="160" dirty="0"/>
              <a:t> </a:t>
            </a:r>
            <a:r>
              <a:rPr spc="50" dirty="0"/>
              <a:t>DOM</a:t>
            </a:r>
            <a:r>
              <a:rPr spc="160" dirty="0"/>
              <a:t> </a:t>
            </a:r>
            <a:r>
              <a:rPr spc="80" dirty="0"/>
              <a:t>Events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</a:t>
            </a:r>
            <a:r>
              <a:rPr spc="-85" dirty="0"/>
              <a:t> </a:t>
            </a:r>
            <a:r>
              <a:rPr spc="-10" dirty="0"/>
              <a:t>can</a:t>
            </a:r>
            <a:r>
              <a:rPr spc="-80" dirty="0"/>
              <a:t> </a:t>
            </a:r>
            <a:r>
              <a:rPr dirty="0"/>
              <a:t>react</a:t>
            </a:r>
            <a:r>
              <a:rPr spc="-80" dirty="0"/>
              <a:t> </a:t>
            </a:r>
            <a:r>
              <a:rPr spc="-10" dirty="0"/>
              <a:t>to</a:t>
            </a:r>
            <a:r>
              <a:rPr spc="-80" dirty="0"/>
              <a:t> </a:t>
            </a:r>
            <a:r>
              <a:rPr spc="-20" dirty="0"/>
              <a:t>HTML</a:t>
            </a:r>
            <a:r>
              <a:rPr spc="-80" dirty="0"/>
              <a:t> </a:t>
            </a:r>
            <a:r>
              <a:rPr spc="-20" dirty="0"/>
              <a:t>DOM</a:t>
            </a:r>
            <a:r>
              <a:rPr spc="-80" dirty="0"/>
              <a:t> </a:t>
            </a:r>
            <a:r>
              <a:rPr spc="-10" dirty="0"/>
              <a:t>events</a:t>
            </a: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pc="-30" dirty="0"/>
              <a:t>To</a:t>
            </a:r>
            <a:r>
              <a:rPr spc="-90" dirty="0"/>
              <a:t> </a:t>
            </a:r>
            <a:r>
              <a:rPr spc="-10" dirty="0"/>
              <a:t>achieve</a:t>
            </a:r>
            <a:r>
              <a:rPr spc="-90" dirty="0"/>
              <a:t> </a:t>
            </a:r>
            <a:r>
              <a:rPr dirty="0"/>
              <a:t>this</a:t>
            </a:r>
            <a:r>
              <a:rPr spc="-90" dirty="0"/>
              <a:t> </a:t>
            </a:r>
            <a:r>
              <a:rPr spc="-30" dirty="0"/>
              <a:t>we</a:t>
            </a:r>
            <a:r>
              <a:rPr spc="-90" dirty="0"/>
              <a:t> </a:t>
            </a:r>
            <a:r>
              <a:rPr dirty="0"/>
              <a:t>have</a:t>
            </a:r>
            <a:r>
              <a:rPr spc="-90" dirty="0"/>
              <a:t> </a:t>
            </a:r>
            <a:r>
              <a:rPr spc="-10" dirty="0"/>
              <a:t>to</a:t>
            </a:r>
            <a:r>
              <a:rPr spc="-90" dirty="0"/>
              <a:t> </a:t>
            </a:r>
            <a:r>
              <a:rPr dirty="0"/>
              <a:t>add</a:t>
            </a:r>
            <a:r>
              <a:rPr spc="-90" dirty="0"/>
              <a:t> </a:t>
            </a:r>
            <a:r>
              <a:rPr dirty="0"/>
              <a:t>an</a:t>
            </a:r>
            <a:r>
              <a:rPr spc="-85" dirty="0"/>
              <a:t> </a:t>
            </a:r>
            <a:r>
              <a:rPr dirty="0"/>
              <a:t>event</a:t>
            </a:r>
            <a:r>
              <a:rPr spc="-90" dirty="0"/>
              <a:t> </a:t>
            </a:r>
            <a:r>
              <a:rPr dirty="0"/>
              <a:t>listener</a:t>
            </a:r>
            <a:r>
              <a:rPr spc="-90" dirty="0"/>
              <a:t> </a:t>
            </a:r>
            <a:r>
              <a:rPr dirty="0"/>
              <a:t>that</a:t>
            </a:r>
            <a:r>
              <a:rPr spc="-90" dirty="0"/>
              <a:t> </a:t>
            </a:r>
            <a:r>
              <a:rPr dirty="0"/>
              <a:t>fires</a:t>
            </a:r>
            <a:r>
              <a:rPr spc="-90" dirty="0"/>
              <a:t> </a:t>
            </a:r>
            <a:r>
              <a:rPr spc="-20" dirty="0"/>
              <a:t>when</a:t>
            </a:r>
            <a:r>
              <a:rPr spc="-90" dirty="0"/>
              <a:t> </a:t>
            </a:r>
            <a:r>
              <a:rPr dirty="0"/>
              <a:t>a</a:t>
            </a:r>
            <a:r>
              <a:rPr spc="-90" dirty="0"/>
              <a:t> </a:t>
            </a:r>
            <a:r>
              <a:rPr dirty="0"/>
              <a:t>user</a:t>
            </a:r>
            <a:r>
              <a:rPr spc="-90" dirty="0"/>
              <a:t> </a:t>
            </a:r>
            <a:r>
              <a:rPr spc="-10" dirty="0"/>
              <a:t>causes</a:t>
            </a:r>
            <a:r>
              <a:rPr spc="-85" dirty="0"/>
              <a:t> </a:t>
            </a:r>
            <a:r>
              <a:rPr spc="-25" dirty="0"/>
              <a:t>any </a:t>
            </a:r>
            <a:r>
              <a:rPr dirty="0"/>
              <a:t>event</a:t>
            </a:r>
            <a:r>
              <a:rPr spc="-100" dirty="0"/>
              <a:t> </a:t>
            </a:r>
            <a:r>
              <a:rPr spc="-40" dirty="0"/>
              <a:t>e.g.</a:t>
            </a:r>
            <a:r>
              <a:rPr spc="-95" dirty="0"/>
              <a:t> </a:t>
            </a:r>
            <a:r>
              <a:rPr dirty="0"/>
              <a:t>clicks</a:t>
            </a:r>
            <a:r>
              <a:rPr spc="-9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button</a:t>
            </a:r>
          </a:p>
        </p:txBody>
      </p:sp>
      <p:sp>
        <p:nvSpPr>
          <p:cNvPr id="4" name="object 4"/>
          <p:cNvSpPr/>
          <p:nvPr/>
        </p:nvSpPr>
        <p:spPr>
          <a:xfrm>
            <a:off x="2276836" y="3095571"/>
            <a:ext cx="748665" cy="274320"/>
          </a:xfrm>
          <a:custGeom>
            <a:avLst/>
            <a:gdLst/>
            <a:ahLst/>
            <a:cxnLst/>
            <a:rect l="l" t="t" r="r" b="b"/>
            <a:pathLst>
              <a:path w="748664" h="274320">
                <a:moveTo>
                  <a:pt x="748092" y="274319"/>
                </a:moveTo>
                <a:lnTo>
                  <a:pt x="0" y="274319"/>
                </a:lnTo>
                <a:lnTo>
                  <a:pt x="0" y="0"/>
                </a:lnTo>
                <a:lnTo>
                  <a:pt x="748092" y="0"/>
                </a:lnTo>
                <a:lnTo>
                  <a:pt x="748092" y="274319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4779" y="3095571"/>
            <a:ext cx="518159" cy="274320"/>
          </a:xfrm>
          <a:custGeom>
            <a:avLst/>
            <a:gdLst/>
            <a:ahLst/>
            <a:cxnLst/>
            <a:rect l="l" t="t" r="r" b="b"/>
            <a:pathLst>
              <a:path w="518160" h="274320">
                <a:moveTo>
                  <a:pt x="518120" y="274319"/>
                </a:moveTo>
                <a:lnTo>
                  <a:pt x="0" y="274319"/>
                </a:lnTo>
                <a:lnTo>
                  <a:pt x="0" y="0"/>
                </a:lnTo>
                <a:lnTo>
                  <a:pt x="518120" y="0"/>
                </a:lnTo>
                <a:lnTo>
                  <a:pt x="518120" y="274319"/>
                </a:lnTo>
                <a:close/>
              </a:path>
            </a:pathLst>
          </a:custGeom>
          <a:solidFill>
            <a:srgbClr val="F6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5483" y="3095571"/>
            <a:ext cx="1273175" cy="274320"/>
          </a:xfrm>
          <a:custGeom>
            <a:avLst/>
            <a:gdLst/>
            <a:ahLst/>
            <a:cxnLst/>
            <a:rect l="l" t="t" r="r" b="b"/>
            <a:pathLst>
              <a:path w="1273175" h="274320">
                <a:moveTo>
                  <a:pt x="1273080" y="274319"/>
                </a:moveTo>
                <a:lnTo>
                  <a:pt x="0" y="274319"/>
                </a:lnTo>
                <a:lnTo>
                  <a:pt x="0" y="0"/>
                </a:lnTo>
                <a:lnTo>
                  <a:pt x="1273080" y="0"/>
                </a:lnTo>
                <a:lnTo>
                  <a:pt x="1273080" y="274319"/>
                </a:lnTo>
                <a:close/>
              </a:path>
            </a:pathLst>
          </a:custGeom>
          <a:solidFill>
            <a:srgbClr val="75A5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64136" y="3073727"/>
            <a:ext cx="461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5D696B"/>
                </a:solidFill>
                <a:latin typeface="Lato"/>
                <a:cs typeface="Lato"/>
              </a:rPr>
              <a:t>element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.addEventListener(</a:t>
            </a:r>
            <a:r>
              <a:rPr sz="1800" i="1" spc="-10" dirty="0">
                <a:solidFill>
                  <a:srgbClr val="5D696B"/>
                </a:solidFill>
                <a:latin typeface="Lato"/>
                <a:cs typeface="Lato"/>
              </a:rPr>
              <a:t>event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,</a:t>
            </a:r>
            <a:r>
              <a:rPr sz="1800" spc="1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i="1" spc="-10" dirty="0">
                <a:solidFill>
                  <a:srgbClr val="5D696B"/>
                </a:solidFill>
                <a:latin typeface="Lato"/>
                <a:cs typeface="Lato"/>
              </a:rPr>
              <a:t>eventHandler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)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59928" y="3376980"/>
            <a:ext cx="479425" cy="513715"/>
            <a:chOff x="1859928" y="3376980"/>
            <a:chExt cx="479425" cy="513715"/>
          </a:xfrm>
        </p:grpSpPr>
        <p:sp>
          <p:nvSpPr>
            <p:cNvPr id="9" name="object 9"/>
            <p:cNvSpPr/>
            <p:nvPr/>
          </p:nvSpPr>
          <p:spPr>
            <a:xfrm>
              <a:off x="1894168" y="3381743"/>
              <a:ext cx="440690" cy="472440"/>
            </a:xfrm>
            <a:custGeom>
              <a:avLst/>
              <a:gdLst/>
              <a:ahLst/>
              <a:cxnLst/>
              <a:rect l="l" t="t" r="r" b="b"/>
              <a:pathLst>
                <a:path w="440689" h="472439">
                  <a:moveTo>
                    <a:pt x="440426" y="0"/>
                  </a:moveTo>
                  <a:lnTo>
                    <a:pt x="0" y="472399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64691" y="3843417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42349"/>
                  </a:moveTo>
                  <a:lnTo>
                    <a:pt x="17969" y="0"/>
                  </a:lnTo>
                  <a:lnTo>
                    <a:pt x="40984" y="21449"/>
                  </a:lnTo>
                  <a:lnTo>
                    <a:pt x="0" y="42349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64691" y="3843417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17969" y="0"/>
                  </a:moveTo>
                  <a:lnTo>
                    <a:pt x="0" y="42349"/>
                  </a:lnTo>
                  <a:lnTo>
                    <a:pt x="40984" y="21449"/>
                  </a:lnTo>
                  <a:lnTo>
                    <a:pt x="17969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1548" y="4019455"/>
            <a:ext cx="179514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element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capture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the </a:t>
            </a:r>
            <a:r>
              <a:rPr sz="1400" dirty="0">
                <a:latin typeface="Lato"/>
                <a:cs typeface="Lato"/>
              </a:rPr>
              <a:t>events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on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39024" y="3376980"/>
            <a:ext cx="439420" cy="589280"/>
            <a:chOff x="6339024" y="3376980"/>
            <a:chExt cx="439420" cy="589280"/>
          </a:xfrm>
        </p:grpSpPr>
        <p:sp>
          <p:nvSpPr>
            <p:cNvPr id="14" name="object 14"/>
            <p:cNvSpPr/>
            <p:nvPr/>
          </p:nvSpPr>
          <p:spPr>
            <a:xfrm>
              <a:off x="6343787" y="3381743"/>
              <a:ext cx="403860" cy="544830"/>
            </a:xfrm>
            <a:custGeom>
              <a:avLst/>
              <a:gdLst/>
              <a:ahLst/>
              <a:cxnLst/>
              <a:rect l="l" t="t" r="r" b="b"/>
              <a:pathLst>
                <a:path w="403859" h="544829">
                  <a:moveTo>
                    <a:pt x="0" y="0"/>
                  </a:moveTo>
                  <a:lnTo>
                    <a:pt x="403674" y="544773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34811" y="3917167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38374" y="44074"/>
                  </a:moveTo>
                  <a:lnTo>
                    <a:pt x="0" y="18724"/>
                  </a:lnTo>
                  <a:lnTo>
                    <a:pt x="25299" y="0"/>
                  </a:lnTo>
                  <a:lnTo>
                    <a:pt x="38374" y="44074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34811" y="3917167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0" y="18724"/>
                  </a:moveTo>
                  <a:lnTo>
                    <a:pt x="38374" y="44074"/>
                  </a:lnTo>
                  <a:lnTo>
                    <a:pt x="25299" y="0"/>
                  </a:lnTo>
                  <a:lnTo>
                    <a:pt x="0" y="18724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46358" y="4038353"/>
            <a:ext cx="192278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name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of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the </a:t>
            </a:r>
            <a:r>
              <a:rPr sz="1400" dirty="0">
                <a:latin typeface="Lato"/>
                <a:cs typeface="Lato"/>
              </a:rPr>
              <a:t>function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20" dirty="0">
                <a:latin typeface="Lato"/>
                <a:cs typeface="Lato"/>
              </a:rPr>
              <a:t>call </a:t>
            </a:r>
            <a:r>
              <a:rPr sz="1400" spc="-10" dirty="0">
                <a:latin typeface="Lato"/>
                <a:cs typeface="Lato"/>
              </a:rPr>
              <a:t>when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event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fired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71053" y="3365230"/>
            <a:ext cx="295275" cy="539115"/>
            <a:chOff x="4671053" y="3365230"/>
            <a:chExt cx="295275" cy="539115"/>
          </a:xfrm>
        </p:grpSpPr>
        <p:sp>
          <p:nvSpPr>
            <p:cNvPr id="19" name="object 19"/>
            <p:cNvSpPr/>
            <p:nvPr/>
          </p:nvSpPr>
          <p:spPr>
            <a:xfrm>
              <a:off x="4696315" y="3369993"/>
              <a:ext cx="264795" cy="491490"/>
            </a:xfrm>
            <a:custGeom>
              <a:avLst/>
              <a:gdLst/>
              <a:ahLst/>
              <a:cxnLst/>
              <a:rect l="l" t="t" r="r" b="b"/>
              <a:pathLst>
                <a:path w="264795" h="491489">
                  <a:moveTo>
                    <a:pt x="264799" y="0"/>
                  </a:moveTo>
                  <a:lnTo>
                    <a:pt x="0" y="491474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75815" y="3854017"/>
              <a:ext cx="34925" cy="45720"/>
            </a:xfrm>
            <a:custGeom>
              <a:avLst/>
              <a:gdLst/>
              <a:ahLst/>
              <a:cxnLst/>
              <a:rect l="l" t="t" r="r" b="b"/>
              <a:pathLst>
                <a:path w="34925" h="45720">
                  <a:moveTo>
                    <a:pt x="0" y="45524"/>
                  </a:moveTo>
                  <a:lnTo>
                    <a:pt x="6649" y="0"/>
                  </a:lnTo>
                  <a:lnTo>
                    <a:pt x="34349" y="14924"/>
                  </a:lnTo>
                  <a:lnTo>
                    <a:pt x="0" y="45524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75815" y="3854017"/>
              <a:ext cx="34925" cy="45720"/>
            </a:xfrm>
            <a:custGeom>
              <a:avLst/>
              <a:gdLst/>
              <a:ahLst/>
              <a:cxnLst/>
              <a:rect l="l" t="t" r="r" b="b"/>
              <a:pathLst>
                <a:path w="34925" h="45720">
                  <a:moveTo>
                    <a:pt x="6649" y="0"/>
                  </a:moveTo>
                  <a:lnTo>
                    <a:pt x="0" y="45524"/>
                  </a:lnTo>
                  <a:lnTo>
                    <a:pt x="34349" y="14924"/>
                  </a:lnTo>
                  <a:lnTo>
                    <a:pt x="6649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12491" y="3977707"/>
            <a:ext cx="1647189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event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capture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0" dirty="0">
                <a:latin typeface="Lato"/>
                <a:cs typeface="Lato"/>
              </a:rPr>
              <a:t>e.g. </a:t>
            </a:r>
            <a:r>
              <a:rPr sz="1400" dirty="0">
                <a:latin typeface="Lato"/>
                <a:cs typeface="Lato"/>
              </a:rPr>
              <a:t>'click'</a:t>
            </a:r>
            <a:r>
              <a:rPr sz="1400" spc="-3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or</a:t>
            </a:r>
            <a:r>
              <a:rPr sz="1400" spc="-3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'mouseover'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</a:t>
            </a:r>
            <a:r>
              <a:rPr spc="160" dirty="0"/>
              <a:t> </a:t>
            </a:r>
            <a:r>
              <a:rPr spc="50" dirty="0"/>
              <a:t>DOM</a:t>
            </a:r>
            <a:r>
              <a:rPr spc="160" dirty="0"/>
              <a:t> </a:t>
            </a:r>
            <a:r>
              <a:rPr spc="80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773874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You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can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add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many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eventHandlers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for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same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or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different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events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same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element: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561409"/>
            <a:ext cx="525272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135" dirty="0">
                <a:solidFill>
                  <a:srgbClr val="0B5293"/>
                </a:solidFill>
                <a:latin typeface="Roboto Medium"/>
                <a:cs typeface="Roboto Medium"/>
              </a:rPr>
              <a:t>const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00" dirty="0">
                <a:solidFill>
                  <a:srgbClr val="0B5293"/>
                </a:solidFill>
                <a:latin typeface="Roboto Medium"/>
                <a:cs typeface="Roboto Medium"/>
              </a:rPr>
              <a:t>element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60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document.querySelector("button");</a:t>
            </a:r>
            <a:endParaRPr sz="140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400">
              <a:latin typeface="Roboto Medium"/>
              <a:cs typeface="Roboto Medium"/>
            </a:endParaRPr>
          </a:p>
          <a:p>
            <a:pPr marL="12700" marR="431165" algn="just">
              <a:lnSpc>
                <a:spcPct val="116100"/>
              </a:lnSpc>
            </a:pPr>
            <a:r>
              <a:rPr sz="1400" b="0" spc="204" dirty="0">
                <a:solidFill>
                  <a:srgbClr val="0B5293"/>
                </a:solidFill>
                <a:latin typeface="Roboto Medium"/>
                <a:cs typeface="Roboto Medium"/>
              </a:rPr>
              <a:t>element.addEventListener('click',</a:t>
            </a:r>
            <a:r>
              <a:rPr sz="1400" b="0" spc="9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0" dirty="0">
                <a:solidFill>
                  <a:srgbClr val="0B5293"/>
                </a:solidFill>
                <a:latin typeface="Roboto Medium"/>
                <a:cs typeface="Roboto Medium"/>
              </a:rPr>
              <a:t>function1); </a:t>
            </a:r>
            <a:r>
              <a:rPr sz="1400" b="0" spc="204" dirty="0">
                <a:solidFill>
                  <a:srgbClr val="0B5293"/>
                </a:solidFill>
                <a:latin typeface="Roboto Medium"/>
                <a:cs typeface="Roboto Medium"/>
              </a:rPr>
              <a:t>element.addEventListener('click',</a:t>
            </a:r>
            <a:r>
              <a:rPr sz="1400" b="0" spc="9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0" dirty="0">
                <a:solidFill>
                  <a:srgbClr val="0B5293"/>
                </a:solidFill>
                <a:latin typeface="Roboto Medium"/>
                <a:cs typeface="Roboto Medium"/>
              </a:rPr>
              <a:t>function2); </a:t>
            </a:r>
            <a:r>
              <a:rPr sz="1400" b="0" spc="180" dirty="0">
                <a:solidFill>
                  <a:srgbClr val="0B5293"/>
                </a:solidFill>
                <a:latin typeface="Roboto Medium"/>
                <a:cs typeface="Roboto Medium"/>
              </a:rPr>
              <a:t>element.addEventListener('keyup',</a:t>
            </a:r>
            <a:r>
              <a:rPr sz="1400" b="0" spc="11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0" dirty="0">
                <a:solidFill>
                  <a:srgbClr val="0B5293"/>
                </a:solidFill>
                <a:latin typeface="Roboto Medium"/>
                <a:cs typeface="Roboto Medium"/>
              </a:rPr>
              <a:t>function3);</a:t>
            </a:r>
            <a:endParaRPr sz="14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</a:t>
            </a:r>
            <a:r>
              <a:rPr spc="160" dirty="0"/>
              <a:t> </a:t>
            </a:r>
            <a:r>
              <a:rPr spc="50" dirty="0"/>
              <a:t>DOM</a:t>
            </a:r>
            <a:r>
              <a:rPr spc="160" dirty="0"/>
              <a:t> </a:t>
            </a:r>
            <a:r>
              <a:rPr spc="80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6909434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You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can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also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remove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event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handlers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that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have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been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attached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with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5D696B"/>
                </a:solidFill>
                <a:latin typeface="Lato"/>
                <a:cs typeface="Lato"/>
              </a:rPr>
              <a:t>the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addEventListener()</a:t>
            </a:r>
            <a:r>
              <a:rPr sz="1800" spc="3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method: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0812" y="2581222"/>
            <a:ext cx="748665" cy="274320"/>
          </a:xfrm>
          <a:custGeom>
            <a:avLst/>
            <a:gdLst/>
            <a:ahLst/>
            <a:cxnLst/>
            <a:rect l="l" t="t" r="r" b="b"/>
            <a:pathLst>
              <a:path w="748664" h="274319">
                <a:moveTo>
                  <a:pt x="748092" y="274319"/>
                </a:moveTo>
                <a:lnTo>
                  <a:pt x="0" y="274319"/>
                </a:lnTo>
                <a:lnTo>
                  <a:pt x="0" y="0"/>
                </a:lnTo>
                <a:lnTo>
                  <a:pt x="748092" y="0"/>
                </a:lnTo>
                <a:lnTo>
                  <a:pt x="748092" y="274319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0803" y="2581222"/>
            <a:ext cx="518159" cy="274320"/>
          </a:xfrm>
          <a:custGeom>
            <a:avLst/>
            <a:gdLst/>
            <a:ahLst/>
            <a:cxnLst/>
            <a:rect l="l" t="t" r="r" b="b"/>
            <a:pathLst>
              <a:path w="518160" h="274319">
                <a:moveTo>
                  <a:pt x="518120" y="274319"/>
                </a:moveTo>
                <a:lnTo>
                  <a:pt x="0" y="274319"/>
                </a:lnTo>
                <a:lnTo>
                  <a:pt x="0" y="0"/>
                </a:lnTo>
                <a:lnTo>
                  <a:pt x="518120" y="0"/>
                </a:lnTo>
                <a:lnTo>
                  <a:pt x="518120" y="274319"/>
                </a:lnTo>
                <a:close/>
              </a:path>
            </a:pathLst>
          </a:custGeom>
          <a:solidFill>
            <a:srgbClr val="F6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1507" y="2581222"/>
            <a:ext cx="1273175" cy="274320"/>
          </a:xfrm>
          <a:custGeom>
            <a:avLst/>
            <a:gdLst/>
            <a:ahLst/>
            <a:cxnLst/>
            <a:rect l="l" t="t" r="r" b="b"/>
            <a:pathLst>
              <a:path w="1273175" h="274319">
                <a:moveTo>
                  <a:pt x="1273080" y="274319"/>
                </a:moveTo>
                <a:lnTo>
                  <a:pt x="0" y="274319"/>
                </a:lnTo>
                <a:lnTo>
                  <a:pt x="0" y="0"/>
                </a:lnTo>
                <a:lnTo>
                  <a:pt x="1273080" y="0"/>
                </a:lnTo>
                <a:lnTo>
                  <a:pt x="1273080" y="274319"/>
                </a:lnTo>
                <a:close/>
              </a:path>
            </a:pathLst>
          </a:custGeom>
          <a:solidFill>
            <a:srgbClr val="75A5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68112" y="2559378"/>
            <a:ext cx="500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5D696B"/>
                </a:solidFill>
                <a:latin typeface="Lato"/>
                <a:cs typeface="Lato"/>
              </a:rPr>
              <a:t>element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.removeEventListener(</a:t>
            </a:r>
            <a:r>
              <a:rPr sz="1800" i="1" spc="-10" dirty="0">
                <a:solidFill>
                  <a:srgbClr val="5D696B"/>
                </a:solidFill>
                <a:latin typeface="Lato"/>
                <a:cs typeface="Lato"/>
              </a:rPr>
              <a:t>event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,</a:t>
            </a:r>
            <a:r>
              <a:rPr sz="1800" spc="7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i="1" spc="-10" dirty="0">
                <a:solidFill>
                  <a:srgbClr val="5D696B"/>
                </a:solidFill>
                <a:latin typeface="Lato"/>
                <a:cs typeface="Lato"/>
              </a:rPr>
              <a:t>eventHandler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)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59928" y="2919781"/>
            <a:ext cx="479425" cy="513715"/>
            <a:chOff x="1859928" y="2919781"/>
            <a:chExt cx="479425" cy="513715"/>
          </a:xfrm>
        </p:grpSpPr>
        <p:sp>
          <p:nvSpPr>
            <p:cNvPr id="9" name="object 9"/>
            <p:cNvSpPr/>
            <p:nvPr/>
          </p:nvSpPr>
          <p:spPr>
            <a:xfrm>
              <a:off x="1894168" y="2924544"/>
              <a:ext cx="440690" cy="472440"/>
            </a:xfrm>
            <a:custGeom>
              <a:avLst/>
              <a:gdLst/>
              <a:ahLst/>
              <a:cxnLst/>
              <a:rect l="l" t="t" r="r" b="b"/>
              <a:pathLst>
                <a:path w="440689" h="472439">
                  <a:moveTo>
                    <a:pt x="440426" y="0"/>
                  </a:moveTo>
                  <a:lnTo>
                    <a:pt x="0" y="472399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64691" y="33862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42349"/>
                  </a:moveTo>
                  <a:lnTo>
                    <a:pt x="17969" y="0"/>
                  </a:lnTo>
                  <a:lnTo>
                    <a:pt x="40984" y="21449"/>
                  </a:lnTo>
                  <a:lnTo>
                    <a:pt x="0" y="42349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64691" y="33862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17969" y="0"/>
                  </a:moveTo>
                  <a:lnTo>
                    <a:pt x="0" y="42349"/>
                  </a:lnTo>
                  <a:lnTo>
                    <a:pt x="40984" y="21449"/>
                  </a:lnTo>
                  <a:lnTo>
                    <a:pt x="17969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1548" y="3562256"/>
            <a:ext cx="179514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element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remove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the </a:t>
            </a:r>
            <a:r>
              <a:rPr sz="1400" dirty="0">
                <a:latin typeface="Lato"/>
                <a:cs typeface="Lato"/>
              </a:rPr>
              <a:t>eventListener</a:t>
            </a:r>
            <a:r>
              <a:rPr sz="1400" spc="-10" dirty="0">
                <a:latin typeface="Lato"/>
                <a:cs typeface="Lato"/>
              </a:rPr>
              <a:t> </a:t>
            </a:r>
            <a:r>
              <a:rPr sz="1400" spc="-20" dirty="0">
                <a:latin typeface="Lato"/>
                <a:cs typeface="Lato"/>
              </a:rPr>
              <a:t>from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39024" y="2919781"/>
            <a:ext cx="439420" cy="589280"/>
            <a:chOff x="6339024" y="2919781"/>
            <a:chExt cx="439420" cy="589280"/>
          </a:xfrm>
        </p:grpSpPr>
        <p:sp>
          <p:nvSpPr>
            <p:cNvPr id="14" name="object 14"/>
            <p:cNvSpPr/>
            <p:nvPr/>
          </p:nvSpPr>
          <p:spPr>
            <a:xfrm>
              <a:off x="6343787" y="2924544"/>
              <a:ext cx="403860" cy="544830"/>
            </a:xfrm>
            <a:custGeom>
              <a:avLst/>
              <a:gdLst/>
              <a:ahLst/>
              <a:cxnLst/>
              <a:rect l="l" t="t" r="r" b="b"/>
              <a:pathLst>
                <a:path w="403859" h="544829">
                  <a:moveTo>
                    <a:pt x="0" y="0"/>
                  </a:moveTo>
                  <a:lnTo>
                    <a:pt x="403674" y="544773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34811" y="3459968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38374" y="44074"/>
                  </a:moveTo>
                  <a:lnTo>
                    <a:pt x="0" y="18724"/>
                  </a:lnTo>
                  <a:lnTo>
                    <a:pt x="25299" y="0"/>
                  </a:lnTo>
                  <a:lnTo>
                    <a:pt x="38374" y="44074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34811" y="3459968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0" y="18724"/>
                  </a:moveTo>
                  <a:lnTo>
                    <a:pt x="38374" y="44074"/>
                  </a:lnTo>
                  <a:lnTo>
                    <a:pt x="25299" y="0"/>
                  </a:lnTo>
                  <a:lnTo>
                    <a:pt x="0" y="18724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46358" y="3581154"/>
            <a:ext cx="1860550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name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of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the </a:t>
            </a:r>
            <a:r>
              <a:rPr sz="1400" dirty="0">
                <a:latin typeface="Lato"/>
                <a:cs typeface="Lato"/>
              </a:rPr>
              <a:t>function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have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20" dirty="0">
                <a:latin typeface="Lato"/>
                <a:cs typeface="Lato"/>
              </a:rPr>
              <a:t>used </a:t>
            </a:r>
            <a:r>
              <a:rPr sz="1400" dirty="0">
                <a:latin typeface="Lato"/>
                <a:cs typeface="Lato"/>
              </a:rPr>
              <a:t>as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eventHandler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for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4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eventListener</a:t>
            </a:r>
            <a:r>
              <a:rPr sz="1400" spc="-4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remove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71053" y="2908031"/>
            <a:ext cx="295275" cy="539115"/>
            <a:chOff x="4671053" y="2908031"/>
            <a:chExt cx="295275" cy="539115"/>
          </a:xfrm>
        </p:grpSpPr>
        <p:sp>
          <p:nvSpPr>
            <p:cNvPr id="19" name="object 19"/>
            <p:cNvSpPr/>
            <p:nvPr/>
          </p:nvSpPr>
          <p:spPr>
            <a:xfrm>
              <a:off x="4696315" y="2912794"/>
              <a:ext cx="264795" cy="492125"/>
            </a:xfrm>
            <a:custGeom>
              <a:avLst/>
              <a:gdLst/>
              <a:ahLst/>
              <a:cxnLst/>
              <a:rect l="l" t="t" r="r" b="b"/>
              <a:pathLst>
                <a:path w="264795" h="492125">
                  <a:moveTo>
                    <a:pt x="264799" y="0"/>
                  </a:moveTo>
                  <a:lnTo>
                    <a:pt x="0" y="491499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75815" y="3396818"/>
              <a:ext cx="34925" cy="45720"/>
            </a:xfrm>
            <a:custGeom>
              <a:avLst/>
              <a:gdLst/>
              <a:ahLst/>
              <a:cxnLst/>
              <a:rect l="l" t="t" r="r" b="b"/>
              <a:pathLst>
                <a:path w="34925" h="45720">
                  <a:moveTo>
                    <a:pt x="0" y="45524"/>
                  </a:moveTo>
                  <a:lnTo>
                    <a:pt x="6649" y="0"/>
                  </a:lnTo>
                  <a:lnTo>
                    <a:pt x="34349" y="14924"/>
                  </a:lnTo>
                  <a:lnTo>
                    <a:pt x="0" y="45524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75815" y="3396818"/>
              <a:ext cx="34925" cy="45720"/>
            </a:xfrm>
            <a:custGeom>
              <a:avLst/>
              <a:gdLst/>
              <a:ahLst/>
              <a:cxnLst/>
              <a:rect l="l" t="t" r="r" b="b"/>
              <a:pathLst>
                <a:path w="34925" h="45720">
                  <a:moveTo>
                    <a:pt x="6649" y="0"/>
                  </a:moveTo>
                  <a:lnTo>
                    <a:pt x="0" y="45524"/>
                  </a:lnTo>
                  <a:lnTo>
                    <a:pt x="34349" y="14924"/>
                  </a:lnTo>
                  <a:lnTo>
                    <a:pt x="6649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12491" y="3520508"/>
            <a:ext cx="186055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event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0" dirty="0">
                <a:latin typeface="Lato"/>
                <a:cs typeface="Lato"/>
              </a:rPr>
              <a:t>name </a:t>
            </a:r>
            <a:r>
              <a:rPr sz="1400" spc="-25" dirty="0">
                <a:latin typeface="Lato"/>
                <a:cs typeface="Lato"/>
              </a:rPr>
              <a:t>you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remove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the </a:t>
            </a:r>
            <a:r>
              <a:rPr sz="1400" dirty="0">
                <a:latin typeface="Lato"/>
                <a:cs typeface="Lato"/>
              </a:rPr>
              <a:t>eventListener</a:t>
            </a:r>
            <a:r>
              <a:rPr sz="1400" spc="-1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for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The</a:t>
            </a:r>
            <a:r>
              <a:rPr spc="-114" dirty="0"/>
              <a:t> </a:t>
            </a:r>
            <a:r>
              <a:rPr spc="-20" dirty="0"/>
              <a:t>HTML</a:t>
            </a:r>
            <a:r>
              <a:rPr spc="-110" dirty="0"/>
              <a:t> </a:t>
            </a:r>
            <a:r>
              <a:rPr spc="25" dirty="0"/>
              <a:t>DOM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7826375" cy="316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With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object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model,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JavaScript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gets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all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power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it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needs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create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dynamic HTML: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800">
              <a:latin typeface="Lato"/>
              <a:cs typeface="Lato"/>
            </a:endParaRPr>
          </a:p>
          <a:p>
            <a:pPr marL="12700" marR="2111375">
              <a:lnSpc>
                <a:spcPct val="114599"/>
              </a:lnSpc>
              <a:spcBef>
                <a:spcPts val="5"/>
              </a:spcBef>
            </a:pP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JavaScript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can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change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all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elements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in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page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JavaScript</a:t>
            </a:r>
            <a:r>
              <a:rPr sz="1800" spc="-8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can</a:t>
            </a:r>
            <a:r>
              <a:rPr sz="1800" spc="-7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change</a:t>
            </a:r>
            <a:r>
              <a:rPr sz="1800" spc="-7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all</a:t>
            </a:r>
            <a:r>
              <a:rPr sz="1800" spc="-7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7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7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attributes</a:t>
            </a:r>
            <a:r>
              <a:rPr sz="1800" spc="-7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in</a:t>
            </a:r>
            <a:r>
              <a:rPr sz="1800" spc="-8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7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page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JavaScript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can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change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all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CSS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styles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in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page</a:t>
            </a:r>
            <a:endParaRPr sz="1800">
              <a:latin typeface="Lato"/>
              <a:cs typeface="Lato"/>
            </a:endParaRPr>
          </a:p>
          <a:p>
            <a:pPr marL="12700" marR="1642745">
              <a:lnSpc>
                <a:spcPct val="114599"/>
              </a:lnSpc>
            </a:pP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JavaScript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can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remove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existing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elements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and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attributes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JavaScript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can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add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new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elements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and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attributes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JavaScript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can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react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all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existing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events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in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page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JavaScript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can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create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new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events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in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page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</a:t>
            </a:r>
            <a:r>
              <a:rPr spc="160" dirty="0"/>
              <a:t> </a:t>
            </a:r>
            <a:r>
              <a:rPr spc="50" dirty="0"/>
              <a:t>DOM</a:t>
            </a:r>
            <a:r>
              <a:rPr spc="160" dirty="0"/>
              <a:t> </a:t>
            </a:r>
            <a:r>
              <a:rPr spc="80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732736"/>
            <a:ext cx="5466715" cy="197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135" dirty="0">
                <a:solidFill>
                  <a:srgbClr val="0B5293"/>
                </a:solidFill>
                <a:latin typeface="Roboto Medium"/>
                <a:cs typeface="Roboto Medium"/>
              </a:rPr>
              <a:t>const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00" dirty="0">
                <a:solidFill>
                  <a:srgbClr val="0B5293"/>
                </a:solidFill>
                <a:latin typeface="Roboto Medium"/>
                <a:cs typeface="Roboto Medium"/>
              </a:rPr>
              <a:t>element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60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document.querySelector("button");</a:t>
            </a:r>
            <a:endParaRPr sz="140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400">
              <a:latin typeface="Roboto Medium"/>
              <a:cs typeface="Roboto Medium"/>
            </a:endParaRPr>
          </a:p>
          <a:p>
            <a:pPr marL="12700" marR="645795" algn="just">
              <a:lnSpc>
                <a:spcPct val="116100"/>
              </a:lnSpc>
            </a:pPr>
            <a:r>
              <a:rPr sz="1400" b="0" spc="204" dirty="0">
                <a:solidFill>
                  <a:srgbClr val="0B5293"/>
                </a:solidFill>
                <a:latin typeface="Roboto Medium"/>
                <a:cs typeface="Roboto Medium"/>
              </a:rPr>
              <a:t>element.addEventListener('click',</a:t>
            </a:r>
            <a:r>
              <a:rPr sz="1400" b="0" spc="9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0" dirty="0">
                <a:solidFill>
                  <a:srgbClr val="0B5293"/>
                </a:solidFill>
                <a:latin typeface="Roboto Medium"/>
                <a:cs typeface="Roboto Medium"/>
              </a:rPr>
              <a:t>function1); </a:t>
            </a:r>
            <a:r>
              <a:rPr sz="1400" b="0" spc="204" dirty="0">
                <a:solidFill>
                  <a:srgbClr val="0B5293"/>
                </a:solidFill>
                <a:latin typeface="Roboto Medium"/>
                <a:cs typeface="Roboto Medium"/>
              </a:rPr>
              <a:t>element.addEventListener('click',</a:t>
            </a:r>
            <a:r>
              <a:rPr sz="1400" b="0" spc="9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0" dirty="0">
                <a:solidFill>
                  <a:srgbClr val="0B5293"/>
                </a:solidFill>
                <a:latin typeface="Roboto Medium"/>
                <a:cs typeface="Roboto Medium"/>
              </a:rPr>
              <a:t>function2); </a:t>
            </a:r>
            <a:r>
              <a:rPr sz="1400" b="0" spc="180" dirty="0">
                <a:solidFill>
                  <a:srgbClr val="0B5293"/>
                </a:solidFill>
                <a:latin typeface="Roboto Medium"/>
                <a:cs typeface="Roboto Medium"/>
              </a:rPr>
              <a:t>element.addEventListener('keyup',</a:t>
            </a:r>
            <a:r>
              <a:rPr sz="1400" b="0" spc="11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0" dirty="0">
                <a:solidFill>
                  <a:srgbClr val="0B5293"/>
                </a:solidFill>
                <a:latin typeface="Roboto Medium"/>
                <a:cs typeface="Roboto Medium"/>
              </a:rPr>
              <a:t>function3);</a:t>
            </a:r>
            <a:endParaRPr sz="140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400">
              <a:latin typeface="Roboto Medium"/>
              <a:cs typeface="Roboto Medium"/>
            </a:endParaRPr>
          </a:p>
          <a:p>
            <a:pPr marL="12700" marR="5080">
              <a:lnSpc>
                <a:spcPct val="116100"/>
              </a:lnSpc>
            </a:pPr>
            <a:r>
              <a:rPr sz="1400" b="0" spc="195" dirty="0">
                <a:solidFill>
                  <a:srgbClr val="69A84F"/>
                </a:solidFill>
                <a:latin typeface="Roboto Medium"/>
                <a:cs typeface="Roboto Medium"/>
              </a:rPr>
              <a:t>//This</a:t>
            </a:r>
            <a:r>
              <a:rPr sz="1400" b="0" spc="75" dirty="0">
                <a:solidFill>
                  <a:srgbClr val="69A84F"/>
                </a:solidFill>
                <a:latin typeface="Roboto Medium"/>
                <a:cs typeface="Roboto Medium"/>
              </a:rPr>
              <a:t>  </a:t>
            </a:r>
            <a:r>
              <a:rPr sz="1400" b="0" spc="55" dirty="0">
                <a:solidFill>
                  <a:srgbClr val="69A84F"/>
                </a:solidFill>
                <a:latin typeface="Roboto Medium"/>
                <a:cs typeface="Roboto Medium"/>
              </a:rPr>
              <a:t>removes</a:t>
            </a:r>
            <a:r>
              <a:rPr sz="1400" b="0" spc="80" dirty="0">
                <a:solidFill>
                  <a:srgbClr val="69A84F"/>
                </a:solidFill>
                <a:latin typeface="Roboto Medium"/>
                <a:cs typeface="Roboto Medium"/>
              </a:rPr>
              <a:t>  </a:t>
            </a:r>
            <a:r>
              <a:rPr sz="1400" b="0" spc="165" dirty="0">
                <a:solidFill>
                  <a:srgbClr val="69A84F"/>
                </a:solidFill>
                <a:latin typeface="Roboto Medium"/>
                <a:cs typeface="Roboto Medium"/>
              </a:rPr>
              <a:t>the</a:t>
            </a:r>
            <a:r>
              <a:rPr sz="1400" b="0" spc="80" dirty="0">
                <a:solidFill>
                  <a:srgbClr val="69A84F"/>
                </a:solidFill>
                <a:latin typeface="Roboto Medium"/>
                <a:cs typeface="Roboto Medium"/>
              </a:rPr>
              <a:t>  </a:t>
            </a:r>
            <a:r>
              <a:rPr sz="1400" b="0" spc="70" dirty="0">
                <a:solidFill>
                  <a:srgbClr val="69A84F"/>
                </a:solidFill>
                <a:latin typeface="Roboto Medium"/>
                <a:cs typeface="Roboto Medium"/>
              </a:rPr>
              <a:t>second</a:t>
            </a:r>
            <a:r>
              <a:rPr sz="1400" b="0" spc="80" dirty="0">
                <a:solidFill>
                  <a:srgbClr val="69A84F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69A84F"/>
                </a:solidFill>
                <a:latin typeface="Roboto Medium"/>
                <a:cs typeface="Roboto Medium"/>
              </a:rPr>
              <a:t>eventListener</a:t>
            </a:r>
            <a:r>
              <a:rPr sz="1400" b="0" spc="80" dirty="0">
                <a:solidFill>
                  <a:srgbClr val="69A84F"/>
                </a:solidFill>
                <a:latin typeface="Roboto Medium"/>
                <a:cs typeface="Roboto Medium"/>
              </a:rPr>
              <a:t>  </a:t>
            </a:r>
            <a:r>
              <a:rPr sz="1400" b="0" spc="240" dirty="0">
                <a:solidFill>
                  <a:srgbClr val="69A84F"/>
                </a:solidFill>
                <a:latin typeface="Roboto Medium"/>
                <a:cs typeface="Roboto Medium"/>
              </a:rPr>
              <a:t>for</a:t>
            </a:r>
            <a:r>
              <a:rPr sz="1400" b="0" spc="80" dirty="0">
                <a:solidFill>
                  <a:srgbClr val="69A84F"/>
                </a:solidFill>
                <a:latin typeface="Roboto Medium"/>
                <a:cs typeface="Roboto Medium"/>
              </a:rPr>
              <a:t>  </a:t>
            </a:r>
            <a:r>
              <a:rPr sz="1400" b="0" spc="330" dirty="0">
                <a:solidFill>
                  <a:srgbClr val="69A84F"/>
                </a:solidFill>
                <a:latin typeface="Roboto Medium"/>
                <a:cs typeface="Roboto Medium"/>
              </a:rPr>
              <a:t>'click' </a:t>
            </a:r>
            <a:r>
              <a:rPr sz="1400" b="0" spc="195" dirty="0">
                <a:solidFill>
                  <a:srgbClr val="0B5293"/>
                </a:solidFill>
                <a:latin typeface="Roboto Medium"/>
                <a:cs typeface="Roboto Medium"/>
              </a:rPr>
              <a:t>element.removeEventListener('click',</a:t>
            </a:r>
            <a:r>
              <a:rPr sz="1400" b="0" spc="13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200" dirty="0">
                <a:solidFill>
                  <a:srgbClr val="0B5293"/>
                </a:solidFill>
                <a:latin typeface="Roboto Medium"/>
                <a:cs typeface="Roboto Medium"/>
              </a:rPr>
              <a:t>function2);</a:t>
            </a:r>
            <a:endParaRPr sz="14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The</a:t>
            </a:r>
            <a:r>
              <a:rPr spc="-80" dirty="0"/>
              <a:t> </a:t>
            </a:r>
            <a:r>
              <a:rPr spc="-20" dirty="0"/>
              <a:t>HTML</a:t>
            </a:r>
            <a:r>
              <a:rPr spc="-75" dirty="0"/>
              <a:t> </a:t>
            </a:r>
            <a:r>
              <a:rPr spc="50" dirty="0"/>
              <a:t>DOM</a:t>
            </a:r>
            <a:r>
              <a:rPr spc="-75" dirty="0"/>
              <a:t> </a:t>
            </a:r>
            <a:r>
              <a:rPr spc="155" dirty="0"/>
              <a:t>Document</a:t>
            </a:r>
            <a:r>
              <a:rPr spc="-75" dirty="0"/>
              <a:t> </a:t>
            </a:r>
            <a:r>
              <a:rPr spc="50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863"/>
            <a:ext cx="8162925" cy="167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7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document</a:t>
            </a:r>
            <a:r>
              <a:rPr sz="17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object</a:t>
            </a:r>
            <a:r>
              <a:rPr sz="17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dirty="0">
                <a:solidFill>
                  <a:srgbClr val="5D696B"/>
                </a:solidFill>
                <a:latin typeface="Lato"/>
                <a:cs typeface="Lato"/>
              </a:rPr>
              <a:t>represents</a:t>
            </a:r>
            <a:r>
              <a:rPr sz="17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dirty="0">
                <a:solidFill>
                  <a:srgbClr val="5D696B"/>
                </a:solidFill>
                <a:latin typeface="Lato"/>
                <a:cs typeface="Lato"/>
              </a:rPr>
              <a:t>your</a:t>
            </a:r>
            <a:r>
              <a:rPr sz="17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30" dirty="0">
                <a:solidFill>
                  <a:srgbClr val="5D696B"/>
                </a:solidFill>
                <a:latin typeface="Lato"/>
                <a:cs typeface="Lato"/>
              </a:rPr>
              <a:t>web</a:t>
            </a:r>
            <a:r>
              <a:rPr sz="1700" spc="-8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page.</a:t>
            </a:r>
            <a:endParaRPr sz="17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700">
              <a:latin typeface="Lato"/>
              <a:cs typeface="Lato"/>
            </a:endParaRPr>
          </a:p>
          <a:p>
            <a:pPr marL="12700" marR="5080">
              <a:lnSpc>
                <a:spcPct val="113999"/>
              </a:lnSpc>
              <a:spcBef>
                <a:spcPts val="5"/>
              </a:spcBef>
            </a:pPr>
            <a:r>
              <a:rPr sz="1700" dirty="0">
                <a:solidFill>
                  <a:srgbClr val="5D696B"/>
                </a:solidFill>
                <a:latin typeface="Lato"/>
                <a:cs typeface="Lato"/>
              </a:rPr>
              <a:t>If</a:t>
            </a:r>
            <a:r>
              <a:rPr sz="17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you</a:t>
            </a:r>
            <a:r>
              <a:rPr sz="17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want</a:t>
            </a:r>
            <a:r>
              <a:rPr sz="17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7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access</a:t>
            </a:r>
            <a:r>
              <a:rPr sz="17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dirty="0">
                <a:solidFill>
                  <a:srgbClr val="5D696B"/>
                </a:solidFill>
                <a:latin typeface="Lato"/>
                <a:cs typeface="Lato"/>
              </a:rPr>
              <a:t>any</a:t>
            </a:r>
            <a:r>
              <a:rPr sz="17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dirty="0">
                <a:solidFill>
                  <a:srgbClr val="5D696B"/>
                </a:solidFill>
                <a:latin typeface="Lato"/>
                <a:cs typeface="Lato"/>
              </a:rPr>
              <a:t>element</a:t>
            </a:r>
            <a:r>
              <a:rPr sz="17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dirty="0">
                <a:solidFill>
                  <a:srgbClr val="5D696B"/>
                </a:solidFill>
                <a:latin typeface="Lato"/>
                <a:cs typeface="Lato"/>
              </a:rPr>
              <a:t>in</a:t>
            </a:r>
            <a:r>
              <a:rPr sz="17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dirty="0">
                <a:solidFill>
                  <a:srgbClr val="5D696B"/>
                </a:solidFill>
                <a:latin typeface="Lato"/>
                <a:cs typeface="Lato"/>
              </a:rPr>
              <a:t>an</a:t>
            </a:r>
            <a:r>
              <a:rPr sz="17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7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25" dirty="0">
                <a:solidFill>
                  <a:srgbClr val="5D696B"/>
                </a:solidFill>
                <a:latin typeface="Lato"/>
                <a:cs typeface="Lato"/>
              </a:rPr>
              <a:t>page,</a:t>
            </a:r>
            <a:r>
              <a:rPr sz="17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you</a:t>
            </a:r>
            <a:r>
              <a:rPr sz="17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dirty="0">
                <a:solidFill>
                  <a:srgbClr val="5D696B"/>
                </a:solidFill>
                <a:latin typeface="Lato"/>
                <a:cs typeface="Lato"/>
              </a:rPr>
              <a:t>always</a:t>
            </a:r>
            <a:r>
              <a:rPr sz="17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dirty="0">
                <a:solidFill>
                  <a:srgbClr val="5D696B"/>
                </a:solidFill>
                <a:latin typeface="Lato"/>
                <a:cs typeface="Lato"/>
              </a:rPr>
              <a:t>start</a:t>
            </a:r>
            <a:r>
              <a:rPr sz="17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dirty="0">
                <a:solidFill>
                  <a:srgbClr val="5D696B"/>
                </a:solidFill>
                <a:latin typeface="Lato"/>
                <a:cs typeface="Lato"/>
              </a:rPr>
              <a:t>with</a:t>
            </a:r>
            <a:r>
              <a:rPr sz="17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accessing</a:t>
            </a:r>
            <a:r>
              <a:rPr sz="17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25" dirty="0">
                <a:solidFill>
                  <a:srgbClr val="5D696B"/>
                </a:solidFill>
                <a:latin typeface="Lato"/>
                <a:cs typeface="Lato"/>
              </a:rPr>
              <a:t>the </a:t>
            </a: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document</a:t>
            </a:r>
            <a:r>
              <a:rPr sz="17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object.</a:t>
            </a:r>
            <a:endParaRPr sz="17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Then</a:t>
            </a:r>
            <a:r>
              <a:rPr sz="17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you</a:t>
            </a:r>
            <a:r>
              <a:rPr sz="17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can</a:t>
            </a:r>
            <a:r>
              <a:rPr sz="17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do</a:t>
            </a:r>
            <a:r>
              <a:rPr sz="17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dirty="0">
                <a:solidFill>
                  <a:srgbClr val="5D696B"/>
                </a:solidFill>
                <a:latin typeface="Lato"/>
                <a:cs typeface="Lato"/>
              </a:rPr>
              <a:t>a</a:t>
            </a:r>
            <a:r>
              <a:rPr sz="17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dirty="0">
                <a:solidFill>
                  <a:srgbClr val="5D696B"/>
                </a:solidFill>
                <a:latin typeface="Lato"/>
                <a:cs typeface="Lato"/>
              </a:rPr>
              <a:t>lot</a:t>
            </a:r>
            <a:r>
              <a:rPr sz="17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30" dirty="0">
                <a:solidFill>
                  <a:srgbClr val="5D696B"/>
                </a:solidFill>
                <a:latin typeface="Lato"/>
                <a:cs typeface="Lato"/>
              </a:rPr>
              <a:t>of</a:t>
            </a:r>
            <a:r>
              <a:rPr sz="17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dirty="0">
                <a:solidFill>
                  <a:srgbClr val="5D696B"/>
                </a:solidFill>
                <a:latin typeface="Lato"/>
                <a:cs typeface="Lato"/>
              </a:rPr>
              <a:t>things</a:t>
            </a:r>
            <a:r>
              <a:rPr sz="17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dirty="0">
                <a:solidFill>
                  <a:srgbClr val="5D696B"/>
                </a:solidFill>
                <a:latin typeface="Lato"/>
                <a:cs typeface="Lato"/>
              </a:rPr>
              <a:t>with</a:t>
            </a:r>
            <a:r>
              <a:rPr sz="17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7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document</a:t>
            </a:r>
            <a:r>
              <a:rPr sz="17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700" spc="-10" dirty="0">
                <a:solidFill>
                  <a:srgbClr val="5D696B"/>
                </a:solidFill>
                <a:latin typeface="Lato"/>
                <a:cs typeface="Lato"/>
              </a:rPr>
              <a:t>object:</a:t>
            </a:r>
            <a:endParaRPr sz="1700">
              <a:latin typeface="Lato"/>
              <a:cs typeface="La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735" y="3072981"/>
          <a:ext cx="7239000" cy="1947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Action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Example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Finding</a:t>
                      </a:r>
                      <a:r>
                        <a:rPr sz="1200" spc="-8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HTML</a:t>
                      </a:r>
                      <a:r>
                        <a:rPr sz="1200" spc="-75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Elements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document.querySelector(</a:t>
                      </a:r>
                      <a:r>
                        <a:rPr sz="1200" i="1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CSS</a:t>
                      </a:r>
                      <a:r>
                        <a:rPr sz="1200" i="1" spc="114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i="1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selector</a:t>
                      </a:r>
                      <a:r>
                        <a:rPr sz="1200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);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Adding</a:t>
                      </a:r>
                      <a:r>
                        <a:rPr sz="1200" spc="-7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and</a:t>
                      </a:r>
                      <a:r>
                        <a:rPr sz="1200" spc="-7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Deleting</a:t>
                      </a:r>
                      <a:r>
                        <a:rPr sz="1200" spc="-7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Elements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document.createElement(</a:t>
                      </a:r>
                      <a:r>
                        <a:rPr sz="1200" i="1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element</a:t>
                      </a:r>
                      <a:r>
                        <a:rPr sz="1200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);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Changing</a:t>
                      </a:r>
                      <a:r>
                        <a:rPr sz="1200" spc="-8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HTML</a:t>
                      </a:r>
                      <a:r>
                        <a:rPr sz="1200" spc="-75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Elements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element.innerHTML</a:t>
                      </a:r>
                      <a:r>
                        <a:rPr sz="1200" spc="-8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=</a:t>
                      </a:r>
                      <a:r>
                        <a:rPr sz="1200" spc="155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i="1" spc="-2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new</a:t>
                      </a:r>
                      <a:r>
                        <a:rPr sz="1200" i="1" spc="-5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i="1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html</a:t>
                      </a:r>
                      <a:r>
                        <a:rPr sz="1200" i="1" spc="-5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i="1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content;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Adding</a:t>
                      </a:r>
                      <a:r>
                        <a:rPr sz="1200" spc="-7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Events</a:t>
                      </a:r>
                      <a:r>
                        <a:rPr sz="1200" spc="-7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Handlers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element.addEventListener('event',</a:t>
                      </a:r>
                      <a:r>
                        <a:rPr sz="1200" spc="-8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i="1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handler</a:t>
                      </a:r>
                      <a:r>
                        <a:rPr sz="1200" spc="-10" dirty="0">
                          <a:solidFill>
                            <a:srgbClr val="5D696B"/>
                          </a:solidFill>
                          <a:latin typeface="Lato"/>
                          <a:cs typeface="Lato"/>
                        </a:rPr>
                        <a:t>);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Finding</a:t>
            </a:r>
            <a:r>
              <a:rPr spc="-110" dirty="0"/>
              <a:t> </a:t>
            </a:r>
            <a:r>
              <a:rPr spc="-20" dirty="0"/>
              <a:t>HTML</a:t>
            </a:r>
            <a:r>
              <a:rPr spc="-105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817753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If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you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want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find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b="1" spc="-7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5D696B"/>
                </a:solidFill>
                <a:latin typeface="Lato"/>
                <a:cs typeface="Lato"/>
              </a:rPr>
              <a:t>first</a:t>
            </a:r>
            <a:r>
              <a:rPr sz="1800" b="1" spc="-7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elements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that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matches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specified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CSS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selector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(id,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class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names,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types,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attributes,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values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of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attributes,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etc),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use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querySelector() method.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3704407"/>
            <a:ext cx="3545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155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document.querySelector("p.main");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4" y="2319348"/>
            <a:ext cx="8486140" cy="154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7055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For</a:t>
            </a:r>
            <a:r>
              <a:rPr sz="1800" spc="-6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example</a:t>
            </a:r>
            <a:r>
              <a:rPr sz="1800" spc="-6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this</a:t>
            </a:r>
            <a:r>
              <a:rPr sz="1800" spc="-6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javascript</a:t>
            </a:r>
            <a:r>
              <a:rPr sz="1800" spc="-6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statement</a:t>
            </a:r>
            <a:r>
              <a:rPr sz="1800" spc="-6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will</a:t>
            </a:r>
            <a:r>
              <a:rPr sz="1800" spc="-6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return</a:t>
            </a:r>
            <a:r>
              <a:rPr sz="1800" spc="-6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5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5D696B"/>
                </a:solidFill>
                <a:latin typeface="Lato"/>
                <a:cs typeface="Lato"/>
              </a:rPr>
              <a:t>first</a:t>
            </a:r>
            <a:r>
              <a:rPr sz="1800" b="1" spc="-3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5D696B"/>
                </a:solidFill>
                <a:latin typeface="Lato"/>
                <a:cs typeface="Lato"/>
              </a:rPr>
              <a:t>paragraph</a:t>
            </a:r>
            <a:r>
              <a:rPr sz="1800" b="1" spc="-4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5D696B"/>
                </a:solidFill>
                <a:latin typeface="Lato"/>
                <a:cs typeface="Lato"/>
              </a:rPr>
              <a:t>element</a:t>
            </a:r>
            <a:r>
              <a:rPr sz="1800" b="1" spc="-3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spc="-25" dirty="0">
                <a:solidFill>
                  <a:srgbClr val="5D696B"/>
                </a:solidFill>
                <a:latin typeface="Lato"/>
                <a:cs typeface="Lato"/>
              </a:rPr>
              <a:t>of </a:t>
            </a:r>
            <a:r>
              <a:rPr sz="1800" b="1" dirty="0">
                <a:solidFill>
                  <a:srgbClr val="5D696B"/>
                </a:solidFill>
                <a:latin typeface="Lato"/>
                <a:cs typeface="Lato"/>
              </a:rPr>
              <a:t>class</a:t>
            </a:r>
            <a:r>
              <a:rPr sz="1800" b="1" spc="-5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spc="-20" dirty="0">
                <a:solidFill>
                  <a:srgbClr val="5D696B"/>
                </a:solidFill>
                <a:latin typeface="Lato"/>
                <a:cs typeface="Lato"/>
              </a:rPr>
              <a:t>main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:</a:t>
            </a:r>
            <a:endParaRPr sz="1800">
              <a:latin typeface="Lato"/>
              <a:cs typeface="Lato"/>
            </a:endParaRPr>
          </a:p>
          <a:p>
            <a:pPr marL="4175125">
              <a:lnSpc>
                <a:spcPts val="1430"/>
              </a:lnSpc>
              <a:spcBef>
                <a:spcPts val="1275"/>
              </a:spcBef>
            </a:pPr>
            <a:r>
              <a:rPr sz="1200" b="0" spc="55" dirty="0">
                <a:latin typeface="Roboto Medium"/>
                <a:cs typeface="Roboto Medium"/>
              </a:rPr>
              <a:t>&lt;body&gt;</a:t>
            </a:r>
            <a:endParaRPr sz="1200">
              <a:latin typeface="Roboto Medium"/>
              <a:cs typeface="Roboto Medium"/>
            </a:endParaRPr>
          </a:p>
          <a:p>
            <a:pPr marL="4449445">
              <a:lnSpc>
                <a:spcPts val="1425"/>
              </a:lnSpc>
            </a:pPr>
            <a:r>
              <a:rPr sz="1200" b="0" dirty="0">
                <a:latin typeface="Roboto Medium"/>
                <a:cs typeface="Roboto Medium"/>
              </a:rPr>
              <a:t>&lt;p&gt;my</a:t>
            </a:r>
            <a:r>
              <a:rPr sz="1200" b="0" spc="430" dirty="0">
                <a:latin typeface="Roboto Medium"/>
                <a:cs typeface="Roboto Medium"/>
              </a:rPr>
              <a:t> </a:t>
            </a:r>
            <a:r>
              <a:rPr sz="1200" b="0" spc="275" dirty="0">
                <a:latin typeface="Roboto Medium"/>
                <a:cs typeface="Roboto Medium"/>
              </a:rPr>
              <a:t>first</a:t>
            </a:r>
            <a:r>
              <a:rPr sz="1200" b="0" spc="430" dirty="0">
                <a:latin typeface="Roboto Medium"/>
                <a:cs typeface="Roboto Medium"/>
              </a:rPr>
              <a:t> </a:t>
            </a:r>
            <a:r>
              <a:rPr sz="1200" b="0" spc="90" dirty="0">
                <a:latin typeface="Roboto Medium"/>
                <a:cs typeface="Roboto Medium"/>
              </a:rPr>
              <a:t>paragraph&lt;/p&gt;</a:t>
            </a:r>
            <a:endParaRPr sz="1200">
              <a:latin typeface="Roboto Medium"/>
              <a:cs typeface="Roboto Medium"/>
            </a:endParaRPr>
          </a:p>
          <a:p>
            <a:pPr marL="4449445">
              <a:lnSpc>
                <a:spcPts val="1425"/>
              </a:lnSpc>
            </a:pPr>
            <a:r>
              <a:rPr sz="1200" b="0" spc="65" dirty="0">
                <a:solidFill>
                  <a:srgbClr val="F45D60"/>
                </a:solidFill>
                <a:latin typeface="Roboto Medium"/>
                <a:cs typeface="Roboto Medium"/>
              </a:rPr>
              <a:t>&lt;p</a:t>
            </a:r>
            <a:r>
              <a:rPr sz="1200" b="0" spc="480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200" b="0" spc="95" dirty="0">
                <a:solidFill>
                  <a:srgbClr val="F45D60"/>
                </a:solidFill>
                <a:latin typeface="Roboto Medium"/>
                <a:cs typeface="Roboto Medium"/>
              </a:rPr>
              <a:t>class="main"&gt;my</a:t>
            </a:r>
            <a:r>
              <a:rPr sz="1200" b="0" spc="484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200" b="0" spc="275" dirty="0">
                <a:solidFill>
                  <a:srgbClr val="F45D60"/>
                </a:solidFill>
                <a:latin typeface="Roboto Medium"/>
                <a:cs typeface="Roboto Medium"/>
              </a:rPr>
              <a:t>first</a:t>
            </a:r>
            <a:r>
              <a:rPr sz="1200" b="0" spc="484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200" b="0" dirty="0">
                <a:solidFill>
                  <a:srgbClr val="F45D60"/>
                </a:solidFill>
                <a:latin typeface="Roboto Medium"/>
                <a:cs typeface="Roboto Medium"/>
              </a:rPr>
              <a:t>main</a:t>
            </a:r>
            <a:r>
              <a:rPr sz="1200" b="0" spc="484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200" b="0" spc="90" dirty="0">
                <a:solidFill>
                  <a:srgbClr val="F45D60"/>
                </a:solidFill>
                <a:latin typeface="Roboto Medium"/>
                <a:cs typeface="Roboto Medium"/>
              </a:rPr>
              <a:t>paragraph&lt;/p&gt;</a:t>
            </a:r>
            <a:endParaRPr sz="1200">
              <a:latin typeface="Roboto Medium"/>
              <a:cs typeface="Roboto Medium"/>
            </a:endParaRPr>
          </a:p>
          <a:p>
            <a:pPr marL="4449445">
              <a:lnSpc>
                <a:spcPts val="1430"/>
              </a:lnSpc>
            </a:pPr>
            <a:r>
              <a:rPr sz="1200" b="0" spc="65" dirty="0">
                <a:latin typeface="Roboto Medium"/>
                <a:cs typeface="Roboto Medium"/>
              </a:rPr>
              <a:t>&lt;p</a:t>
            </a:r>
            <a:r>
              <a:rPr sz="1200" b="0" spc="480" dirty="0">
                <a:latin typeface="Roboto Medium"/>
                <a:cs typeface="Roboto Medium"/>
              </a:rPr>
              <a:t> </a:t>
            </a:r>
            <a:r>
              <a:rPr sz="1200" b="0" spc="95" dirty="0">
                <a:latin typeface="Roboto Medium"/>
                <a:cs typeface="Roboto Medium"/>
              </a:rPr>
              <a:t>class="main"&gt;my</a:t>
            </a:r>
            <a:r>
              <a:rPr sz="1200" b="0" spc="484" dirty="0">
                <a:latin typeface="Roboto Medium"/>
                <a:cs typeface="Roboto Medium"/>
              </a:rPr>
              <a:t> </a:t>
            </a:r>
            <a:r>
              <a:rPr sz="1200" b="0" spc="60" dirty="0">
                <a:latin typeface="Roboto Medium"/>
                <a:cs typeface="Roboto Medium"/>
              </a:rPr>
              <a:t>second</a:t>
            </a:r>
            <a:r>
              <a:rPr sz="1200" b="0" spc="484" dirty="0">
                <a:latin typeface="Roboto Medium"/>
                <a:cs typeface="Roboto Medium"/>
              </a:rPr>
              <a:t> </a:t>
            </a:r>
            <a:r>
              <a:rPr sz="1200" b="0" dirty="0">
                <a:latin typeface="Roboto Medium"/>
                <a:cs typeface="Roboto Medium"/>
              </a:rPr>
              <a:t>main</a:t>
            </a:r>
            <a:r>
              <a:rPr sz="1200" b="0" spc="484" dirty="0">
                <a:latin typeface="Roboto Medium"/>
                <a:cs typeface="Roboto Medium"/>
              </a:rPr>
              <a:t> </a:t>
            </a:r>
            <a:r>
              <a:rPr sz="1200" b="0" spc="90" dirty="0">
                <a:latin typeface="Roboto Medium"/>
                <a:cs typeface="Roboto Medium"/>
              </a:rPr>
              <a:t>paragraph&lt;/p&gt;</a:t>
            </a:r>
            <a:endParaRPr sz="12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7737" y="3834192"/>
            <a:ext cx="4140835" cy="38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ts val="1430"/>
              </a:lnSpc>
              <a:spcBef>
                <a:spcPts val="100"/>
              </a:spcBef>
            </a:pPr>
            <a:r>
              <a:rPr sz="1200" b="0" spc="85" dirty="0">
                <a:latin typeface="Roboto Medium"/>
                <a:cs typeface="Roboto Medium"/>
              </a:rPr>
              <a:t>&lt;a</a:t>
            </a:r>
            <a:r>
              <a:rPr sz="1200" b="0" spc="420" dirty="0">
                <a:latin typeface="Roboto Medium"/>
                <a:cs typeface="Roboto Medium"/>
              </a:rPr>
              <a:t> </a:t>
            </a:r>
            <a:r>
              <a:rPr sz="1200" b="0" spc="105" dirty="0">
                <a:latin typeface="Roboto Medium"/>
                <a:cs typeface="Roboto Medium"/>
                <a:hlinkClick r:id="rId2"/>
              </a:rPr>
              <a:t>href="http://www.google.com"&gt;google&lt;/a&gt;</a:t>
            </a:r>
            <a:endParaRPr sz="1200">
              <a:latin typeface="Roboto Medium"/>
              <a:cs typeface="Roboto Medium"/>
            </a:endParaRPr>
          </a:p>
          <a:p>
            <a:pPr marL="12700">
              <a:lnSpc>
                <a:spcPts val="1430"/>
              </a:lnSpc>
            </a:pPr>
            <a:r>
              <a:rPr sz="1200" b="0" spc="80" dirty="0">
                <a:latin typeface="Roboto Medium"/>
                <a:cs typeface="Roboto Medium"/>
              </a:rPr>
              <a:t>&lt;/body&gt;</a:t>
            </a:r>
            <a:endParaRPr sz="12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Finding</a:t>
            </a:r>
            <a:r>
              <a:rPr spc="-110" dirty="0"/>
              <a:t> </a:t>
            </a:r>
            <a:r>
              <a:rPr spc="-20" dirty="0"/>
              <a:t>HTML</a:t>
            </a:r>
            <a:r>
              <a:rPr spc="-105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8144509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If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you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want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find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5D696B"/>
                </a:solidFill>
                <a:latin typeface="Lato"/>
                <a:cs typeface="Lato"/>
              </a:rPr>
              <a:t>all</a:t>
            </a:r>
            <a:r>
              <a:rPr sz="1800" b="1" spc="-6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elements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that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match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specified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CSS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selector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(id,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class names,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types,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attributes,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values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of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attributes,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etc),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use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querySelectorAll() method.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3704407"/>
            <a:ext cx="38658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165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document.querySelectorAll("p.main");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4" y="2319348"/>
            <a:ext cx="8486140" cy="154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95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For</a:t>
            </a:r>
            <a:r>
              <a:rPr sz="1800" spc="-6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example</a:t>
            </a:r>
            <a:r>
              <a:rPr sz="1800" spc="-6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this</a:t>
            </a:r>
            <a:r>
              <a:rPr sz="1800" spc="-6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javascript</a:t>
            </a:r>
            <a:r>
              <a:rPr sz="1800" spc="-6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statement</a:t>
            </a:r>
            <a:r>
              <a:rPr sz="1800" spc="-6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will</a:t>
            </a:r>
            <a:r>
              <a:rPr sz="1800" spc="-6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return</a:t>
            </a:r>
            <a:r>
              <a:rPr sz="1800" spc="-6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5D696B"/>
                </a:solidFill>
                <a:latin typeface="Lato"/>
                <a:cs typeface="Lato"/>
              </a:rPr>
              <a:t>all</a:t>
            </a:r>
            <a:r>
              <a:rPr sz="1800" b="1" spc="-4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5D696B"/>
                </a:solidFill>
                <a:latin typeface="Lato"/>
                <a:cs typeface="Lato"/>
              </a:rPr>
              <a:t>paragraph</a:t>
            </a:r>
            <a:r>
              <a:rPr sz="1800" b="1" spc="-4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5D696B"/>
                </a:solidFill>
                <a:latin typeface="Lato"/>
                <a:cs typeface="Lato"/>
              </a:rPr>
              <a:t>elements</a:t>
            </a:r>
            <a:r>
              <a:rPr sz="1800" b="1" spc="-3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spc="-20" dirty="0">
                <a:solidFill>
                  <a:srgbClr val="5D696B"/>
                </a:solidFill>
                <a:latin typeface="Lato"/>
                <a:cs typeface="Lato"/>
              </a:rPr>
              <a:t>of</a:t>
            </a:r>
            <a:r>
              <a:rPr sz="1800" b="1" spc="-4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b="1" spc="-10" dirty="0">
                <a:solidFill>
                  <a:srgbClr val="5D696B"/>
                </a:solidFill>
                <a:latin typeface="Lato"/>
                <a:cs typeface="Lato"/>
              </a:rPr>
              <a:t>class main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:</a:t>
            </a:r>
            <a:endParaRPr sz="1800">
              <a:latin typeface="Lato"/>
              <a:cs typeface="Lato"/>
            </a:endParaRPr>
          </a:p>
          <a:p>
            <a:pPr marL="4175125">
              <a:lnSpc>
                <a:spcPts val="1430"/>
              </a:lnSpc>
              <a:spcBef>
                <a:spcPts val="1275"/>
              </a:spcBef>
            </a:pPr>
            <a:r>
              <a:rPr sz="1200" b="0" spc="55" dirty="0">
                <a:latin typeface="Roboto Medium"/>
                <a:cs typeface="Roboto Medium"/>
              </a:rPr>
              <a:t>&lt;body&gt;</a:t>
            </a:r>
            <a:endParaRPr sz="1200">
              <a:latin typeface="Roboto Medium"/>
              <a:cs typeface="Roboto Medium"/>
            </a:endParaRPr>
          </a:p>
          <a:p>
            <a:pPr marL="4449445">
              <a:lnSpc>
                <a:spcPts val="1425"/>
              </a:lnSpc>
            </a:pPr>
            <a:r>
              <a:rPr sz="1200" b="0" dirty="0">
                <a:latin typeface="Roboto Medium"/>
                <a:cs typeface="Roboto Medium"/>
              </a:rPr>
              <a:t>&lt;p&gt;my</a:t>
            </a:r>
            <a:r>
              <a:rPr sz="1200" b="0" spc="430" dirty="0">
                <a:latin typeface="Roboto Medium"/>
                <a:cs typeface="Roboto Medium"/>
              </a:rPr>
              <a:t> </a:t>
            </a:r>
            <a:r>
              <a:rPr sz="1200" b="0" spc="275" dirty="0">
                <a:latin typeface="Roboto Medium"/>
                <a:cs typeface="Roboto Medium"/>
              </a:rPr>
              <a:t>first</a:t>
            </a:r>
            <a:r>
              <a:rPr sz="1200" b="0" spc="430" dirty="0">
                <a:latin typeface="Roboto Medium"/>
                <a:cs typeface="Roboto Medium"/>
              </a:rPr>
              <a:t> </a:t>
            </a:r>
            <a:r>
              <a:rPr sz="1200" b="0" spc="90" dirty="0">
                <a:latin typeface="Roboto Medium"/>
                <a:cs typeface="Roboto Medium"/>
              </a:rPr>
              <a:t>paragraph&lt;/p&gt;</a:t>
            </a:r>
            <a:endParaRPr sz="1200">
              <a:latin typeface="Roboto Medium"/>
              <a:cs typeface="Roboto Medium"/>
            </a:endParaRPr>
          </a:p>
          <a:p>
            <a:pPr marL="4449445">
              <a:lnSpc>
                <a:spcPts val="1425"/>
              </a:lnSpc>
            </a:pPr>
            <a:r>
              <a:rPr sz="1200" b="0" spc="65" dirty="0">
                <a:solidFill>
                  <a:srgbClr val="F45D60"/>
                </a:solidFill>
                <a:latin typeface="Roboto Medium"/>
                <a:cs typeface="Roboto Medium"/>
              </a:rPr>
              <a:t>&lt;p</a:t>
            </a:r>
            <a:r>
              <a:rPr sz="1200" b="0" spc="480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200" b="0" spc="95" dirty="0">
                <a:solidFill>
                  <a:srgbClr val="F45D60"/>
                </a:solidFill>
                <a:latin typeface="Roboto Medium"/>
                <a:cs typeface="Roboto Medium"/>
              </a:rPr>
              <a:t>class="main"&gt;my</a:t>
            </a:r>
            <a:r>
              <a:rPr sz="1200" b="0" spc="484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200" b="0" spc="275" dirty="0">
                <a:solidFill>
                  <a:srgbClr val="F45D60"/>
                </a:solidFill>
                <a:latin typeface="Roboto Medium"/>
                <a:cs typeface="Roboto Medium"/>
              </a:rPr>
              <a:t>first</a:t>
            </a:r>
            <a:r>
              <a:rPr sz="1200" b="0" spc="484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200" b="0" dirty="0">
                <a:solidFill>
                  <a:srgbClr val="F45D60"/>
                </a:solidFill>
                <a:latin typeface="Roboto Medium"/>
                <a:cs typeface="Roboto Medium"/>
              </a:rPr>
              <a:t>main</a:t>
            </a:r>
            <a:r>
              <a:rPr sz="1200" b="0" spc="484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200" b="0" spc="90" dirty="0">
                <a:solidFill>
                  <a:srgbClr val="F45D60"/>
                </a:solidFill>
                <a:latin typeface="Roboto Medium"/>
                <a:cs typeface="Roboto Medium"/>
              </a:rPr>
              <a:t>paragraph&lt;/p&gt;</a:t>
            </a:r>
            <a:endParaRPr sz="1200">
              <a:latin typeface="Roboto Medium"/>
              <a:cs typeface="Roboto Medium"/>
            </a:endParaRPr>
          </a:p>
          <a:p>
            <a:pPr marL="4449445">
              <a:lnSpc>
                <a:spcPts val="1430"/>
              </a:lnSpc>
            </a:pPr>
            <a:r>
              <a:rPr sz="1200" b="0" spc="65" dirty="0">
                <a:solidFill>
                  <a:srgbClr val="F45D60"/>
                </a:solidFill>
                <a:latin typeface="Roboto Medium"/>
                <a:cs typeface="Roboto Medium"/>
              </a:rPr>
              <a:t>&lt;p</a:t>
            </a:r>
            <a:r>
              <a:rPr sz="1200" b="0" spc="480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200" b="0" spc="95" dirty="0">
                <a:solidFill>
                  <a:srgbClr val="F45D60"/>
                </a:solidFill>
                <a:latin typeface="Roboto Medium"/>
                <a:cs typeface="Roboto Medium"/>
              </a:rPr>
              <a:t>class="main"&gt;my</a:t>
            </a:r>
            <a:r>
              <a:rPr sz="1200" b="0" spc="484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200" b="0" spc="60" dirty="0">
                <a:solidFill>
                  <a:srgbClr val="F45D60"/>
                </a:solidFill>
                <a:latin typeface="Roboto Medium"/>
                <a:cs typeface="Roboto Medium"/>
              </a:rPr>
              <a:t>second</a:t>
            </a:r>
            <a:r>
              <a:rPr sz="1200" b="0" spc="484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200" b="0" dirty="0">
                <a:solidFill>
                  <a:srgbClr val="F45D60"/>
                </a:solidFill>
                <a:latin typeface="Roboto Medium"/>
                <a:cs typeface="Roboto Medium"/>
              </a:rPr>
              <a:t>main</a:t>
            </a:r>
            <a:r>
              <a:rPr sz="1200" b="0" spc="484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200" b="0" spc="90" dirty="0">
                <a:solidFill>
                  <a:srgbClr val="F45D60"/>
                </a:solidFill>
                <a:latin typeface="Roboto Medium"/>
                <a:cs typeface="Roboto Medium"/>
              </a:rPr>
              <a:t>paragraph&lt;/p&gt;</a:t>
            </a:r>
            <a:endParaRPr sz="12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7737" y="3834192"/>
            <a:ext cx="4140835" cy="38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ts val="1430"/>
              </a:lnSpc>
              <a:spcBef>
                <a:spcPts val="100"/>
              </a:spcBef>
            </a:pPr>
            <a:r>
              <a:rPr sz="1200" b="0" spc="85" dirty="0">
                <a:latin typeface="Roboto Medium"/>
                <a:cs typeface="Roboto Medium"/>
              </a:rPr>
              <a:t>&lt;a</a:t>
            </a:r>
            <a:r>
              <a:rPr sz="1200" b="0" spc="420" dirty="0">
                <a:latin typeface="Roboto Medium"/>
                <a:cs typeface="Roboto Medium"/>
              </a:rPr>
              <a:t> </a:t>
            </a:r>
            <a:r>
              <a:rPr sz="1200" b="0" spc="105" dirty="0">
                <a:latin typeface="Roboto Medium"/>
                <a:cs typeface="Roboto Medium"/>
                <a:hlinkClick r:id="rId2"/>
              </a:rPr>
              <a:t>href="http://www.google.com"&gt;google&lt;/a&gt;</a:t>
            </a:r>
            <a:endParaRPr sz="1200">
              <a:latin typeface="Roboto Medium"/>
              <a:cs typeface="Roboto Medium"/>
            </a:endParaRPr>
          </a:p>
          <a:p>
            <a:pPr marL="12700">
              <a:lnSpc>
                <a:spcPts val="1430"/>
              </a:lnSpc>
            </a:pPr>
            <a:r>
              <a:rPr sz="1200" b="0" spc="80" dirty="0">
                <a:latin typeface="Roboto Medium"/>
                <a:cs typeface="Roboto Medium"/>
              </a:rPr>
              <a:t>&lt;/body&gt;</a:t>
            </a:r>
            <a:endParaRPr sz="12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Finding</a:t>
            </a:r>
            <a:r>
              <a:rPr spc="-110" dirty="0"/>
              <a:t> </a:t>
            </a:r>
            <a:r>
              <a:rPr spc="-20" dirty="0"/>
              <a:t>HTML</a:t>
            </a:r>
            <a:r>
              <a:rPr spc="-105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792353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querySelectorAll()</a:t>
            </a:r>
            <a:r>
              <a:rPr sz="1800" spc="-5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method</a:t>
            </a:r>
            <a:r>
              <a:rPr sz="1800" spc="-5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will</a:t>
            </a:r>
            <a:r>
              <a:rPr sz="1800" spc="-5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return</a:t>
            </a:r>
            <a:r>
              <a:rPr sz="1800" spc="-5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</a:t>
            </a:r>
            <a:r>
              <a:rPr sz="1800" spc="-5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list</a:t>
            </a:r>
            <a:r>
              <a:rPr sz="1800" spc="-5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of</a:t>
            </a:r>
            <a:r>
              <a:rPr sz="1800" spc="-5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all</a:t>
            </a:r>
            <a:r>
              <a:rPr sz="1800" spc="-5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5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elements</a:t>
            </a:r>
            <a:r>
              <a:rPr sz="1800" spc="-5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that</a:t>
            </a:r>
            <a:r>
              <a:rPr sz="1800" spc="-5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match</a:t>
            </a:r>
            <a:r>
              <a:rPr sz="1800" spc="-5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5D696B"/>
                </a:solidFill>
                <a:latin typeface="Lato"/>
                <a:cs typeface="Lato"/>
              </a:rPr>
              <a:t>the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specified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CSS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query.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561409"/>
            <a:ext cx="5252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135" dirty="0">
                <a:solidFill>
                  <a:srgbClr val="0B5293"/>
                </a:solidFill>
                <a:latin typeface="Roboto Medium"/>
                <a:cs typeface="Roboto Medium"/>
              </a:rPr>
              <a:t>const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40" dirty="0">
                <a:solidFill>
                  <a:srgbClr val="0B5293"/>
                </a:solidFill>
                <a:latin typeface="Roboto Medium"/>
                <a:cs typeface="Roboto Medium"/>
              </a:rPr>
              <a:t>pars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65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document.querySelectorAll("p.main");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568" y="3322700"/>
            <a:ext cx="2586355" cy="38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b="0" spc="55" dirty="0">
                <a:latin typeface="Roboto Medium"/>
                <a:cs typeface="Roboto Medium"/>
              </a:rPr>
              <a:t>&lt;body&gt;</a:t>
            </a:r>
            <a:endParaRPr sz="1200">
              <a:latin typeface="Roboto Medium"/>
              <a:cs typeface="Roboto Medium"/>
            </a:endParaRPr>
          </a:p>
          <a:p>
            <a:pPr marL="286385">
              <a:lnSpc>
                <a:spcPts val="1430"/>
              </a:lnSpc>
            </a:pPr>
            <a:r>
              <a:rPr sz="1200" b="0" dirty="0">
                <a:latin typeface="Roboto Medium"/>
                <a:cs typeface="Roboto Medium"/>
              </a:rPr>
              <a:t>&lt;p&gt;my</a:t>
            </a:r>
            <a:r>
              <a:rPr sz="1200" b="0" spc="430" dirty="0">
                <a:latin typeface="Roboto Medium"/>
                <a:cs typeface="Roboto Medium"/>
              </a:rPr>
              <a:t> </a:t>
            </a:r>
            <a:r>
              <a:rPr sz="1200" b="0" spc="275" dirty="0">
                <a:latin typeface="Roboto Medium"/>
                <a:cs typeface="Roboto Medium"/>
              </a:rPr>
              <a:t>first</a:t>
            </a:r>
            <a:r>
              <a:rPr sz="1200" b="0" spc="430" dirty="0">
                <a:latin typeface="Roboto Medium"/>
                <a:cs typeface="Roboto Medium"/>
              </a:rPr>
              <a:t> </a:t>
            </a:r>
            <a:r>
              <a:rPr sz="1200" b="0" spc="90" dirty="0">
                <a:latin typeface="Roboto Medium"/>
                <a:cs typeface="Roboto Medium"/>
              </a:rPr>
              <a:t>paragraph&lt;/p&gt;</a:t>
            </a:r>
            <a:endParaRPr sz="12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2933" y="3684649"/>
            <a:ext cx="39579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65" dirty="0">
                <a:solidFill>
                  <a:srgbClr val="F45D60"/>
                </a:solidFill>
                <a:latin typeface="Roboto Medium"/>
                <a:cs typeface="Roboto Medium"/>
              </a:rPr>
              <a:t>&lt;p</a:t>
            </a:r>
            <a:r>
              <a:rPr sz="1200" b="0" spc="480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200" b="0" spc="95" dirty="0">
                <a:solidFill>
                  <a:srgbClr val="F45D60"/>
                </a:solidFill>
                <a:latin typeface="Roboto Medium"/>
                <a:cs typeface="Roboto Medium"/>
              </a:rPr>
              <a:t>class="main"&gt;my</a:t>
            </a:r>
            <a:r>
              <a:rPr sz="1200" b="0" spc="484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200" b="0" spc="275" dirty="0">
                <a:solidFill>
                  <a:srgbClr val="F45D60"/>
                </a:solidFill>
                <a:latin typeface="Roboto Medium"/>
                <a:cs typeface="Roboto Medium"/>
              </a:rPr>
              <a:t>first</a:t>
            </a:r>
            <a:r>
              <a:rPr sz="1200" b="0" spc="484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200" b="0" dirty="0">
                <a:solidFill>
                  <a:srgbClr val="F45D60"/>
                </a:solidFill>
                <a:latin typeface="Roboto Medium"/>
                <a:cs typeface="Roboto Medium"/>
              </a:rPr>
              <a:t>main</a:t>
            </a:r>
            <a:r>
              <a:rPr sz="1200" b="0" spc="484" dirty="0">
                <a:solidFill>
                  <a:srgbClr val="F45D60"/>
                </a:solidFill>
                <a:latin typeface="Roboto Medium"/>
                <a:cs typeface="Roboto Medium"/>
              </a:rPr>
              <a:t> </a:t>
            </a:r>
            <a:r>
              <a:rPr sz="1200" b="0" spc="90" dirty="0">
                <a:solidFill>
                  <a:srgbClr val="F45D60"/>
                </a:solidFill>
                <a:latin typeface="Roboto Medium"/>
                <a:cs typeface="Roboto Medium"/>
              </a:rPr>
              <a:t>paragraph&lt;/p&gt;</a:t>
            </a:r>
            <a:endParaRPr sz="12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2888" y="3865624"/>
            <a:ext cx="4048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65" dirty="0">
                <a:solidFill>
                  <a:srgbClr val="E69138"/>
                </a:solidFill>
                <a:latin typeface="Roboto Medium"/>
                <a:cs typeface="Roboto Medium"/>
              </a:rPr>
              <a:t>&lt;p</a:t>
            </a:r>
            <a:r>
              <a:rPr sz="1200" b="0" spc="480" dirty="0">
                <a:solidFill>
                  <a:srgbClr val="E69138"/>
                </a:solidFill>
                <a:latin typeface="Roboto Medium"/>
                <a:cs typeface="Roboto Medium"/>
              </a:rPr>
              <a:t> </a:t>
            </a:r>
            <a:r>
              <a:rPr sz="1200" b="0" spc="95" dirty="0">
                <a:solidFill>
                  <a:srgbClr val="E69138"/>
                </a:solidFill>
                <a:latin typeface="Roboto Medium"/>
                <a:cs typeface="Roboto Medium"/>
              </a:rPr>
              <a:t>class="main"&gt;my</a:t>
            </a:r>
            <a:r>
              <a:rPr sz="1200" b="0" spc="484" dirty="0">
                <a:solidFill>
                  <a:srgbClr val="E69138"/>
                </a:solidFill>
                <a:latin typeface="Roboto Medium"/>
                <a:cs typeface="Roboto Medium"/>
              </a:rPr>
              <a:t> </a:t>
            </a:r>
            <a:r>
              <a:rPr sz="1200" b="0" spc="60" dirty="0">
                <a:solidFill>
                  <a:srgbClr val="E69138"/>
                </a:solidFill>
                <a:latin typeface="Roboto Medium"/>
                <a:cs typeface="Roboto Medium"/>
              </a:rPr>
              <a:t>second</a:t>
            </a:r>
            <a:r>
              <a:rPr sz="1200" b="0" spc="484" dirty="0">
                <a:solidFill>
                  <a:srgbClr val="E69138"/>
                </a:solidFill>
                <a:latin typeface="Roboto Medium"/>
                <a:cs typeface="Roboto Medium"/>
              </a:rPr>
              <a:t> </a:t>
            </a:r>
            <a:r>
              <a:rPr sz="1200" b="0" dirty="0">
                <a:solidFill>
                  <a:srgbClr val="E69138"/>
                </a:solidFill>
                <a:latin typeface="Roboto Medium"/>
                <a:cs typeface="Roboto Medium"/>
              </a:rPr>
              <a:t>main</a:t>
            </a:r>
            <a:r>
              <a:rPr sz="1200" b="0" spc="484" dirty="0">
                <a:solidFill>
                  <a:srgbClr val="E69138"/>
                </a:solidFill>
                <a:latin typeface="Roboto Medium"/>
                <a:cs typeface="Roboto Medium"/>
              </a:rPr>
              <a:t> </a:t>
            </a:r>
            <a:r>
              <a:rPr sz="1200" b="0" spc="90" dirty="0">
                <a:solidFill>
                  <a:srgbClr val="E69138"/>
                </a:solidFill>
                <a:latin typeface="Roboto Medium"/>
                <a:cs typeface="Roboto Medium"/>
              </a:rPr>
              <a:t>paragraph&lt;/p&gt;</a:t>
            </a:r>
            <a:endParaRPr sz="12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8568" y="4046599"/>
            <a:ext cx="4140835" cy="38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ts val="1430"/>
              </a:lnSpc>
              <a:spcBef>
                <a:spcPts val="100"/>
              </a:spcBef>
            </a:pPr>
            <a:r>
              <a:rPr sz="1200" b="0" spc="85" dirty="0">
                <a:latin typeface="Roboto Medium"/>
                <a:cs typeface="Roboto Medium"/>
              </a:rPr>
              <a:t>&lt;a</a:t>
            </a:r>
            <a:r>
              <a:rPr sz="1200" b="0" spc="420" dirty="0">
                <a:latin typeface="Roboto Medium"/>
                <a:cs typeface="Roboto Medium"/>
              </a:rPr>
              <a:t> </a:t>
            </a:r>
            <a:r>
              <a:rPr sz="1200" b="0" spc="105" dirty="0">
                <a:latin typeface="Roboto Medium"/>
                <a:cs typeface="Roboto Medium"/>
                <a:hlinkClick r:id="rId2"/>
              </a:rPr>
              <a:t>href="http://www.google.com"&gt;google&lt;/a&gt;</a:t>
            </a:r>
            <a:endParaRPr sz="1200">
              <a:latin typeface="Roboto Medium"/>
              <a:cs typeface="Roboto Medium"/>
            </a:endParaRPr>
          </a:p>
          <a:p>
            <a:pPr marL="12700">
              <a:lnSpc>
                <a:spcPts val="1430"/>
              </a:lnSpc>
            </a:pPr>
            <a:r>
              <a:rPr sz="1200" b="0" spc="80" dirty="0">
                <a:latin typeface="Roboto Medium"/>
                <a:cs typeface="Roboto Medium"/>
              </a:rPr>
              <a:t>&lt;/body&gt;</a:t>
            </a:r>
            <a:endParaRPr sz="12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3532" y="3510247"/>
            <a:ext cx="723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45D60"/>
                </a:solidFill>
                <a:latin typeface="Arial"/>
                <a:cs typeface="Arial"/>
              </a:rPr>
              <a:t>pars[0]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898" y="3787719"/>
            <a:ext cx="723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E69138"/>
                </a:solidFill>
                <a:latin typeface="Arial"/>
                <a:cs typeface="Arial"/>
              </a:rPr>
              <a:t>pars[1]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04299" y="3667355"/>
            <a:ext cx="621030" cy="116839"/>
            <a:chOff x="6304299" y="3667355"/>
            <a:chExt cx="621030" cy="116839"/>
          </a:xfrm>
        </p:grpSpPr>
        <p:sp>
          <p:nvSpPr>
            <p:cNvPr id="12" name="object 12"/>
            <p:cNvSpPr/>
            <p:nvPr/>
          </p:nvSpPr>
          <p:spPr>
            <a:xfrm>
              <a:off x="6351737" y="3672117"/>
              <a:ext cx="568960" cy="92075"/>
            </a:xfrm>
            <a:custGeom>
              <a:avLst/>
              <a:gdLst/>
              <a:ahLst/>
              <a:cxnLst/>
              <a:rect l="l" t="t" r="r" b="b"/>
              <a:pathLst>
                <a:path w="568959" h="92075">
                  <a:moveTo>
                    <a:pt x="568773" y="0"/>
                  </a:moveTo>
                  <a:lnTo>
                    <a:pt x="0" y="91699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09062" y="374829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5174" y="31049"/>
                  </a:moveTo>
                  <a:lnTo>
                    <a:pt x="0" y="22399"/>
                  </a:lnTo>
                  <a:lnTo>
                    <a:pt x="40174" y="0"/>
                  </a:lnTo>
                  <a:lnTo>
                    <a:pt x="45174" y="31049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09062" y="374829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0174" y="0"/>
                  </a:moveTo>
                  <a:lnTo>
                    <a:pt x="0" y="22399"/>
                  </a:lnTo>
                  <a:lnTo>
                    <a:pt x="45174" y="31049"/>
                  </a:lnTo>
                  <a:lnTo>
                    <a:pt x="40174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12684" y="3974279"/>
            <a:ext cx="857250" cy="41275"/>
            <a:chOff x="1412684" y="3974279"/>
            <a:chExt cx="857250" cy="41275"/>
          </a:xfrm>
        </p:grpSpPr>
        <p:sp>
          <p:nvSpPr>
            <p:cNvPr id="16" name="object 16"/>
            <p:cNvSpPr/>
            <p:nvPr/>
          </p:nvSpPr>
          <p:spPr>
            <a:xfrm>
              <a:off x="1417447" y="3988341"/>
              <a:ext cx="804545" cy="6985"/>
            </a:xfrm>
            <a:custGeom>
              <a:avLst/>
              <a:gdLst/>
              <a:ahLst/>
              <a:cxnLst/>
              <a:rect l="l" t="t" r="r" b="b"/>
              <a:pathLst>
                <a:path w="804544" h="6985">
                  <a:moveTo>
                    <a:pt x="0" y="0"/>
                  </a:moveTo>
                  <a:lnTo>
                    <a:pt x="804450" y="6449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1770" y="39790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252" y="0"/>
                  </a:lnTo>
                  <a:lnTo>
                    <a:pt x="43349" y="1609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21770" y="39790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349" y="16099"/>
                  </a:lnTo>
                  <a:lnTo>
                    <a:pt x="252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Changing</a:t>
            </a:r>
            <a:r>
              <a:rPr spc="-110" dirty="0"/>
              <a:t> </a:t>
            </a:r>
            <a:r>
              <a:rPr spc="-20" dirty="0"/>
              <a:t>HTML</a:t>
            </a:r>
            <a:r>
              <a:rPr spc="-105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7609205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DOM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allows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JavaScript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change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content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of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elements.</a:t>
            </a:r>
            <a:endParaRPr sz="1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easiest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way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modify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content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of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an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is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by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using</a:t>
            </a:r>
            <a:r>
              <a:rPr sz="1800" spc="-10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endParaRPr sz="1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solidFill>
                  <a:srgbClr val="5D696B"/>
                </a:solidFill>
                <a:latin typeface="Lato"/>
                <a:cs typeface="Lato"/>
              </a:rPr>
              <a:t>innerHTML</a:t>
            </a:r>
            <a:r>
              <a:rPr sz="1800" b="1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property.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To</a:t>
            </a:r>
            <a:r>
              <a:rPr sz="1800" spc="-11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change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content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5D696B"/>
                </a:solidFill>
                <a:latin typeface="Lato"/>
                <a:cs typeface="Lato"/>
              </a:rPr>
              <a:t>of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an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element,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use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this</a:t>
            </a:r>
            <a:r>
              <a:rPr sz="1800" spc="-10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syntax: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4522" y="3838519"/>
            <a:ext cx="748665" cy="274320"/>
          </a:xfrm>
          <a:custGeom>
            <a:avLst/>
            <a:gdLst/>
            <a:ahLst/>
            <a:cxnLst/>
            <a:rect l="l" t="t" r="r" b="b"/>
            <a:pathLst>
              <a:path w="748664" h="274320">
                <a:moveTo>
                  <a:pt x="748101" y="274319"/>
                </a:moveTo>
                <a:lnTo>
                  <a:pt x="0" y="274319"/>
                </a:lnTo>
                <a:lnTo>
                  <a:pt x="0" y="0"/>
                </a:lnTo>
                <a:lnTo>
                  <a:pt x="748101" y="0"/>
                </a:lnTo>
                <a:lnTo>
                  <a:pt x="748101" y="274319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1821" y="3816675"/>
            <a:ext cx="215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5D696B"/>
                </a:solidFill>
                <a:latin typeface="Lato"/>
                <a:cs typeface="Lato"/>
              </a:rPr>
              <a:t>element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.innerHTML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50" dirty="0">
                <a:solidFill>
                  <a:srgbClr val="5D696B"/>
                </a:solidFill>
                <a:latin typeface="Lato"/>
                <a:cs typeface="Lato"/>
              </a:rPr>
              <a:t>=</a:t>
            </a:r>
            <a:endParaRPr sz="180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2066" y="3838519"/>
            <a:ext cx="1017905" cy="274320"/>
          </a:xfrm>
          <a:prstGeom prst="rect">
            <a:avLst/>
          </a:prstGeom>
          <a:solidFill>
            <a:srgbClr val="F6B16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-30" dirty="0">
                <a:solidFill>
                  <a:srgbClr val="5D696B"/>
                </a:solidFill>
                <a:latin typeface="Lato"/>
                <a:cs typeface="Lato"/>
              </a:rPr>
              <a:t>new</a:t>
            </a:r>
            <a:r>
              <a:rPr sz="1800" i="1" spc="-6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i="1" spc="-30" dirty="0">
                <a:solidFill>
                  <a:srgbClr val="5D696B"/>
                </a:solidFill>
                <a:latin typeface="Lato"/>
                <a:cs typeface="Lato"/>
              </a:rPr>
              <a:t>HTML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23982" y="3743430"/>
            <a:ext cx="476250" cy="166370"/>
            <a:chOff x="2523982" y="3743430"/>
            <a:chExt cx="476250" cy="166370"/>
          </a:xfrm>
        </p:grpSpPr>
        <p:sp>
          <p:nvSpPr>
            <p:cNvPr id="8" name="object 8"/>
            <p:cNvSpPr/>
            <p:nvPr/>
          </p:nvSpPr>
          <p:spPr>
            <a:xfrm>
              <a:off x="2569769" y="3763117"/>
              <a:ext cx="425450" cy="142240"/>
            </a:xfrm>
            <a:custGeom>
              <a:avLst/>
              <a:gdLst/>
              <a:ahLst/>
              <a:cxnLst/>
              <a:rect l="l" t="t" r="r" b="b"/>
              <a:pathLst>
                <a:path w="425450" h="142239">
                  <a:moveTo>
                    <a:pt x="425174" y="14182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28744" y="3748192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5" h="29845">
                  <a:moveTo>
                    <a:pt x="36024" y="29849"/>
                  </a:moveTo>
                  <a:lnTo>
                    <a:pt x="0" y="1249"/>
                  </a:lnTo>
                  <a:lnTo>
                    <a:pt x="45999" y="0"/>
                  </a:lnTo>
                  <a:lnTo>
                    <a:pt x="36024" y="29849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8744" y="3748192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5" h="29845">
                  <a:moveTo>
                    <a:pt x="45999" y="0"/>
                  </a:moveTo>
                  <a:lnTo>
                    <a:pt x="0" y="1249"/>
                  </a:lnTo>
                  <a:lnTo>
                    <a:pt x="36024" y="29849"/>
                  </a:lnTo>
                  <a:lnTo>
                    <a:pt x="45999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86175" y="3835854"/>
            <a:ext cx="393065" cy="164465"/>
            <a:chOff x="6186175" y="3835854"/>
            <a:chExt cx="393065" cy="164465"/>
          </a:xfrm>
        </p:grpSpPr>
        <p:sp>
          <p:nvSpPr>
            <p:cNvPr id="12" name="object 12"/>
            <p:cNvSpPr/>
            <p:nvPr/>
          </p:nvSpPr>
          <p:spPr>
            <a:xfrm>
              <a:off x="6190937" y="3856792"/>
              <a:ext cx="343535" cy="139065"/>
            </a:xfrm>
            <a:custGeom>
              <a:avLst/>
              <a:gdLst/>
              <a:ahLst/>
              <a:cxnLst/>
              <a:rect l="l" t="t" r="r" b="b"/>
              <a:pathLst>
                <a:path w="343534" h="139064">
                  <a:moveTo>
                    <a:pt x="0" y="138499"/>
                  </a:moveTo>
                  <a:lnTo>
                    <a:pt x="342999" y="0"/>
                  </a:lnTo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28061" y="3840617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11774" y="30749"/>
                  </a:moveTo>
                  <a:lnTo>
                    <a:pt x="0" y="1574"/>
                  </a:lnTo>
                  <a:lnTo>
                    <a:pt x="45974" y="0"/>
                  </a:lnTo>
                  <a:lnTo>
                    <a:pt x="11774" y="30749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28061" y="3840617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11774" y="30749"/>
                  </a:moveTo>
                  <a:lnTo>
                    <a:pt x="45974" y="0"/>
                  </a:lnTo>
                  <a:lnTo>
                    <a:pt x="0" y="1574"/>
                  </a:lnTo>
                  <a:lnTo>
                    <a:pt x="11774" y="30749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98984" y="3553950"/>
            <a:ext cx="192532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5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5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new</a:t>
            </a:r>
            <a:r>
              <a:rPr sz="1400" spc="-5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html</a:t>
            </a:r>
            <a:r>
              <a:rPr sz="1400" spc="-55" dirty="0">
                <a:latin typeface="Lato"/>
                <a:cs typeface="Lato"/>
              </a:rPr>
              <a:t> </a:t>
            </a:r>
            <a:r>
              <a:rPr sz="1400" spc="-20" dirty="0">
                <a:latin typeface="Lato"/>
                <a:cs typeface="Lato"/>
              </a:rPr>
              <a:t>code </a:t>
            </a:r>
            <a:r>
              <a:rPr sz="1400" dirty="0">
                <a:latin typeface="Lato"/>
                <a:cs typeface="Lato"/>
              </a:rPr>
              <a:t>or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text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put </a:t>
            </a:r>
            <a:r>
              <a:rPr sz="1400" dirty="0">
                <a:latin typeface="Lato"/>
                <a:cs typeface="Lato"/>
              </a:rPr>
              <a:t>inside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6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element</a:t>
            </a:r>
            <a:endParaRPr sz="14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449" y="3553950"/>
            <a:ext cx="188976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ato"/>
                <a:cs typeface="Lato"/>
              </a:rPr>
              <a:t>This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is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element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you </a:t>
            </a:r>
            <a:r>
              <a:rPr sz="1400" dirty="0">
                <a:latin typeface="Lato"/>
                <a:cs typeface="Lato"/>
              </a:rPr>
              <a:t>want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to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change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the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20" dirty="0">
                <a:latin typeface="Lato"/>
                <a:cs typeface="Lato"/>
              </a:rPr>
              <a:t>html </a:t>
            </a:r>
            <a:r>
              <a:rPr sz="1400" dirty="0">
                <a:latin typeface="Lato"/>
                <a:cs typeface="Lato"/>
              </a:rPr>
              <a:t>inside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of</a:t>
            </a:r>
            <a:r>
              <a:rPr sz="1400" spc="-65" dirty="0">
                <a:latin typeface="Lato"/>
                <a:cs typeface="Lato"/>
              </a:rPr>
              <a:t> </a:t>
            </a:r>
            <a:r>
              <a:rPr sz="1400" spc="-35" dirty="0">
                <a:latin typeface="Lato"/>
                <a:cs typeface="Lato"/>
              </a:rPr>
              <a:t>it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Changing</a:t>
            </a:r>
            <a:r>
              <a:rPr spc="-110" dirty="0"/>
              <a:t> </a:t>
            </a:r>
            <a:r>
              <a:rPr spc="-20" dirty="0"/>
              <a:t>HTML</a:t>
            </a:r>
            <a:r>
              <a:rPr spc="-105" dirty="0"/>
              <a:t> </a:t>
            </a:r>
            <a:r>
              <a:rPr spc="11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7138034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For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example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this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javascript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5D696B"/>
                </a:solidFill>
                <a:latin typeface="Lato"/>
                <a:cs typeface="Lato"/>
              </a:rPr>
              <a:t>code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changes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text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inside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D696B"/>
                </a:solidFill>
                <a:latin typeface="Lato"/>
                <a:cs typeface="Lato"/>
              </a:rPr>
              <a:t>the</a:t>
            </a:r>
            <a:r>
              <a:rPr sz="1800" spc="-90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5D696B"/>
                </a:solidFill>
                <a:latin typeface="Lato"/>
                <a:cs typeface="Lato"/>
              </a:rPr>
              <a:t>h1</a:t>
            </a:r>
            <a:r>
              <a:rPr sz="1800" spc="-95" dirty="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D696B"/>
                </a:solidFill>
                <a:latin typeface="Lato"/>
                <a:cs typeface="Lato"/>
              </a:rPr>
              <a:t>element:</a:t>
            </a:r>
            <a:endParaRPr sz="1800">
              <a:latin typeface="Lato"/>
              <a:cs typeface="Lato"/>
            </a:endParaRPr>
          </a:p>
          <a:p>
            <a:pPr marL="12700" marR="2636520">
              <a:lnSpc>
                <a:spcPct val="116100"/>
              </a:lnSpc>
              <a:spcBef>
                <a:spcPts val="1635"/>
              </a:spcBef>
            </a:pPr>
            <a:r>
              <a:rPr sz="1400" b="0" spc="310" dirty="0">
                <a:solidFill>
                  <a:srgbClr val="0B5293"/>
                </a:solidFill>
                <a:latin typeface="Roboto Medium"/>
                <a:cs typeface="Roboto Medium"/>
              </a:rPr>
              <a:t>let</a:t>
            </a:r>
            <a:r>
              <a:rPr sz="1400" b="0" spc="7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10" dirty="0">
                <a:solidFill>
                  <a:srgbClr val="0B5293"/>
                </a:solidFill>
                <a:latin typeface="Roboto Medium"/>
                <a:cs typeface="Roboto Medium"/>
              </a:rPr>
              <a:t>header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8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55" dirty="0">
                <a:solidFill>
                  <a:srgbClr val="0B5293"/>
                </a:solidFill>
                <a:latin typeface="Roboto Medium"/>
                <a:cs typeface="Roboto Medium"/>
              </a:rPr>
              <a:t>document.querySelector("h1"); </a:t>
            </a:r>
            <a:r>
              <a:rPr sz="1400" b="0" spc="100" dirty="0">
                <a:solidFill>
                  <a:srgbClr val="0B5293"/>
                </a:solidFill>
                <a:latin typeface="Roboto Medium"/>
                <a:cs typeface="Roboto Medium"/>
              </a:rPr>
              <a:t>header.innerHTML</a:t>
            </a:r>
            <a:r>
              <a:rPr sz="1400" b="0" spc="90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=</a:t>
            </a:r>
            <a:r>
              <a:rPr sz="1400" b="0" spc="9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"My</a:t>
            </a:r>
            <a:r>
              <a:rPr sz="1400" b="0" spc="9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dirty="0">
                <a:solidFill>
                  <a:srgbClr val="0B5293"/>
                </a:solidFill>
                <a:latin typeface="Roboto Medium"/>
                <a:cs typeface="Roboto Medium"/>
              </a:rPr>
              <a:t>new</a:t>
            </a:r>
            <a:r>
              <a:rPr sz="1400" b="0" spc="95" dirty="0">
                <a:solidFill>
                  <a:srgbClr val="0B5293"/>
                </a:solidFill>
                <a:latin typeface="Roboto Medium"/>
                <a:cs typeface="Roboto Medium"/>
              </a:rPr>
              <a:t>  </a:t>
            </a:r>
            <a:r>
              <a:rPr sz="1400" b="0" spc="175" dirty="0">
                <a:solidFill>
                  <a:srgbClr val="0B5293"/>
                </a:solidFill>
                <a:latin typeface="Roboto Medium"/>
                <a:cs typeface="Roboto Medium"/>
              </a:rPr>
              <a:t>heading";</a:t>
            </a:r>
            <a:endParaRPr sz="14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7583" y="3553950"/>
            <a:ext cx="2176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Lato"/>
                <a:cs typeface="Lato"/>
              </a:rPr>
              <a:t>&lt;h1&gt;My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25" dirty="0">
                <a:latin typeface="Lato"/>
                <a:cs typeface="Lato"/>
              </a:rPr>
              <a:t>new</a:t>
            </a:r>
            <a:r>
              <a:rPr sz="1400" spc="-7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heading&lt;/h1&gt;</a:t>
            </a:r>
            <a:endParaRPr sz="14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449" y="3553950"/>
            <a:ext cx="2092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Lato"/>
                <a:cs typeface="Lato"/>
              </a:rPr>
              <a:t>&lt;h1&gt;My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old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heading&lt;/h1&gt;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79055" y="3504130"/>
            <a:ext cx="1864995" cy="398780"/>
            <a:chOff x="3379055" y="3504130"/>
            <a:chExt cx="1864995" cy="398780"/>
          </a:xfrm>
        </p:grpSpPr>
        <p:sp>
          <p:nvSpPr>
            <p:cNvPr id="7" name="object 7"/>
            <p:cNvSpPr/>
            <p:nvPr/>
          </p:nvSpPr>
          <p:spPr>
            <a:xfrm>
              <a:off x="3383818" y="3508892"/>
              <a:ext cx="1855470" cy="389255"/>
            </a:xfrm>
            <a:custGeom>
              <a:avLst/>
              <a:gdLst/>
              <a:ahLst/>
              <a:cxnLst/>
              <a:rect l="l" t="t" r="r" b="b"/>
              <a:pathLst>
                <a:path w="1855470" h="389254">
                  <a:moveTo>
                    <a:pt x="1660646" y="389099"/>
                  </a:moveTo>
                  <a:lnTo>
                    <a:pt x="1660646" y="291824"/>
                  </a:lnTo>
                  <a:lnTo>
                    <a:pt x="0" y="291824"/>
                  </a:lnTo>
                  <a:lnTo>
                    <a:pt x="0" y="97274"/>
                  </a:lnTo>
                  <a:lnTo>
                    <a:pt x="1660646" y="97274"/>
                  </a:lnTo>
                  <a:lnTo>
                    <a:pt x="1660646" y="0"/>
                  </a:lnTo>
                  <a:lnTo>
                    <a:pt x="1855196" y="194549"/>
                  </a:lnTo>
                  <a:lnTo>
                    <a:pt x="1660646" y="389099"/>
                  </a:lnTo>
                  <a:close/>
                </a:path>
              </a:pathLst>
            </a:custGeom>
            <a:solidFill>
              <a:srgbClr val="BFC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83818" y="3508892"/>
              <a:ext cx="1855470" cy="389255"/>
            </a:xfrm>
            <a:custGeom>
              <a:avLst/>
              <a:gdLst/>
              <a:ahLst/>
              <a:cxnLst/>
              <a:rect l="l" t="t" r="r" b="b"/>
              <a:pathLst>
                <a:path w="1855470" h="389254">
                  <a:moveTo>
                    <a:pt x="0" y="97274"/>
                  </a:moveTo>
                  <a:lnTo>
                    <a:pt x="1660646" y="97274"/>
                  </a:lnTo>
                  <a:lnTo>
                    <a:pt x="1660646" y="0"/>
                  </a:lnTo>
                  <a:lnTo>
                    <a:pt x="1855196" y="194549"/>
                  </a:lnTo>
                  <a:lnTo>
                    <a:pt x="1660646" y="389099"/>
                  </a:lnTo>
                  <a:lnTo>
                    <a:pt x="1660646" y="291824"/>
                  </a:lnTo>
                  <a:lnTo>
                    <a:pt x="0" y="291824"/>
                  </a:lnTo>
                  <a:lnTo>
                    <a:pt x="0" y="97274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2352</Words>
  <Application>Microsoft Office PowerPoint</Application>
  <PresentationFormat>On-screen Show (16:9)</PresentationFormat>
  <Paragraphs>231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Lato</vt:lpstr>
      <vt:lpstr>Roboto</vt:lpstr>
      <vt:lpstr>Roboto Medium</vt:lpstr>
      <vt:lpstr>Times New Roman</vt:lpstr>
      <vt:lpstr>Office Theme</vt:lpstr>
      <vt:lpstr>  Javascript HTML DOM</vt:lpstr>
      <vt:lpstr>The HTML DOM</vt:lpstr>
      <vt:lpstr>The HTML DOM</vt:lpstr>
      <vt:lpstr>The HTML DOM Document Object</vt:lpstr>
      <vt:lpstr>Finding HTML Elements</vt:lpstr>
      <vt:lpstr>Finding HTML Elements</vt:lpstr>
      <vt:lpstr>Finding HTML Elements</vt:lpstr>
      <vt:lpstr>Changing HTML Elements</vt:lpstr>
      <vt:lpstr>Changing HTML Elements</vt:lpstr>
      <vt:lpstr>Changing HTML Elements</vt:lpstr>
      <vt:lpstr>Changing HTML Elements</vt:lpstr>
      <vt:lpstr>Changing CSS properties</vt:lpstr>
      <vt:lpstr>Changing CSS properties</vt:lpstr>
      <vt:lpstr>Changing CSS properties</vt:lpstr>
      <vt:lpstr>Adding HTML Elements</vt:lpstr>
      <vt:lpstr>Adding HTML Elements</vt:lpstr>
      <vt:lpstr>Adding HTML Elements</vt:lpstr>
      <vt:lpstr>Adding HTML Elements</vt:lpstr>
      <vt:lpstr>Adding HTML Elements</vt:lpstr>
      <vt:lpstr>Adding HTML Elements</vt:lpstr>
      <vt:lpstr>Removing Existing HTML Elements</vt:lpstr>
      <vt:lpstr>Removing Existing HTML Elements</vt:lpstr>
      <vt:lpstr>Removing Existing HTML Elements</vt:lpstr>
      <vt:lpstr>Replacing HTML Elements</vt:lpstr>
      <vt:lpstr>Replacing HTML Elements</vt:lpstr>
      <vt:lpstr>Replacing HTML Elements</vt:lpstr>
      <vt:lpstr>Javascript DOM Events</vt:lpstr>
      <vt:lpstr>Javascript DOM Events</vt:lpstr>
      <vt:lpstr>Javascript DOM Events</vt:lpstr>
      <vt:lpstr>Javascript DOM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Javascript HTML DOM</dc:title>
  <cp:lastModifiedBy>Youssouf</cp:lastModifiedBy>
  <cp:revision>1</cp:revision>
  <dcterms:created xsi:type="dcterms:W3CDTF">2024-10-16T04:35:23Z</dcterms:created>
  <dcterms:modified xsi:type="dcterms:W3CDTF">2024-10-16T04:39:33Z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2024-10-16T00:00:00Z</vt:filetime>
  </property>
  <property fmtid="{D5CDD505-2E9C-101B-9397-08002B2CF9AE}" pid="4" name="Producer">
    <vt:lpwstr>3-Heights(TM) PDF Security Shell 4.8.25.2 (http://www.pdf-tools.com)</vt:lpwstr>
  </property>
</Properties>
</file>