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15"/>
  </p:notesMasterIdLst>
  <p:sldIdLst>
    <p:sldId id="256" r:id="rId5"/>
    <p:sldId id="277" r:id="rId6"/>
    <p:sldId id="267" r:id="rId7"/>
    <p:sldId id="281" r:id="rId8"/>
    <p:sldId id="278" r:id="rId9"/>
    <p:sldId id="282" r:id="rId10"/>
    <p:sldId id="283" r:id="rId11"/>
    <p:sldId id="280" r:id="rId12"/>
    <p:sldId id="28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67"/>
            <p14:sldId id="281"/>
            <p14:sldId id="278"/>
            <p14:sldId id="282"/>
            <p14:sldId id="283"/>
            <p14:sldId id="280"/>
            <p14:sldId id="284"/>
          </p14:sldIdLst>
        </p14:section>
        <p14:section name="Group Member 1" id="{67C82EDF-45E1-4F40-99E4-61CBD9D71B6D}">
          <p14:sldIdLst/>
        </p14:section>
        <p14:section name="Group Member 2" id="{32CC8908-2DD1-4586-B325-D49E78524F47}">
          <p14:sldIdLst/>
        </p14:section>
        <p14:section name="Group member 3" id="{B5B72871-FE73-4A50-BCA1-1D7369E16A16}">
          <p14:sldIdLst/>
        </p14:section>
        <p14:section name="General Closing" id="{29DF22C9-5858-4D83-9365-7B659F873499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70247" autoAdjust="0"/>
  </p:normalViewPr>
  <p:slideViewPr>
    <p:cSldViewPr snapToGrid="0">
      <p:cViewPr varScale="1">
        <p:scale>
          <a:sx n="85" d="100"/>
          <a:sy n="85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51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5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ROBOT Mindstorms®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750" y="4206875"/>
            <a:ext cx="4470506" cy="16462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Yasmine HAMDANE</a:t>
            </a:r>
          </a:p>
          <a:p>
            <a:r>
              <a:rPr lang="en-US" dirty="0"/>
              <a:t>Amadou DOUMBIA</a:t>
            </a:r>
          </a:p>
          <a:p>
            <a:r>
              <a:rPr lang="en-US" dirty="0"/>
              <a:t>Brice DUGUAY</a:t>
            </a:r>
          </a:p>
          <a:p>
            <a:endParaRPr lang="en-US" dirty="0"/>
          </a:p>
          <a:p>
            <a:r>
              <a:rPr lang="en-US" dirty="0"/>
              <a:t>Master informatique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Ce qu'on a appris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améliorations qu'on pourrait apporter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09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endParaRPr lang="en-US" dirty="0">
              <a:latin typeface="Calibri Ligh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 Light" charset="0"/>
              </a:rPr>
              <a:t> Introduction.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 Light" charset="0"/>
              </a:rPr>
              <a:t>Présentation des fonctionnalités</a:t>
            </a:r>
            <a:r>
              <a:rPr lang="en-US" dirty="0">
                <a:latin typeface="Calibri Light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 Light" charset="0"/>
              </a:rPr>
              <a:t> Architecture</a:t>
            </a:r>
            <a:r>
              <a:rPr lang="fr-FR" dirty="0">
                <a:latin typeface="Calibri Light" charset="0"/>
              </a:rPr>
              <a:t>, conception et gestion </a:t>
            </a:r>
            <a:r>
              <a:rPr lang="en-US" dirty="0">
                <a:latin typeface="Calibri Light" charset="0"/>
              </a:rPr>
              <a:t>du projets .</a:t>
            </a:r>
            <a:r>
              <a:rPr lang="fr-FR" dirty="0">
                <a:latin typeface="Calibri Light" charset="0"/>
              </a:rPr>
              <a:t> </a:t>
            </a:r>
            <a:endParaRPr lang="en-US" dirty="0">
              <a:latin typeface="Calibri Ligh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 Light" charset="0"/>
              </a:rPr>
              <a:t>Programmation.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56" y="2487836"/>
            <a:ext cx="4664075" cy="2857403"/>
          </a:xfrm>
        </p:spPr>
        <p:txBody>
          <a:bodyPr/>
          <a:lstStyle/>
          <a:p>
            <a:pPr marL="518922" lvl="1" indent="-514350">
              <a:buFont typeface="+mj-lt"/>
              <a:buAutoNum type="arabicPeriod"/>
            </a:pPr>
            <a:r>
              <a:rPr lang="en-US" sz="2600" dirty="0"/>
              <a:t>Présentation du robot </a:t>
            </a:r>
            <a:r>
              <a:rPr lang="en-US" sz="2600" dirty="0">
                <a:latin typeface="Calibri Light" charset="0"/>
              </a:rPr>
              <a:t>Mindstorms® </a:t>
            </a:r>
            <a:endParaRPr lang="en-US" dirty="0">
              <a:latin typeface="Calibri Light" charset="0"/>
            </a:endParaRPr>
          </a:p>
          <a:p>
            <a:pPr lvl="4"/>
            <a:r>
              <a:rPr lang="en-US" i="1" dirty="0">
                <a:latin typeface="Calibri Light" charset="0"/>
              </a:rPr>
              <a:t>Son intêret</a:t>
            </a:r>
            <a:endParaRPr lang="en-US" dirty="0">
              <a:latin typeface="Calibri Light" charset="0"/>
            </a:endParaRPr>
          </a:p>
          <a:p>
            <a:pPr marL="461772" lvl="1" indent="-457200">
              <a:buFont typeface="+mj-lt"/>
              <a:buAutoNum type="arabicPeriod"/>
            </a:pPr>
            <a:r>
              <a:rPr lang="en-US" sz="2400" dirty="0">
                <a:latin typeface="Calibri Light" charset="0"/>
              </a:rPr>
              <a:t>But du Projet</a:t>
            </a:r>
          </a:p>
          <a:p>
            <a:pPr marL="4572" lvl="1" indent="0">
              <a:buNone/>
            </a:pPr>
            <a:endParaRPr lang="en-US" dirty="0">
              <a:latin typeface="Calibri Light" charset="0"/>
            </a:endParaRPr>
          </a:p>
          <a:p>
            <a:pPr marL="4572" lvl="1" indent="0">
              <a:buNone/>
            </a:pPr>
            <a:endParaRPr lang="en-US" sz="2400" dirty="0">
              <a:latin typeface="Calibri Light" charset="0"/>
            </a:endParaRPr>
          </a:p>
          <a:p>
            <a:pPr marL="4572" lvl="1" indent="0">
              <a:buNone/>
            </a:pPr>
            <a:endParaRPr lang="en-US" sz="2400" dirty="0">
              <a:latin typeface="Calibri Light" charset="0"/>
            </a:endParaRPr>
          </a:p>
        </p:txBody>
      </p:sp>
      <p:pic>
        <p:nvPicPr>
          <p:cNvPr id="5" name="Content Placeholder 4" descr="minds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34826" y="1771343"/>
            <a:ext cx="3582891" cy="3647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72520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grandes fonctionnaités du robot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>
              <a:solidFill>
                <a:srgbClr val="262626"/>
              </a:solidFill>
              <a:latin typeface="Calibri 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>
                <a:solidFill>
                  <a:srgbClr val="262626"/>
                </a:solidFill>
                <a:latin typeface="Calibri Light"/>
              </a:rPr>
              <a:t>Détecter une ligne/colonne</a:t>
            </a:r>
          </a:p>
          <a:p>
            <a:pPr marL="457200" indent="-457200">
              <a:buFont typeface="+mj-lt"/>
              <a:buAutoNum type="arabicPeriod"/>
            </a:pPr>
            <a:r>
              <a:rPr lang="fr-FR">
                <a:solidFill>
                  <a:srgbClr val="262626"/>
                </a:solidFill>
                <a:latin typeface="Calibri Light" charset="0"/>
              </a:rPr>
              <a:t>Suivre une ligne/colonne</a:t>
            </a:r>
          </a:p>
          <a:p>
            <a:pPr marL="457200" indent="-457200">
              <a:buFont typeface="+mj-lt"/>
              <a:buAutoNum type="arabicPeriod"/>
            </a:pPr>
            <a:r>
              <a:rPr lang="fr-FR">
                <a:solidFill>
                  <a:srgbClr val="262626"/>
                </a:solidFill>
                <a:latin typeface="Calibri Light" charset="0"/>
              </a:rPr>
              <a:t>Attraper un palet</a:t>
            </a:r>
          </a:p>
          <a:p>
            <a:pPr marL="457200" indent="-457200">
              <a:buFont typeface="+mj-lt"/>
              <a:buAutoNum type="arabicPeriod"/>
            </a:pPr>
            <a:r>
              <a:rPr lang="fr-FR">
                <a:solidFill>
                  <a:srgbClr val="262626"/>
                </a:solidFill>
                <a:latin typeface="Calibri Light" charset="0"/>
              </a:rPr>
              <a:t>Le déplacer vers un emplacement délimité par une ligne noire</a:t>
            </a:r>
          </a:p>
          <a:p>
            <a:pPr marL="457200" indent="-457200">
              <a:buFont typeface="+mj-lt"/>
              <a:buAutoNum type="arabicPeriod"/>
            </a:pPr>
            <a:r>
              <a:rPr lang="fr-FR">
                <a:solidFill>
                  <a:srgbClr val="262626"/>
                </a:solidFill>
                <a:latin typeface="Calibri Light" charset="0"/>
              </a:rPr>
              <a:t>Relacher le palet</a:t>
            </a:r>
          </a:p>
          <a:p>
            <a:pPr marL="457200" indent="-457200">
              <a:buFont typeface="+mj-lt"/>
              <a:buAutoNum type="arabicPeriod"/>
            </a:pPr>
            <a:r>
              <a:rPr lang="fr-FR">
                <a:solidFill>
                  <a:srgbClr val="262626"/>
                </a:solidFill>
                <a:latin typeface="Calibri Light" charset="0"/>
              </a:rPr>
              <a:t>Retourner sur le tapis pour récuperer d'autres palets</a:t>
            </a:r>
            <a:endParaRPr lang="en-US">
              <a:solidFill>
                <a:srgbClr val="262626"/>
              </a:solidFill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318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Architecture/Conception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 Light" charset="0"/>
            </a:endParaRPr>
          </a:p>
          <a:p>
            <a:r>
              <a:rPr lang="en-US" dirty="0">
                <a:latin typeface="Calibri Light" charset="0"/>
              </a:rPr>
              <a:t>diagramme de classe:</a:t>
            </a:r>
          </a:p>
          <a:p>
            <a:endParaRPr lang="en-US" dirty="0">
              <a:latin typeface="Calibri Light" charset="0"/>
            </a:endParaRPr>
          </a:p>
          <a:p>
            <a:endParaRPr lang="en-US" dirty="0">
              <a:latin typeface="Calibri Light" charset="0"/>
            </a:endParaRPr>
          </a:p>
          <a:p>
            <a:endParaRPr lang="en-US" dirty="0">
              <a:latin typeface="Calibri Light" charset="0"/>
            </a:endParaRPr>
          </a:p>
        </p:txBody>
      </p:sp>
      <p:pic>
        <p:nvPicPr>
          <p:cNvPr id="4" name="Picture 3" descr="Diagramme de class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928" y="3182699"/>
            <a:ext cx="6719137" cy="289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61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Conception des composants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433" y="2466745"/>
            <a:ext cx="10753725" cy="376618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Un module reponsable du lancement du robot et du choix de la strategie à suivre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Un module responsable d'écouter sans cesse la couleur sur </a:t>
            </a:r>
            <a:r>
              <a:rPr lang="fr-FR"/>
              <a:t>laquel il </a:t>
            </a:r>
            <a:r>
              <a:rPr lang="en-US"/>
              <a:t>est, et tester </a:t>
            </a:r>
            <a:r>
              <a:rPr lang="fr-FR"/>
              <a:t>s'il est bloqué.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Module qui gère </a:t>
            </a:r>
            <a:r>
              <a:rPr lang="en-US"/>
              <a:t>tous </a:t>
            </a:r>
            <a:r>
              <a:rPr lang="fr-FR"/>
              <a:t>les mouvement du robots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Module mettant à</a:t>
            </a:r>
            <a:r>
              <a:rPr lang="fr-FR"/>
              <a:t>jour tous les capteur, et les positions au </a:t>
            </a:r>
            <a:r>
              <a:rPr lang="en-US"/>
              <a:t>fur </a:t>
            </a:r>
            <a:r>
              <a:rPr lang="fr-FR"/>
              <a:t>et </a:t>
            </a:r>
            <a:r>
              <a:rPr lang="en-US"/>
              <a:t>à </a:t>
            </a:r>
            <a:r>
              <a:rPr lang="fr-FR"/>
              <a:t>mesure</a:t>
            </a:r>
            <a:r>
              <a:rPr lang="en-US"/>
              <a:t> </a:t>
            </a:r>
            <a:r>
              <a:rPr lang="fr-FR"/>
              <a:t> que le robot se </a:t>
            </a:r>
            <a:r>
              <a:rPr lang="en-US"/>
              <a:t>déplace </a:t>
            </a:r>
          </a:p>
        </p:txBody>
      </p:sp>
    </p:spTree>
    <p:extLst>
      <p:ext uri="{BB962C8B-B14F-4D97-AF65-F5344CB8AC3E}">
        <p14:creationId xmlns:p14="http://schemas.microsoft.com/office/powerpoint/2010/main" val="14442245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du travail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750" y="2799071"/>
            <a:ext cx="10753725" cy="3766185"/>
          </a:xfrm>
        </p:spPr>
        <p:txBody>
          <a:bodyPr/>
          <a:lstStyle/>
          <a:p>
            <a:r>
              <a:rPr lang="fr-FR"/>
              <a:t>Une liste de toutes les métodes était établie, chacun s'est attribué le même nombre de methodes à coder.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90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222" y="2783965"/>
            <a:ext cx="10753725" cy="37661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 Light" charset="0"/>
              </a:rPr>
              <a:t>Le langage de programmation utilisé pour notre robot est leJOS, Java pour la plateforme NXT. La</a:t>
            </a:r>
            <a:endParaRPr lang="en-US" dirty="0">
              <a:latin typeface="Calibri Ligh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 Light" charset="0"/>
              </a:rPr>
              <a:t>Documentation disponible abondante sur le site internet "Lejos"</a:t>
            </a:r>
            <a:endParaRPr lang="en-US" dirty="0">
              <a:latin typeface="Calibri Ligh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 Light" charset="0"/>
              </a:rPr>
              <a:t>Pour l</a:t>
            </a:r>
            <a:r>
              <a:rPr lang="en-US" dirty="0">
                <a:latin typeface="Calibri Light" charset="0"/>
              </a:rPr>
              <a:t>’</a:t>
            </a:r>
            <a:r>
              <a:rPr lang="fr-FR" dirty="0">
                <a:latin typeface="Calibri Light" charset="0"/>
              </a:rPr>
              <a:t>écriture du code, nous avons privilégié l</a:t>
            </a:r>
            <a:r>
              <a:rPr lang="en-US" dirty="0">
                <a:latin typeface="Calibri Light" charset="0"/>
              </a:rPr>
              <a:t>’</a:t>
            </a:r>
            <a:r>
              <a:rPr lang="fr-FR" dirty="0">
                <a:latin typeface="Calibri Light" charset="0"/>
              </a:rPr>
              <a:t>environnement de développement Eclipse</a:t>
            </a:r>
          </a:p>
          <a:p>
            <a:endParaRPr lang="en-US" dirty="0">
              <a:latin typeface="Calibri Light" charset="0"/>
            </a:endParaRPr>
          </a:p>
          <a:p>
            <a:endParaRPr lang="en-US" dirty="0"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01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125" y="-28575"/>
            <a:ext cx="11549712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-46038"/>
            <a:ext cx="6503736" cy="563231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  <a:p>
            <a:r>
              <a:rPr lang="en-US" sz="1600">
                <a:latin typeface="Calibri Light" charset="0"/>
              </a:rPr>
              <a:t>private void suivreUneLigne() {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Mouv.setvitesse(10);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int deltaRotation = 5;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boolean gauche = true;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Couleur couleurinitiale = Mouv.monEcouteurCouleur.getCouleur();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while (!Mouv.bump.isPressed()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        || Mouv.capteurDistance.getDistance() &gt; 15) {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    if (!Mouv.monEcouteurCouleur.getCouleur().nom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            .equals(couleurinitiale.getNom())) {</a:t>
            </a:r>
          </a:p>
          <a:p>
            <a:r>
              <a:rPr lang="en-US" sz="1600">
                <a:latin typeface="Calibri Light" charset="0"/>
              </a:rPr>
              <a:t>             if (gauche == true) {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           rotationGauche(deltaRotation);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/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            if (!Mouv.monEcouteurCouleur.getCouleur().nom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                    .equals(couleurinitiale.getNom())) {</a:t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/>
            </a:r>
            <a:br>
              <a:rPr lang="en-US" sz="1600">
                <a:latin typeface="Calibri Light" charset="0"/>
              </a:rPr>
            </a:br>
            <a:r>
              <a:rPr lang="en-US" sz="1600">
                <a:latin typeface="Calibri Light" charset="0"/>
              </a:rPr>
              <a:t>                        rotationDroite(deltaRot</a:t>
            </a:r>
            <a:r>
              <a:rPr lang="en-US">
                <a:latin typeface="Calibri Light" charset="0"/>
              </a:rPr>
              <a:t>ation);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    }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/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18213" y="71438"/>
            <a:ext cx="6157912" cy="34163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>
                <a:latin typeface="Calibri Light" charset="0"/>
              </a:rPr>
              <a:t>else {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/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    rotationDroite(deltaRotation);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    if (!Mouv.monEcouteurCouleur.getCouleur().nom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            .equals(couleurinitiale.getNom())) {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        rotationGauche(deltaRotation);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    }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/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}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deltaRotation += 2;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    gauche = !gauche;</a:t>
            </a:r>
            <a:br>
              <a:rPr lang="en-US">
                <a:latin typeface="Calibri Light" charset="0"/>
              </a:rPr>
            </a:br>
            <a:r>
              <a:rPr lang="en-US">
                <a:latin typeface="Calibri Light" charset="0"/>
              </a:rPr>
              <a:t>           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658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71E0A8-DA6F-4DC5-84AA-9AE90625C277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259</Words>
  <Application>Microsoft Office PowerPoint</Application>
  <PresentationFormat>Widescreen</PresentationFormat>
  <Paragraphs>146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3_Metropolitan</vt:lpstr>
      <vt:lpstr>ROBOT Mindstorms® </vt:lpstr>
      <vt:lpstr>Plan</vt:lpstr>
      <vt:lpstr>Introduction</vt:lpstr>
      <vt:lpstr>Les grandes fonctionnaités du robot </vt:lpstr>
      <vt:lpstr>Architecture/Conception</vt:lpstr>
      <vt:lpstr>Conception des composants</vt:lpstr>
      <vt:lpstr>Distribution du travail</vt:lpstr>
      <vt:lpstr>Programmation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13</cp:revision>
  <dcterms:created xsi:type="dcterms:W3CDTF">2013-06-12T19:28:15Z</dcterms:created>
  <dcterms:modified xsi:type="dcterms:W3CDTF">2014-05-19T09:29:28Z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