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88" r:id="rId4"/>
    <p:sldId id="257" r:id="rId5"/>
    <p:sldId id="280" r:id="rId6"/>
    <p:sldId id="281" r:id="rId7"/>
    <p:sldId id="258" r:id="rId8"/>
    <p:sldId id="283" r:id="rId9"/>
    <p:sldId id="284" r:id="rId10"/>
    <p:sldId id="282" r:id="rId11"/>
    <p:sldId id="285" r:id="rId12"/>
    <p:sldId id="261" r:id="rId13"/>
    <p:sldId id="259" r:id="rId14"/>
    <p:sldId id="260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30" autoAdjust="0"/>
    <p:restoredTop sz="94686"/>
  </p:normalViewPr>
  <p:slideViewPr>
    <p:cSldViewPr snapToGrid="0" snapToObjects="1">
      <p:cViewPr varScale="1">
        <p:scale>
          <a:sx n="50" d="100"/>
          <a:sy n="50" d="100"/>
        </p:scale>
        <p:origin x="1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BE86E-FA8C-7743-8534-48D3A8CA12A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BE7F9-ED8D-7143-9BB6-26ADED15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E7F9-ED8D-7143-9BB6-26ADED152A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E7F9-ED8D-7143-9BB6-26ADED152A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8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5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6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BAEE-B57E-8441-8387-A172B1F89CDB}" type="datetimeFigureOut"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EDE2-B438-684C-89CB-68D516E326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909" y="481734"/>
            <a:ext cx="7772400" cy="820593"/>
          </a:xfrm>
        </p:spPr>
        <p:txBody>
          <a:bodyPr/>
          <a:lstStyle/>
          <a:p>
            <a:r>
              <a:rPr lang="en-US" dirty="0"/>
              <a:t>Class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709" y="1302327"/>
            <a:ext cx="6400800" cy="486294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printing in columns</a:t>
            </a:r>
          </a:p>
          <a:p>
            <a:r>
              <a:rPr lang="en-US" dirty="0">
                <a:solidFill>
                  <a:schemeClr val="tx1"/>
                </a:solidFill>
              </a:rPr>
              <a:t>functions that print</a:t>
            </a:r>
          </a:p>
          <a:p>
            <a:r>
              <a:rPr lang="en-US" dirty="0">
                <a:solidFill>
                  <a:schemeClr val="tx1"/>
                </a:solidFill>
              </a:rPr>
              <a:t>Unicode</a:t>
            </a:r>
          </a:p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ord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append</a:t>
            </a:r>
          </a:p>
          <a:p>
            <a:r>
              <a:rPr lang="en-US" dirty="0">
                <a:solidFill>
                  <a:schemeClr val="tx1"/>
                </a:solidFill>
              </a:rPr>
              <a:t>accumulating a string</a:t>
            </a:r>
          </a:p>
          <a:p>
            <a:r>
              <a:rPr lang="en-US" dirty="0">
                <a:solidFill>
                  <a:schemeClr val="tx1"/>
                </a:solidFill>
              </a:rPr>
              <a:t>functions:  argument, return value</a:t>
            </a:r>
          </a:p>
          <a:p>
            <a:r>
              <a:rPr lang="en-US" dirty="0">
                <a:solidFill>
                  <a:schemeClr val="tx1"/>
                </a:solidFill>
              </a:rPr>
              <a:t>functions – cooking.</a:t>
            </a:r>
          </a:p>
        </p:txBody>
      </p:sp>
    </p:spTree>
    <p:extLst>
      <p:ext uri="{BB962C8B-B14F-4D97-AF65-F5344CB8AC3E}">
        <p14:creationId xmlns:p14="http://schemas.microsoft.com/office/powerpoint/2010/main" val="123461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0F4961-9A22-41F9-9C43-0409C87FDBEA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Lists Have Methods, Too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944" y="2133600"/>
            <a:ext cx="7961312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en-US" dirty="0"/>
              <a:t> method can be used to add an item at the end of a list.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[]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range(1,101):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(x*x)</a:t>
            </a:r>
          </a:p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We start with an empty list ([]) and each number from 1 to 100 is squared and appended to it (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[1, 4, 9, …, 10000]</a:t>
            </a:r>
            <a:r>
              <a:rPr lang="en-US" altLang="en-US" dirty="0">
                <a:cs typeface="Courier New" panose="02070309020205020404" pitchFamily="49" charset="0"/>
              </a:rPr>
              <a:t>).</a:t>
            </a:r>
            <a:endParaRPr lang="en-US" alt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7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0F4961-9A22-41F9-9C43-0409C87FDBEA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Lists Have Methods, Too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944" y="2133600"/>
            <a:ext cx="7961312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we can add two lists, but cannot add a list and an </a:t>
            </a:r>
            <a:r>
              <a:rPr lang="en-US" altLang="en-US" dirty="0" err="1"/>
              <a:t>int</a:t>
            </a:r>
            <a:r>
              <a:rPr lang="en-US" altLang="en-US" dirty="0"/>
              <a:t> or a string, so need append()</a:t>
            </a:r>
            <a:endParaRPr lang="en-US" alt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8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</a:t>
            </a:r>
            <a:r>
              <a:rPr lang="en-US" dirty="0"/>
              <a:t> to convert a number into a string (so can </a:t>
            </a:r>
            <a:r>
              <a:rPr lang="en-US" dirty="0" err="1"/>
              <a:t>concat</a:t>
            </a:r>
            <a:r>
              <a:rPr lang="en-US" dirty="0"/>
              <a:t>, for exam)</a:t>
            </a:r>
          </a:p>
          <a:p>
            <a:r>
              <a:rPr lang="en-US" dirty="0"/>
              <a:t>Not the same as </a:t>
            </a:r>
            <a:r>
              <a:rPr lang="en-US" dirty="0" err="1"/>
              <a:t>chr</a:t>
            </a:r>
            <a:r>
              <a:rPr lang="en-US" dirty="0"/>
              <a:t>!</a:t>
            </a:r>
          </a:p>
          <a:p>
            <a:r>
              <a:rPr lang="en-US" dirty="0" err="1"/>
              <a:t>str</a:t>
            </a:r>
            <a:r>
              <a:rPr lang="en-US" dirty="0"/>
              <a:t>(65) returns '65'</a:t>
            </a:r>
          </a:p>
          <a:p>
            <a:r>
              <a:rPr lang="en-US" dirty="0" err="1"/>
              <a:t>chr</a:t>
            </a:r>
            <a:r>
              <a:rPr lang="en-US" dirty="0"/>
              <a:t>(65) returns 'A'</a:t>
            </a:r>
          </a:p>
          <a:p>
            <a:r>
              <a:rPr lang="en-US" dirty="0" err="1"/>
              <a:t>int</a:t>
            </a:r>
            <a:r>
              <a:rPr lang="en-US" dirty="0"/>
              <a:t>('9') returns 9</a:t>
            </a:r>
          </a:p>
          <a:p>
            <a:r>
              <a:rPr lang="en-US" dirty="0" err="1"/>
              <a:t>ord</a:t>
            </a:r>
            <a:r>
              <a:rPr lang="en-US" dirty="0"/>
              <a:t>('9') returns 57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12</a:t>
            </a:fld>
            <a:endParaRPr lang="uk-UA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FD5673-1F33-A644-8FDE-BC2ADF85C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str</a:t>
            </a:r>
            <a:r>
              <a:rPr lang="en-US" altLang="en-US" dirty="0"/>
              <a:t> vs </a:t>
            </a:r>
            <a:r>
              <a:rPr lang="en-US" altLang="en-US" dirty="0" err="1"/>
              <a:t>chr</a:t>
            </a:r>
            <a:r>
              <a:rPr lang="en-US" altLang="en-US" dirty="0"/>
              <a:t>, </a:t>
            </a:r>
            <a:r>
              <a:rPr lang="en-US" altLang="en-US" dirty="0" err="1"/>
              <a:t>int</a:t>
            </a:r>
            <a:r>
              <a:rPr lang="en-US" altLang="en-US" dirty="0"/>
              <a:t> vs </a:t>
            </a:r>
            <a:r>
              <a:rPr lang="en-US" altLang="en-US" dirty="0" err="1"/>
              <a:t>ord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048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225D-97CA-1847-AD48-581EA7C9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argument,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18F7-18C0-B742-8523-3EBBF38E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num</a:t>
            </a:r>
            <a:r>
              <a:rPr lang="en-US" sz="4000" dirty="0"/>
              <a:t>=</a:t>
            </a:r>
            <a:r>
              <a:rPr lang="en-US" sz="4000" dirty="0" err="1"/>
              <a:t>ord</a:t>
            </a:r>
            <a:r>
              <a:rPr lang="en-US" sz="4000" dirty="0"/>
              <a:t>('K')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31249AE-A5A3-1244-A33D-A88601F60102}"/>
              </a:ext>
            </a:extLst>
          </p:cNvPr>
          <p:cNvSpPr/>
          <p:nvPr/>
        </p:nvSpPr>
        <p:spPr>
          <a:xfrm>
            <a:off x="1682558" y="4023975"/>
            <a:ext cx="2889442" cy="1564024"/>
          </a:xfrm>
          <a:prstGeom prst="wedgeRoundRectCallout">
            <a:avLst>
              <a:gd name="adj1" fmla="val 22333"/>
              <a:gd name="adj2" fmla="val -163372"/>
              <a:gd name="adj3" fmla="val 16667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variable </a:t>
            </a:r>
            <a:r>
              <a:rPr lang="en-US" sz="2400" b="1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is assigned the </a:t>
            </a:r>
            <a:r>
              <a:rPr lang="en-US" sz="2400" b="1" dirty="0">
                <a:solidFill>
                  <a:srgbClr val="FF0000"/>
                </a:solidFill>
              </a:rPr>
              <a:t>return value</a:t>
            </a:r>
            <a:r>
              <a:rPr lang="en-US" sz="2400" dirty="0">
                <a:solidFill>
                  <a:schemeClr val="tx1"/>
                </a:solidFill>
              </a:rPr>
              <a:t> of the function </a:t>
            </a:r>
            <a:r>
              <a:rPr lang="en-US" sz="2400" dirty="0" err="1">
                <a:solidFill>
                  <a:schemeClr val="tx1"/>
                </a:solidFill>
              </a:rPr>
              <a:t>ord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EC9E0A5-3150-6B42-8939-2642AA0E0DAA}"/>
              </a:ext>
            </a:extLst>
          </p:cNvPr>
          <p:cNvSpPr/>
          <p:nvPr/>
        </p:nvSpPr>
        <p:spPr>
          <a:xfrm>
            <a:off x="5763491" y="2923309"/>
            <a:ext cx="2889442" cy="1564024"/>
          </a:xfrm>
          <a:prstGeom prst="wedgeRoundRectCallout">
            <a:avLst>
              <a:gd name="adj1" fmla="val -52680"/>
              <a:gd name="adj2" fmla="val -90833"/>
              <a:gd name="adj3" fmla="val 16667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argument</a:t>
            </a:r>
            <a:r>
              <a:rPr lang="en-US" sz="2400" dirty="0">
                <a:solidFill>
                  <a:schemeClr val="tx1"/>
                </a:solidFill>
              </a:rPr>
              <a:t>, (or actual parameter)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'K' is a </a:t>
            </a:r>
            <a:r>
              <a:rPr lang="en-US" sz="2400" b="1" dirty="0">
                <a:solidFill>
                  <a:srgbClr val="FF0000"/>
                </a:solidFill>
              </a:rPr>
              <a:t>literal</a:t>
            </a:r>
          </a:p>
        </p:txBody>
      </p:sp>
    </p:spTree>
    <p:extLst>
      <p:ext uri="{BB962C8B-B14F-4D97-AF65-F5344CB8AC3E}">
        <p14:creationId xmlns:p14="http://schemas.microsoft.com/office/powerpoint/2010/main" val="303890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225D-97CA-1847-AD48-581EA7C9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argument,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18F7-18C0-B742-8523-3EBBF38E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x='T'</a:t>
            </a:r>
          </a:p>
          <a:p>
            <a:pPr marL="0" indent="0" algn="ctr">
              <a:buNone/>
            </a:pPr>
            <a:r>
              <a:rPr lang="en-US" sz="4000" dirty="0" err="1"/>
              <a:t>num</a:t>
            </a:r>
            <a:r>
              <a:rPr lang="en-US" sz="4000" dirty="0"/>
              <a:t>=</a:t>
            </a:r>
            <a:r>
              <a:rPr lang="en-US" sz="4000" dirty="0" err="1"/>
              <a:t>ord</a:t>
            </a:r>
            <a:r>
              <a:rPr lang="en-US" sz="4000" dirty="0"/>
              <a:t>(x)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EC9E0A5-3150-6B42-8939-2642AA0E0DAA}"/>
              </a:ext>
            </a:extLst>
          </p:cNvPr>
          <p:cNvSpPr/>
          <p:nvPr/>
        </p:nvSpPr>
        <p:spPr>
          <a:xfrm>
            <a:off x="5509491" y="3702242"/>
            <a:ext cx="2889442" cy="1564024"/>
          </a:xfrm>
          <a:prstGeom prst="wedgeRoundRectCallout">
            <a:avLst>
              <a:gd name="adj1" fmla="val -49164"/>
              <a:gd name="adj2" fmla="val -100577"/>
              <a:gd name="adj3" fmla="val 16667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argument</a:t>
            </a:r>
            <a:r>
              <a:rPr lang="en-US" sz="2400" dirty="0">
                <a:solidFill>
                  <a:schemeClr val="tx1"/>
                </a:solidFill>
              </a:rPr>
              <a:t>, (or actual parameter)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x is a </a:t>
            </a:r>
            <a:r>
              <a:rPr lang="en-US" sz="2400" b="1" dirty="0">
                <a:solidFill>
                  <a:srgbClr val="FF0000"/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30146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2209-1B7F-DF44-91EF-4E6B9E89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cooking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5A8A-795F-9A4F-B74C-B9A8DBB8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9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BC8-DD47-0D43-999B-2E392246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in columns with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5312-A326-7A41-A6CB-A59D60F3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#example of printing in columns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import math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def main():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#print the titles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print("{0:&lt;5}{1:&gt;15}{2:&gt;15}".format("angle",\  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                  "sin", "cos"))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for ang in range(0,190,30):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rad=ang*</a:t>
            </a:r>
            <a:r>
              <a:rPr lang="en-US" sz="2000" dirty="0" err="1">
                <a:latin typeface="Courier" pitchFamily="2" charset="0"/>
              </a:rPr>
              <a:t>math.pi</a:t>
            </a:r>
            <a:r>
              <a:rPr lang="en-US" sz="2000">
                <a:latin typeface="Courier" pitchFamily="2" charset="0"/>
              </a:rPr>
              <a:t>/180     								print</a:t>
            </a:r>
            <a:r>
              <a:rPr lang="en-US" sz="2000" dirty="0">
                <a:latin typeface="Courier" pitchFamily="2" charset="0"/>
              </a:rPr>
              <a:t>("{0:&lt;5}{1:&gt;15.2f}{2:&gt;15.2f}".format(ang,\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        </a:t>
            </a:r>
            <a:r>
              <a:rPr lang="en-US" sz="2000" dirty="0" err="1">
                <a:latin typeface="Courier" pitchFamily="2" charset="0"/>
              </a:rPr>
              <a:t>math.sin</a:t>
            </a:r>
            <a:r>
              <a:rPr lang="en-US" sz="2000" dirty="0">
                <a:latin typeface="Courier" pitchFamily="2" charset="0"/>
              </a:rPr>
              <a:t>(rad), </a:t>
            </a:r>
            <a:r>
              <a:rPr lang="en-US" sz="2000" dirty="0" err="1">
                <a:latin typeface="Courier" pitchFamily="2" charset="0"/>
              </a:rPr>
              <a:t>math.cos</a:t>
            </a:r>
            <a:r>
              <a:rPr lang="en-US" sz="2000" dirty="0">
                <a:latin typeface="Courier" pitchFamily="2" charset="0"/>
              </a:rPr>
              <a:t>(rad)))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main() </a:t>
            </a:r>
          </a:p>
        </p:txBody>
      </p:sp>
    </p:spTree>
    <p:extLst>
      <p:ext uri="{BB962C8B-B14F-4D97-AF65-F5344CB8AC3E}">
        <p14:creationId xmlns:p14="http://schemas.microsoft.com/office/powerpoint/2010/main" val="180856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BC8-DD47-0D43-999B-2E392246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in columns with titles</a:t>
            </a:r>
            <a:br>
              <a:rPr lang="en-US" dirty="0"/>
            </a:br>
            <a:r>
              <a:rPr lang="en-US" dirty="0"/>
              <a:t>(fixed width font)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5312-A326-7A41-A6CB-A59D60F3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>
                <a:latin typeface="Courier" pitchFamily="2" charset="0"/>
                <a:cs typeface="Lucida Grande" panose="020B0600040502020204" pitchFamily="34" charset="0"/>
              </a:rPr>
              <a:t>angle</a:t>
            </a:r>
            <a:r>
              <a:rPr lang="es-ES" sz="2000" dirty="0">
                <a:latin typeface="Courier" pitchFamily="2" charset="0"/>
                <a:cs typeface="Lucida Grande" panose="020B0600040502020204" pitchFamily="34" charset="0"/>
              </a:rPr>
              <a:t>            sin            </a:t>
            </a:r>
            <a:r>
              <a:rPr lang="es-ES" sz="2000" dirty="0" err="1">
                <a:latin typeface="Courier" pitchFamily="2" charset="0"/>
                <a:cs typeface="Lucida Grande" panose="020B0600040502020204" pitchFamily="34" charset="0"/>
              </a:rPr>
              <a:t>cos</a:t>
            </a:r>
            <a:endParaRPr lang="es-ES" sz="2000" dirty="0">
              <a:latin typeface="Courier" pitchFamily="2" charset="0"/>
              <a:cs typeface="Lucida Grande" panose="020B06000405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Courier" pitchFamily="2" charset="0"/>
                <a:cs typeface="Lucida Grande" panose="020B0600040502020204" pitchFamily="34" charset="0"/>
              </a:rPr>
              <a:t>0               0.00           1.00</a:t>
            </a:r>
          </a:p>
          <a:p>
            <a:pPr marL="0" indent="0">
              <a:buNone/>
            </a:pPr>
            <a:r>
              <a:rPr lang="es-ES" sz="2000" dirty="0">
                <a:latin typeface="Courier" pitchFamily="2" charset="0"/>
                <a:cs typeface="Lucida Grande" panose="020B0600040502020204" pitchFamily="34" charset="0"/>
              </a:rPr>
              <a:t>30              0.50           0.87</a:t>
            </a:r>
          </a:p>
          <a:p>
            <a:pPr marL="0" indent="0">
              <a:buNone/>
            </a:pPr>
            <a:r>
              <a:rPr lang="es-ES" sz="2000" dirty="0">
                <a:latin typeface="Courier" pitchFamily="2" charset="0"/>
                <a:cs typeface="Lucida Grande" panose="020B0600040502020204" pitchFamily="34" charset="0"/>
              </a:rPr>
              <a:t>60              0.87           0.50</a:t>
            </a:r>
          </a:p>
          <a:p>
            <a:pPr marL="0" indent="0">
              <a:buNone/>
            </a:pPr>
            <a:r>
              <a:rPr lang="es-ES" sz="2000" dirty="0">
                <a:latin typeface="Courier" pitchFamily="2" charset="0"/>
                <a:cs typeface="Lucida Grande" panose="020B0600040502020204" pitchFamily="34" charset="0"/>
              </a:rPr>
              <a:t>90              1.00           0.00</a:t>
            </a:r>
          </a:p>
          <a:p>
            <a:pPr marL="0" indent="0">
              <a:buNone/>
            </a:pPr>
            <a:r>
              <a:rPr lang="es-ES" sz="2000" dirty="0">
                <a:latin typeface="Courier" pitchFamily="2" charset="0"/>
                <a:cs typeface="Lucida Grande" panose="020B0600040502020204" pitchFamily="34" charset="0"/>
              </a:rPr>
              <a:t>120             0.87          -0.50</a:t>
            </a:r>
          </a:p>
          <a:p>
            <a:pPr marL="0" indent="0">
              <a:buNone/>
            </a:pPr>
            <a:r>
              <a:rPr lang="es-ES" sz="2000" dirty="0">
                <a:latin typeface="Courier" pitchFamily="2" charset="0"/>
                <a:cs typeface="Lucida Grande" panose="020B0600040502020204" pitchFamily="34" charset="0"/>
              </a:rPr>
              <a:t>150             0.50          -0.87</a:t>
            </a:r>
          </a:p>
          <a:p>
            <a:pPr marL="0" indent="0">
              <a:buNone/>
            </a:pPr>
            <a:r>
              <a:rPr lang="es-ES" sz="2000" dirty="0">
                <a:latin typeface="Courier" pitchFamily="2" charset="0"/>
                <a:cs typeface="Lucida Grande" panose="020B0600040502020204" pitchFamily="34" charset="0"/>
              </a:rPr>
              <a:t>180             0.00          -1.00</a:t>
            </a:r>
            <a:endParaRPr lang="en-US" sz="2000" dirty="0">
              <a:latin typeface="Courier" pitchFamily="2" charset="0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94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Don't call T() in a print statement, there are print statements in 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def T():</a:t>
            </a:r>
          </a:p>
          <a:p>
            <a:pPr marL="0" indent="0">
              <a:buNone/>
            </a:pPr>
            <a:r>
              <a:rPr lang="en-US"/>
              <a:t>   print("-----")</a:t>
            </a:r>
          </a:p>
          <a:p>
            <a:pPr marL="0" indent="0">
              <a:buNone/>
            </a:pPr>
            <a:r>
              <a:rPr lang="en-US"/>
              <a:t>   print("  |  ")</a:t>
            </a:r>
          </a:p>
          <a:p>
            <a:pPr marL="0" indent="0">
              <a:buNone/>
            </a:pPr>
            <a:r>
              <a:rPr lang="en-US"/>
              <a:t>   print("  |  ")</a:t>
            </a:r>
          </a:p>
          <a:p>
            <a:pPr marL="0" indent="0">
              <a:buNone/>
            </a:pPr>
            <a:r>
              <a:rPr lang="en-US"/>
              <a:t>   print("  |  ")</a:t>
            </a:r>
          </a:p>
          <a:p>
            <a:pPr marL="0" indent="0">
              <a:buNone/>
            </a:pPr>
            <a:r>
              <a:rPr lang="en-US"/>
              <a:t>   print("  |  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def main():</a:t>
            </a:r>
          </a:p>
          <a:p>
            <a:pPr marL="0" indent="0">
              <a:buNone/>
            </a:pPr>
            <a:r>
              <a:rPr lang="en-US"/>
              <a:t>   T()   </a:t>
            </a:r>
          </a:p>
          <a:p>
            <a:pPr marL="0" indent="0">
              <a:buNone/>
            </a:pPr>
            <a:r>
              <a:rPr lang="en-US"/>
              <a:t>   #  NOT print(T()) – you will get </a:t>
            </a:r>
            <a:r>
              <a:rPr lang="en-US" b="1"/>
              <a:t>None</a:t>
            </a:r>
            <a:r>
              <a:rPr lang="en-US"/>
              <a:t>, the return value.</a:t>
            </a:r>
          </a:p>
        </p:txBody>
      </p:sp>
    </p:spTree>
    <p:extLst>
      <p:ext uri="{BB962C8B-B14F-4D97-AF65-F5344CB8AC3E}">
        <p14:creationId xmlns:p14="http://schemas.microsoft.com/office/powerpoint/2010/main" val="343260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9CADDDA-AC9C-46C4-B29B-285BF67F1BB7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Representation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 early days of computers, each manufacturer used their own encoding of numbers for characters.</a:t>
            </a:r>
          </a:p>
          <a:p>
            <a:pPr eaLnBrk="1" hangingPunct="1"/>
            <a:r>
              <a:rPr lang="en-US" altLang="en-US"/>
              <a:t>ASCII system (American Standard Code for Information Interchange) uses 127 bit codes</a:t>
            </a:r>
          </a:p>
          <a:p>
            <a:pPr eaLnBrk="1" hangingPunct="1"/>
            <a:r>
              <a:rPr lang="en-US" altLang="en-US"/>
              <a:t>Python supports Unicode (100,000+ characters)</a:t>
            </a:r>
          </a:p>
        </p:txBody>
      </p:sp>
    </p:spTree>
    <p:extLst>
      <p:ext uri="{BB962C8B-B14F-4D97-AF65-F5344CB8AC3E}">
        <p14:creationId xmlns:p14="http://schemas.microsoft.com/office/powerpoint/2010/main" val="12353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5CB4253-4615-4513-BC3C-36BCB7677065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Representation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i="1" dirty="0" err="1"/>
              <a:t>ord</a:t>
            </a:r>
            <a:r>
              <a:rPr lang="en-US" altLang="en-US" sz="2800" dirty="0"/>
              <a:t> function returns the numeric (ordinal) code of a single character.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i="1" dirty="0" err="1"/>
              <a:t>chr</a:t>
            </a:r>
            <a:r>
              <a:rPr lang="en-US" altLang="en-US" sz="2800" dirty="0"/>
              <a:t> function converts a numeric code to the corresponding character.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(97)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</p:spTree>
    <p:extLst>
      <p:ext uri="{BB962C8B-B14F-4D97-AF65-F5344CB8AC3E}">
        <p14:creationId xmlns:p14="http://schemas.microsoft.com/office/powerpoint/2010/main" val="281490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668C-241D-6240-B0F5-A1428DED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AFEB-4DA8-194F-9F1C-1DE0E6F0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numerals 0-9 are in order</a:t>
            </a:r>
          </a:p>
          <a:p>
            <a:pPr lvl="1"/>
            <a:r>
              <a:rPr lang="en-US" b="1" dirty="0" err="1"/>
              <a:t>ord</a:t>
            </a:r>
            <a:r>
              <a:rPr lang="en-US" b="1" dirty="0"/>
              <a:t>('0') </a:t>
            </a:r>
            <a:r>
              <a:rPr lang="en-US" dirty="0"/>
              <a:t>is 48, </a:t>
            </a:r>
            <a:r>
              <a:rPr lang="en-US" b="1" dirty="0" err="1"/>
              <a:t>ord</a:t>
            </a:r>
            <a:r>
              <a:rPr lang="en-US" b="1" dirty="0"/>
              <a:t>('1') </a:t>
            </a:r>
            <a:r>
              <a:rPr lang="en-US" dirty="0"/>
              <a:t>is 49,...</a:t>
            </a:r>
          </a:p>
          <a:p>
            <a:pPr lvl="1"/>
            <a:r>
              <a:rPr lang="en-US" b="1" dirty="0" err="1"/>
              <a:t>ord</a:t>
            </a:r>
            <a:r>
              <a:rPr lang="en-US" b="1" dirty="0"/>
              <a:t>('4')-</a:t>
            </a:r>
            <a:r>
              <a:rPr lang="en-US" b="1" dirty="0" err="1"/>
              <a:t>ord</a:t>
            </a:r>
            <a:r>
              <a:rPr lang="en-US" b="1" dirty="0"/>
              <a:t>('0') </a:t>
            </a:r>
            <a:r>
              <a:rPr lang="en-US" dirty="0"/>
              <a:t>is 4 – the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upper case letters are in order</a:t>
            </a:r>
          </a:p>
          <a:p>
            <a:pPr lvl="1"/>
            <a:r>
              <a:rPr lang="en-US" dirty="0" err="1"/>
              <a:t>ord</a:t>
            </a:r>
            <a:r>
              <a:rPr lang="en-US" dirty="0"/>
              <a:t>('A') is 65</a:t>
            </a:r>
          </a:p>
          <a:p>
            <a:r>
              <a:rPr lang="en-US" dirty="0"/>
              <a:t>lower case letters are in order</a:t>
            </a:r>
          </a:p>
          <a:p>
            <a:pPr lvl="1"/>
            <a:r>
              <a:rPr lang="en-US" dirty="0" err="1"/>
              <a:t>ord</a:t>
            </a:r>
            <a:r>
              <a:rPr lang="en-US" dirty="0"/>
              <a:t>('a') is 97</a:t>
            </a:r>
          </a:p>
          <a:p>
            <a:r>
              <a:rPr lang="en-US" dirty="0" err="1"/>
              <a:t>chr</a:t>
            </a:r>
            <a:r>
              <a:rPr lang="en-US" dirty="0"/>
              <a:t>(65) is 'A' and </a:t>
            </a:r>
            <a:r>
              <a:rPr lang="en-US" dirty="0" err="1"/>
              <a:t>chr</a:t>
            </a:r>
            <a:r>
              <a:rPr lang="en-US" dirty="0"/>
              <a:t>(97) is 'a'</a:t>
            </a:r>
          </a:p>
        </p:txBody>
      </p:sp>
    </p:spTree>
    <p:extLst>
      <p:ext uri="{BB962C8B-B14F-4D97-AF65-F5344CB8AC3E}">
        <p14:creationId xmlns:p14="http://schemas.microsoft.com/office/powerpoint/2010/main" val="340927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and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discussion in the book</a:t>
            </a:r>
          </a:p>
        </p:txBody>
      </p:sp>
    </p:spTree>
    <p:extLst>
      <p:ext uri="{BB962C8B-B14F-4D97-AF65-F5344CB8AC3E}">
        <p14:creationId xmlns:p14="http://schemas.microsoft.com/office/powerpoint/2010/main" val="24713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accumulate</a:t>
            </a:r>
            <a:r>
              <a:rPr lang="en-US"/>
              <a:t> a string</a:t>
            </a:r>
          </a:p>
          <a:p>
            <a:r>
              <a:rPr lang="en-US"/>
              <a:t>First initialize it: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message=""</a:t>
            </a:r>
          </a:p>
          <a:p>
            <a:r>
              <a:rPr lang="en-US"/>
              <a:t>as we go through loop adding characters (or other strings):</a:t>
            </a:r>
          </a:p>
          <a:p>
            <a:pPr marL="800100" lvl="2" indent="0">
              <a:buNone/>
            </a:pPr>
            <a:r>
              <a:rPr lang="en-US" sz="3200" b="1"/>
              <a:t>message= message + &lt;string&gt;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907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579</Words>
  <Application>Microsoft Office PowerPoint</Application>
  <PresentationFormat>On-screen Show (4:3)</PresentationFormat>
  <Paragraphs>108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Tahoma</vt:lpstr>
      <vt:lpstr>Wingdings</vt:lpstr>
      <vt:lpstr>Office Theme</vt:lpstr>
      <vt:lpstr>Class 11</vt:lpstr>
      <vt:lpstr>printing in columns with titles</vt:lpstr>
      <vt:lpstr>printing in columns with titles (fixed width font)</vt:lpstr>
      <vt:lpstr>Don't call T() in a print statement, there are print statements in T()</vt:lpstr>
      <vt:lpstr>String Representation</vt:lpstr>
      <vt:lpstr>String Representation</vt:lpstr>
      <vt:lpstr>Unicode</vt:lpstr>
      <vt:lpstr>Coding and Encryption</vt:lpstr>
      <vt:lpstr>Building a string</vt:lpstr>
      <vt:lpstr>Lists Have Methods, Too</vt:lpstr>
      <vt:lpstr>Lists Have Methods, Too</vt:lpstr>
      <vt:lpstr>str vs chr, int vs ord</vt:lpstr>
      <vt:lpstr>argument, return value</vt:lpstr>
      <vt:lpstr>argument, return value</vt:lpstr>
      <vt:lpstr>functions - cooking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lab 11</dc:title>
  <dc:creator>Marjory Baruch</dc:creator>
  <cp:lastModifiedBy>Doung Lan Cheung</cp:lastModifiedBy>
  <cp:revision>14</cp:revision>
  <dcterms:created xsi:type="dcterms:W3CDTF">2018-10-08T01:09:28Z</dcterms:created>
  <dcterms:modified xsi:type="dcterms:W3CDTF">2019-02-28T14:57:45Z</dcterms:modified>
</cp:coreProperties>
</file>