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328" r:id="rId3"/>
    <p:sldId id="329" r:id="rId4"/>
    <p:sldId id="330" r:id="rId5"/>
    <p:sldId id="25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7"/>
    <p:restoredTop sz="93050"/>
  </p:normalViewPr>
  <p:slideViewPr>
    <p:cSldViewPr snapToGrid="0" snapToObjects="1">
      <p:cViewPr varScale="1">
        <p:scale>
          <a:sx n="90" d="100"/>
          <a:sy n="90" d="100"/>
        </p:scale>
        <p:origin x="416" y="1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01:36:47.316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508 368 16383,'50'0'0,"-7"0"0,8 0 0,-4 0 0,6 0 0,1 0 0,0 0 0,9 0 0,-7 0 0,15 0 0,-6 0 0,8 0 0,-8 0 0,6 0 0,-6 0 0,8 0 0,0 0 0,-8 0 0,5 6 0,-5-4 0,8 4 0,0 1 0,0-6 0,-1 6 0,1-7 0,9 0 0,-7 0 0,16 0 0,-38 0 0,0 0 0,28 0 0,-25 0 0,-1 0 0,22 0 0,-26 0 0,2 0 0,43 0 0,-45 0 0,2 0 0,5 0 0,-1 0 0,33 0 0,-24 0 0,1 0 0,-16 0 0,-1 0 0,8 0 0,2 0 0,-2 0 0,-1 0 0,30 0 0,-37-4 0,3 1 0,6 2 0,0 0 0,35-6 0,-31 6 0,0 2 0,32-1 0,2 0 0,-45 0 0,1 0 0,41 0 0,0 0 0,0 0 0,1 0 0,-2 0 0,1 0 0,-11 0 0,9 0 0,-7 0 0,8 0 0,2 0 0,-11 0 0,8 0 0,-8 0 0,1 0 0,-28 0 0,0 0 0,15 0 0,-16 0 0,0 0 0,20 0 0,18 0 0,0 0 0,1 0 0,-1 0 0,1 0 0,-1 7 0,-10-5 0,8 11 0,-16-11 0,16 12 0,-17-12 0,17 12 0,-7-6 0,10 8 0,-11-7 0,-26-2 0,-2 1 0,17 0 0,-17-1 0,0 2 0,20 6 0,18 0 0,0 1 0,0-1 0,-10 0 0,-2-6 0,-18 3 0,7-10 0,-15 10 0,6-11 0,-7 11 0,-9-10 0,6 4 0,-13-1 0,-1-3 0,-2 3 0,-12-5 0,5 5 0,-6-4 0,-1 4 0,-4 0 0,3-4 0,-10 8 0,5-8 0,-6 4 0,0-5 0,1 0 0,-6 4 0,20-3 0,13 3 0,33-18 0,13 4 0,1-6 0,-28 7 0,-1 3 0,25 4 0,-24-2 0,0 0 0,38 4 0,2 0 0,-39 0 0,-1 0 0,40 0 0,-1 0 0,-4 0 0,-7 0 0,9 0 0,-35 0 0,-2 0 0,17 0 0,-8 4 0,0 0 0,-1-2 0,1 2 0,4 0 0,-20-4 0,0 0 0,15 0 0,0 0 0,-6 0 0,0 0 0,0 0 0,0 0 0,5 0 0,1 0 0,7 0 0,1 0 0,6 0 0,1 0 0,5 0 0,2 0 0,5 0 0,1 0 0,0 0 0,2 0 0,-27 0 0,0 0 0,-2 0 0,10 0 0,2 0 0,-5 0 0,5 0 0,-10 0 0,-15 0 0,-1 0 0,37-4 0,2 0 0,-35 4 0,-3-2 0,2-4 0,1-2 0,3 4 0,-2-1 0,19-10 0,5 0 0,-33 8 0,13-6 0,-28 6 0,10-6 0,-19 7 0,-1-4 0,-1 3 0,-11 2 0,5-5 0,-6 4 0,1-4 0,-1 4 0,-5-3 0,5-3 0,-9-5 0,4 0 0,-5-11 0,0 15 0,13-5 0,22 13 0,18 5 0,20 0 0,10 0 0,2 0 0,9 0 0,-9 0 0,6 0 0,-15 0 0,15 0 0,-15 0 0,16 0 0,-17 0 0,8 0 0,-10 0 0,0 0 0,1 0 0,-1 7 0,0 1 0,-8 0 0,6 5 0,-7-5 0,1 6 0,6-6 0,-6 4 0,0-10 0,6 11 0,-15-11 0,15 4 0,-7-6 0,1 6 0,6-4 0,-15 4 0,15-6 0,-7 0 0,1 0 0,6 0 0,-7 0 0,9 0 0,0 0 0,-8 0 0,6 0 0,-15-6 0,-1-2 0,-3 1 0,-13-4 0,6 4 0,-14 0 0,-2-4 0,-6 10 0,-6-4 0,-1 0 0,-1 4 0,-3-4 0,3 1 0,1 3 0,-4-9 0,9 4 0,-9 0 0,9-4 0,-4 9 0,6-9 0,-1 3 0,1-4 0,-6 5 0,-1-4 0,-1 9 0,-3-9 0,4 9 0,-6-3 0,0-1 0,0 4 0,-4-8 0,3 8 0,-3-9 0,4 9 0,-4-8 0,2 8 0,-2-8 0,4 8 0,-5-3 0,-1 4 0</inkml:trace>
  <inkml:trace contextRef="#ctx0" brushRef="#br0" timeOffset="9247">552 1 16383,'0'27'0,"0"1"0,0 3 0,0 4 0,0-10 0,0 4 0,0-7 0,0 1 0,0-6 0,0 4 0,0-9 0,0 9 0,0-9 0,0 4 0,0-1 0,0-3 0,0 9 0,0-9 0,0 9 0,0-4 0,0 0 0,0 4 0,0-9 0,0 4 0,0-1 0,0-3 0,0 4 0,0-6 0,0 0 0,0 0 0,0 1 0,0-1 0,0 0 0,0 0 0,0 1 0,0-1 0,0 0 0,0 0 0,0 1 0,5-2 0,-4 2 0,3-1 0,-4 0 0,0 0 0,0 0 0,0-1 0,0 1 0,0 0 0,0 0 0,0-9 0,0 2 0,0-7 0</inkml:trace>
  <inkml:trace contextRef="#ctx0" brushRef="#br0" timeOffset="15683">877 1568 16383,'-28'0'0,"2"0"0,3 0 0,0 0 0,0 0 0,1 0 0,4 0 0,-9 0 0,8 0 0,-17 0 0,6 0 0,-7 0 0,-1 0 0,1 5 0,0 2 0,-1 0 0,1 4 0,6-10 0,2 10 0,0-10 0,4 4 0,-4 0 0,0 2 0,5-1 0,-6 5 0,7-5 0,1 5 0,-1-4 0,6 2 0,1-3 0,6 0 0,0 3 0,-1-4 0,6 5 0,0 0 0,1 0 0,3 1 0,-4-1 0,5 5 0,0 3 0,0 4 0,0 7 0,0-4 0,0 4 0,0-7 0,0 7 0,0-4 0,0 4 0,0-7 0,0 1 0,5-1 0,7 7 0,6-5 0,6 5 0,-2-6 0,1 0 0,-1-1 0,2 7 0,-1-4 0,0 4 0,0-12 0,6 6 0,-5-6 0,5 2 0,-6-3 0,0 1 0,-6-5 0,4 4 0,-4-5 0,0 0 0,5 0 0,-5-5 0,0 3 0,-2-8 0,1 4 0,-5-5 0,11 0 0,-11 0 0,5 0 0,0 0 0,-5 0 0,5 0 0,-6 0 0,6 0 0,-4 0 0,9 0 0,-4 0 0,0 0 0,4-5 0,-4-2 0,5-4 0,-4 5 0,3-4 0,-10 4 0,11-11 0,-11 6 0,11-6 0,-5 1 0,5 3 0,-4-8 0,3 8 0,-3-8 0,-1 9 0,4-5 0,-9 1 0,9 9 0,-8-13 0,3 17 0,-5-12 0,-6 10 0,4-6 0,-8 1 0,4-6 0,-5 4 0,0-3 0,0-1 0,0 4 0,0-9 0,0 4 0,0-1 0,0-3 0,0 9 0,0-4 0,0 6 0,0 0 0,0 0 0,0-1 0,0 1 0,0 0 0,0 0 0,0 0 0,0-1 0,0 1 0,0 0 0,0 0 0,-5-1 0,-1 6 0,-4-4 0,-6 2 0,4-3 0,-3 4 0,4-4 0,-5 9 0,5-8 0,-5 3 0,0 1 0,4-5 0,-3 9 0,-1-9 0,4 5 0,-4-2 0,1-2 0,3 8 0,-4-9 0,6 9 0,-6-9 0,4 9 0,-4-4 0,6 5 0,-6-5 0,5 4 0,-5-4 0,11 0 0,-4 4 0,3-4 0,-4 5 0,-6 0 0,-8 0 0,-6 0 0,9 0 0,4 0 0</inkml:trace>
  <inkml:trace contextRef="#ctx0" brushRef="#br0" timeOffset="18767">18034 10 16383,'0'26'0,"0"3"0,0 8 0,0-6 0,0 4 0,0-4 0,0 0 0,0 4 0,0-10 0,0 4 0,0-7 0,0 1 0,0-1 0,0-5 0,0 5 0,0-11 0,0 11 0,0-11 0,0 5 0,0 0 0,0-5 0,0 10 0,0-9 0,0 4 0,0 0 0,0-5 0,0 10 0,0-9 0,0 4 0,0-6 0,0 0 0,0 1 0,0-1 0,0 0 0,0 0 0,0 0 0,0-5 0,0-1 0</inkml:trace>
  <inkml:trace contextRef="#ctx0" brushRef="#br0" timeOffset="20918">18011 1309 16383,'0'34'0,"0"-6"0,0 1 0,0-6 0,0-1 0,0 1 0,0-6 0,0 4 0,0-4 0,0 6 0,0-6 0,0 11 0,0-3 0,0 12 0,-6 1 0,5-8 0,-10 6 0,9-12 0,-9 12 0,10-12 0,-5 5 0,6-12 0,-5 4 0,4-9 0,-4 9 0,5-9 0,0 3 0,0-4 0,0-1 0,-5 0 0,4-13 0,-4-4 0,5-21 0,0 4 0,0-12 0,5 12 0,2-12 0,10 12 0,-4-12 0,4 11 0,-6-4 0,1 6 0,-1 1 0,0-1 0,0 5 0,0 3 0,-5-1 0,-2 4 0,1 1 0,-4 1 0,3 5 0,-4-6 0,0 1 0,0 0 0,0 1 0,0-1 0,0 1 0,0-1 0,0 1 0,0 3 0,0 2 0</inkml:trace>
  <inkml:trace contextRef="#ctx0" brushRef="#br0" timeOffset="27481">12982 38 16383,'0'27'0,"0"9"0,0 3 0,0 0 0,0-4 0,0 4 0,0 0 0,0 5 0,0 1 0,0-6 0,0 6 0,0-1 0,0 3 0,0 0 0,0-3 0,0-6 0,0-8 0,0 6 0,0-12 0,0 5 0,0-6 0,0 0 0,0-1 0,0-5 0,0 5 0,0-11 0,0 10 0,0-9 0,0 4 0,0-1 0,0-3 0,0 3 0,0-5 0,0 0 0,0 1 0,0-1 0,0 0 0,0 0 0,0 0 0,0 0 0,0 0 0,0 0 0,0 1 0,5-1 0,-4 0 0,4 0 0,-5 0 0,0 1 0,0-1 0,0-1 0,4-3 0,-3-2 0,3-4 0</inkml:trace>
  <inkml:trace contextRef="#ctx0" brushRef="#br0" timeOffset="28544">13027 1711 16383</inkml:trace>
  <inkml:trace contextRef="#ctx0" brushRef="#br0" timeOffset="30574">13491 1211 16383,'39'0'0,"-4"0"0,17 0 0,-6 0 0,0 0 0,6 0 0,-13 0 0,13 0 0,-13 0 0,6 0 0,-8 0 0,0 0 0,-7 0 0,6 0 0,-5 0 0,-1 0 0,5 0 0,-10 0 0,4 0 0,-7 0 0,-5 0 0,-1 0 0,-6 0 0,0 0 0,0 0 0,1 0 0,-1 0 0,0 0 0,0 0 0,0 4 0,-1-3 0,-3 7 0,-2-3 0,-4 5 0,0-1 0,0 1 0,0 0 0,0 0 0,0 0 0,0 1 0,0 11 0,-10-3 0,2 16 0,-4-11 0,-4 12 0,7-5 0,-9 6 0,11-6 0,-4 4 0,4-4 0,-5 0 0,0 4 0,5-4 0,-4 0 0,5-2 0,0-7 0,-4 1 0,8-1 0,-3 1 0,0 0 0,4-6 0,-9 4 0,8-4 0,-8 6 0,9-1 0,-9 1 0,4-6 0,-5 4 0,5-4 0,-4 0 0,9 4 0,-8-9 0,7 4 0,-7-1 0,7-3 0,-7 4 0,8-6 0,-9 0 0,9 0 0,-3 0 0,-1 1 0,4-1 0,-4 0 0,1 0 0,2 0 0,-2 1 0,-1-1 0,4 0 0,-4 0 0,5 0 0,-4 0 0,3 0 0,-8-4 0,8-2 0,-3-4 0</inkml:trace>
  <inkml:trace contextRef="#ctx0" brushRef="#br0" timeOffset="32058">13777 2149 16383,'18'0'0,"-18"0"0</inkml:trace>
  <inkml:trace contextRef="#ctx0" brushRef="#br0" timeOffset="35386">13852 2294 16383,'0'22'0,"-4"-2"0,2-10 0,-12 6 0,11-4 0,-7 3 0,10-4 0,0-1 0,0 0 0,0 0 0,0 1 0,0-2 0,4-3 0,1-2 0,5-4 0,0 0 0,0 0 0,0 0 0,0-5 0,-5 0 0,4-6 0,-7 1 0,7 0 0,-8 0 0,3 0 0,-4 0 0,0 0 0,0 0 0,0 0 0,-4 5 0,-2 1 0,-4 4 0,0 0 0,0 0 0,0 0 0,0 0 0,1 0 0,3 4 0,-3 2 0,3 10 0,-5-5 0,5 11 0,-3-11 0,3 10 0,-5-9 0,5 9 0,-3-9 0,8 4 0,-9-6 0,9 0 0,-3 0 0,4-8 0,0-8 0,0-11 0,0 1 0,0-5 0,0 9 0,0-10 0,0 11 0,0-11 0,0 11 0,-5-5 0,-1 5 0,-4 6 0,-1-5 0,1 9 0,0-3 0,0 4 0,0 0 0,0 0 0,5 4 0,0 1 0,5-4 0,5-12 0,-3 3 0,3-7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7T01:37:33.4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33,'52'0,"4"0,-10 0,9 0,7 0,3-7,8 6,0-6,10 7,12-7,-16 5,-19-2,1 0,31 4,-43 0,3 0,17 0,-4 0,3 0,11 0,0 0,-12 0,0 0,1 0,10 0,-27 0,2 0,0 0,-2 0,36 0,-35 0,-1 0,33 7,11 2,-10 0,-3 4,-9-5,9 0,-15-1,14-1,-17-4,1 4,6-6,-7 7,1-6,-2 6,-1-7,-6 0,15 0,-15 0,15 0,-15 0,15 0,-15 0,6 0,1 0,-7 0,14 0,-14 6,7-5,0 12,-7-12,15 12,-15-5,6 6,-8-1,0 1,0-1,-9 0,8 0,-7-6,1 5,5-11,-13 10,13-10,-13 5,13-6,-13 0,13 0,-13 0,5 0,-6 0,-8 0,6 0,-12 0,5 0,-6 0,-6 0,4 0,-9 0,8 0,-4-5,0-1,-1-9,-4-3,1-5,-6 6,-1 1,15 6,18 4,15 2,27-4,-3 7,17-13,0 5,0 0,0 2,-1 0,1 5,-9-4,-3 6,-9 0,-1 0,-7 0,-3 0,0 0,-6 0,6 0,-8 0,0 0,8 0,-6 0,15 0,-7 0,9 0,1 0,-1 0,-9 0,7 0,-6 0,8 0,0 0,0 0,-8 0,6 0,-7 0,9 0,-8 0,6 0,-15 0,15 0,-14 0,14 6,-15-4,7 4,-17 0,6-5,-13 10,6-10,-8 10,1-9,-8 8,6-3,-12 0,12 4,-12-10,5 9,0-8,-5 8,5-9,-6 4,-1-5,1 0,-6 0,4 0,-4 0,1 0,-3 0,0-4,-4-2,9-9,-8-2,-2 0,-5 2,-5 0,12 3,15 2,8 5,17 5,-13 0,14 0,-14 0,5 5,-6 2,-1 6,-6-1,-2 0,-7-1,7 1,-4-1,4 1,0-6,-5-1,12 1,-12-5,11 4,-4 1,0-5,4 5,-4-6,0 5,5-4,-6 4,1-5,5 0,-6 0,1 0,5 0,-12 0,5 0,-6 0,-1 0,1 0,-6 0,4 0,-9 0,8 5,-4-4,0 3,3 1,-8-4,9 8,1-3,-4 0,9-1,-14-5,3 5,1-4,0 3,1-4,2 5,-7-4,7 8,-3-8,0 4,3-1,-8-3,10 4,0-5,-3 0,8 5,-14-4,4 4,3-5,-7 0,8 5,-6-4,-2 3,8-4,2 0,-4 0,2 0,-5 0,-3 0,6 0,-2 0,-1 0,3 5,-3-4,0 4,4-5,-5 0,1 0,3 0,-3 4,0-3,3 4,-4-5,1 0,3 0,-3 0,0 0,3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7T01:37:42.52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19,'70'0,"-3"0,-21 0,6 0,3 0,2 0,14 0,-7 0,19 0,-8 0,17 0,-17 0,17 0,-39-4,0 0,29 2,-25-2,-2 0,20 4,9 0,-28 0,0 0,35 0,-38 0,0 0,39 0,-7 0,9 0,0 0,-10 0,8 0,-16 0,6 0,-17 0,6 0,-15 0,7 0,-9 0,0 0,-7 0,-3 0,1 0,-6 0,6 0,-8 0,-6 0,4 0,-4 0,6 0,-6 0,5 0,-6 0,8 0,-1 0,7 0,-5 0,6 0,-1 0,-5 0,6 0,-1 0,-5 0,6 0,-8 0,0 0,0 0,0 0,0 0,-6 0,-2 0,0 0,-4 0,4 0,-7 0,-5 0,-1 4,-1-2,1 2,0-4,3 0,-8 0,8 0,-5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/>
              <a:t>Python Programming, 3/e</a:t>
            </a:r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E8E712E-9329-495A-A3BD-2ACA252A1631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Got to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09F-2E93-BE4B-B399-9745D056A685}" type="slidenum">
              <a:rPr lang="uk-UA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37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Stop here for class</a:t>
            </a:r>
            <a:r>
              <a:rPr lang="en-US" baseline="0"/>
              <a:t> 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09F-2E93-BE4B-B399-9745D056A685}" type="slidenum">
              <a:rPr lang="uk-UA"/>
              <a:t>54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88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FEsh7-rV0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Class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 fontScale="70000" lnSpcReduction="20000"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urier New"/>
                <a:cs typeface="Courier New"/>
              </a:rPr>
              <a:t>simulation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urier New"/>
                <a:cs typeface="Courier New"/>
              </a:rPr>
              <a:t>randomness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Courier New"/>
                <a:cs typeface="Courier New"/>
              </a:rPr>
              <a:t>developing a program:  top down design, refinement, ....</a:t>
            </a:r>
          </a:p>
          <a:p>
            <a:pPr algn="l"/>
            <a:endParaRPr lang="en-US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 racquetball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https://www.youtube.com/watch?v=fFEsh7-rV0E</a:t>
            </a:r>
            <a:endParaRPr lang="en-US"/>
          </a:p>
          <a:p>
            <a:r>
              <a:rPr lang="en-US"/>
              <a:t>time 2:55.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293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12F6E28-F028-4162-901D-E32EC3308916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and Specification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Racquetball is played between two players using a racquet to hit a ball in a four-walled court.</a:t>
            </a:r>
          </a:p>
          <a:p>
            <a:pPr eaLnBrk="1" hangingPunct="1"/>
            <a:r>
              <a:rPr lang="en-US" altLang="en-US" sz="2800"/>
              <a:t>One player starts the game by putting the ball in motion </a:t>
            </a:r>
            <a:r>
              <a:rPr lang="en-US" altLang="en-US" sz="2800">
                <a:latin typeface="Times New Roman" panose="02020603050405020304" pitchFamily="18" charset="0"/>
              </a:rPr>
              <a:t>–</a:t>
            </a:r>
            <a:r>
              <a:rPr lang="en-US" altLang="en-US" sz="2800"/>
              <a:t> </a:t>
            </a:r>
            <a:r>
              <a:rPr lang="en-US" altLang="en-US" sz="2800" i="1"/>
              <a:t>serving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Players try to alternate hitting the ball to keep it in play, referred to as a </a:t>
            </a:r>
            <a:r>
              <a:rPr lang="en-US" altLang="en-US" sz="2800" i="1"/>
              <a:t>rally</a:t>
            </a:r>
            <a:r>
              <a:rPr lang="en-US" altLang="en-US" sz="2800"/>
              <a:t>. The rally ends when one player fails to hit a legal shot.</a:t>
            </a:r>
          </a:p>
        </p:txBody>
      </p:sp>
    </p:spTree>
    <p:extLst>
      <p:ext uri="{BB962C8B-B14F-4D97-AF65-F5344CB8AC3E}">
        <p14:creationId xmlns:p14="http://schemas.microsoft.com/office/powerpoint/2010/main" val="6026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065C985-086F-4C96-B597-C68309438338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and Specification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player who misses the shot loses the rally. If the loser is the player who served, service passes to the other player.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the server wins the rally, a point is awarded. Players can only score points during their own service.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first player to reach 15 points wins the game.</a:t>
            </a:r>
          </a:p>
        </p:txBody>
      </p:sp>
    </p:spTree>
    <p:extLst>
      <p:ext uri="{BB962C8B-B14F-4D97-AF65-F5344CB8AC3E}">
        <p14:creationId xmlns:p14="http://schemas.microsoft.com/office/powerpoint/2010/main" val="32721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E9E661F-932C-4E62-A7B5-760206533D21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and Specification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 our simulation, the ability level of the players will be represented by the probability that the player wins the rally when he or she serves.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Example: Players with a 0.60 probability win a point on 60% of their serves.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program will prompt the user to enter the service probability for both players and then simulate multiple games of racquetball.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program will then print a summary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206434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946B019-BCF2-40A1-A7F7-5061670D8689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and Specification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Input:</a:t>
            </a:r>
            <a:r>
              <a:rPr lang="en-US" altLang="en-US"/>
              <a:t> The program prompts for and gets the service probabilities of players A and B. The program then prompts for and gets the number of games to be simulated.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57491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0A4ED02-3E1F-475B-8515-F8486462E22B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865"/>
            <a:ext cx="8229600" cy="6516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and Specification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80533"/>
            <a:ext cx="8574088" cy="422989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Output:</a:t>
            </a:r>
            <a:r>
              <a:rPr lang="en-US" altLang="en-US" sz="2800" dirty="0"/>
              <a:t> The program will provide a series of initial prompts such as the following:</a:t>
            </a:r>
            <a:br>
              <a:rPr lang="en-US" altLang="en-US" sz="2800" dirty="0"/>
            </a:br>
            <a:r>
              <a:rPr lang="en-US" altLang="en-US" sz="2000" b="1" dirty="0">
                <a:latin typeface="Courier New" panose="02070309020205020404" pitchFamily="49" charset="0"/>
              </a:rPr>
              <a:t>What is the probability player A wins a serve?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What is the probability that player B wins a server?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How many games to simulate?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program then prints out a nicely formatted report showing the number of games simulated and the number of wins and the winning percentage for each player.</a:t>
            </a:r>
            <a:br>
              <a:rPr lang="en-US" altLang="en-US" sz="2800" dirty="0"/>
            </a:br>
            <a:r>
              <a:rPr lang="en-US" altLang="en-US" sz="2000" b="1" dirty="0">
                <a:latin typeface="Courier New" panose="02070309020205020404" pitchFamily="49" charset="0"/>
              </a:rPr>
              <a:t>Games simulated: 500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Wins for A: 268 (53.6%)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Wins for B: 232 (46.4%)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136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9E6B3F5-25EC-4749-ADA2-A6AAFC97DA34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and Specification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Notes:</a:t>
            </a:r>
            <a:endParaRPr lang="en-US" altLang="en-US"/>
          </a:p>
          <a:p>
            <a:pPr eaLnBrk="1" hangingPunct="1"/>
            <a:r>
              <a:rPr lang="en-US" altLang="en-US"/>
              <a:t>All inputs are assumed to be legal numeric values, no error or validity checking is required.</a:t>
            </a:r>
          </a:p>
          <a:p>
            <a:pPr eaLnBrk="1" hangingPunct="1"/>
            <a:r>
              <a:rPr lang="en-US" altLang="en-US"/>
              <a:t>In each simulated game, player A serves first.</a:t>
            </a:r>
          </a:p>
        </p:txBody>
      </p:sp>
    </p:spTree>
    <p:extLst>
      <p:ext uri="{BB962C8B-B14F-4D97-AF65-F5344CB8AC3E}">
        <p14:creationId xmlns:p14="http://schemas.microsoft.com/office/powerpoint/2010/main" val="488464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8B57828-0324-4393-B866-CBA00B075C45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PseudoRandom Numbers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racquetball simulation makes use of the </a:t>
            </a:r>
            <a:r>
              <a:rPr lang="en-US" altLang="en-US" sz="2800">
                <a:latin typeface="Courier New" panose="02070309020205020404" pitchFamily="49" charset="0"/>
              </a:rPr>
              <a:t>random</a:t>
            </a:r>
            <a:r>
              <a:rPr lang="en-US" altLang="en-US" sz="2800"/>
              <a:t> function to determine if a player has won a serve.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Suppose a player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service probability is 70%, or 0.70.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if &lt;player wins serve&gt;: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score = score + 1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need to insert a probabilistic function that will succeed 70% of the time.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685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EDA3B1C-2FC1-4D3A-A1AE-9636103B8301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PseudoRandom Numbers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Suppose we generate a random number between 0 and 1. Exactly 70% of the interval 0..1 is to the left of 0.7.</a:t>
            </a:r>
          </a:p>
          <a:p>
            <a:pPr eaLnBrk="1" hangingPunct="1"/>
            <a:r>
              <a:rPr lang="en-US" altLang="en-US" sz="2800" dirty="0"/>
              <a:t>So 70% of the time the random number will be &lt; 0.7, and it will be </a:t>
            </a:r>
            <a:r>
              <a:rPr lang="en-US" altLang="en-US" sz="2800" dirty="0">
                <a:cs typeface="Tahoma" panose="020B0604030504040204" pitchFamily="34" charset="0"/>
              </a:rPr>
              <a:t>≥ 0.7 the other 30% of the time. </a:t>
            </a:r>
            <a:endParaRPr lang="en-US" altLang="en-US" sz="2800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AA691A8-67F3-F348-A156-CDEC2841A3E7}"/>
                  </a:ext>
                </a:extLst>
              </p14:cNvPr>
              <p14:cNvContentPartPr/>
              <p14:nvPr/>
            </p14:nvContentPartPr>
            <p14:xfrm>
              <a:off x="841725" y="4644180"/>
              <a:ext cx="6515280" cy="912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AA691A8-67F3-F348-A156-CDEC2841A3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725" y="4536498"/>
                <a:ext cx="6550920" cy="1128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D8074D-0D6E-C845-9C93-CA71D060E740}"/>
                  </a:ext>
                </a:extLst>
              </p14:cNvPr>
              <p14:cNvContentPartPr/>
              <p14:nvPr/>
            </p14:nvContentPartPr>
            <p14:xfrm>
              <a:off x="1217565" y="4692060"/>
              <a:ext cx="4177800" cy="118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D8074D-0D6E-C845-9C93-CA71D060E7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3925" y="4584420"/>
                <a:ext cx="42854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0FFB55-6B3D-BB47-AE97-ABC2DB92BDE3}"/>
                  </a:ext>
                </a:extLst>
              </p14:cNvPr>
              <p14:cNvContentPartPr/>
              <p14:nvPr/>
            </p14:nvContentPartPr>
            <p14:xfrm>
              <a:off x="5692725" y="4793940"/>
              <a:ext cx="1501560" cy="6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0FFB55-6B3D-BB47-AE97-ABC2DB92BD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9085" y="4686300"/>
                <a:ext cx="160920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71940A9-A87A-FA42-89CD-F468AA1909B0}"/>
              </a:ext>
            </a:extLst>
          </p:cNvPr>
          <p:cNvSpPr/>
          <p:nvPr/>
        </p:nvSpPr>
        <p:spPr>
          <a:xfrm>
            <a:off x="4094946" y="26728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965442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99B0C69-2AB8-4A33-B326-6C88211DFB54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PseudoRandom Numbers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</a:t>
            </a:r>
            <a:r>
              <a:rPr lang="en-US" altLang="en-US" dirty="0" err="1">
                <a:latin typeface="Courier New" panose="02070309020205020404" pitchFamily="49" charset="0"/>
              </a:rPr>
              <a:t>prob</a:t>
            </a:r>
            <a:r>
              <a:rPr lang="en-US" altLang="en-US" dirty="0"/>
              <a:t> represents the probability of winning the server, the condition </a:t>
            </a:r>
            <a:r>
              <a:rPr lang="en-US" altLang="en-US" dirty="0">
                <a:latin typeface="Courier New" panose="02070309020205020404" pitchFamily="49" charset="0"/>
              </a:rPr>
              <a:t>random() &lt; </a:t>
            </a:r>
            <a:r>
              <a:rPr lang="en-US" altLang="en-US" dirty="0" err="1">
                <a:latin typeface="Courier New" panose="02070309020205020404" pitchFamily="49" charset="0"/>
              </a:rPr>
              <a:t>prob</a:t>
            </a:r>
            <a:r>
              <a:rPr lang="en-US" altLang="en-US" dirty="0"/>
              <a:t> will succeed with the correct probability.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if random() &lt; </a:t>
            </a:r>
            <a:r>
              <a:rPr lang="en-US" altLang="en-US" dirty="0" err="1">
                <a:latin typeface="Courier New" panose="02070309020205020404" pitchFamily="49" charset="0"/>
              </a:rPr>
              <a:t>prob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score = score + 1</a:t>
            </a:r>
          </a:p>
        </p:txBody>
      </p:sp>
    </p:spTree>
    <p:extLst>
      <p:ext uri="{BB962C8B-B14F-4D97-AF65-F5344CB8AC3E}">
        <p14:creationId xmlns:p14="http://schemas.microsoft.com/office/powerpoint/2010/main" val="224848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part III of 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III.A</a:t>
            </a:r>
          </a:p>
          <a:p>
            <a:pPr lvl="1"/>
            <a:r>
              <a:rPr lang="en-US"/>
              <a:t>for line in file – there is no read!</a:t>
            </a:r>
          </a:p>
          <a:p>
            <a:pPr lvl="1"/>
            <a:r>
              <a:rPr lang="en-US"/>
              <a:t>the else in the if elif</a:t>
            </a:r>
          </a:p>
          <a:p>
            <a:pPr lvl="1"/>
            <a:r>
              <a:rPr lang="en-US"/>
              <a:t>the use of rstrip() vs if line[:-1]=="hammer": </a:t>
            </a:r>
          </a:p>
          <a:p>
            <a:pPr lvl="2"/>
            <a:r>
              <a:rPr lang="en-US"/>
              <a:t>problem if there is no newline at the end.</a:t>
            </a:r>
          </a:p>
          <a:p>
            <a:r>
              <a:rPr lang="en-US"/>
              <a:t>III.B </a:t>
            </a:r>
          </a:p>
          <a:p>
            <a:pPr lvl="1"/>
            <a:r>
              <a:rPr lang="en-US"/>
              <a:t>notice I didn't need an if elif</a:t>
            </a:r>
          </a:p>
          <a:p>
            <a:pPr lvl="1"/>
            <a:r>
              <a:rPr lang="en-US"/>
              <a:t>index m-1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390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03BBF6F-562C-4D71-89C2-C78C21BADF57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Top-Down Design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 </a:t>
            </a:r>
            <a:r>
              <a:rPr lang="en-US" altLang="en-US" sz="2800" i="1"/>
              <a:t>top-down design</a:t>
            </a:r>
            <a:r>
              <a:rPr lang="en-US" altLang="en-US" sz="2800"/>
              <a:t>, a complex problem is expressed as a solution in terms of smaller, simpler problems.</a:t>
            </a:r>
          </a:p>
          <a:p>
            <a:pPr eaLnBrk="1" hangingPunct="1"/>
            <a:r>
              <a:rPr lang="en-US" altLang="en-US" sz="2800"/>
              <a:t>These smaller problems are then solved by expressing them in terms of smaller, simpler problems.</a:t>
            </a:r>
          </a:p>
          <a:p>
            <a:pPr eaLnBrk="1" hangingPunct="1"/>
            <a:r>
              <a:rPr lang="en-US" altLang="en-US" sz="2800"/>
              <a:t>This continues until the problems are trivial to solve. The little pieces are then put back together as a solution to the original problem!</a:t>
            </a:r>
          </a:p>
        </p:txBody>
      </p:sp>
    </p:spTree>
    <p:extLst>
      <p:ext uri="{BB962C8B-B14F-4D97-AF65-F5344CB8AC3E}">
        <p14:creationId xmlns:p14="http://schemas.microsoft.com/office/powerpoint/2010/main" val="144056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A4EB6F5-76C4-4486-89A7-EB3167CF959A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Top-Level Design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6361"/>
            <a:ext cx="8650288" cy="436059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400" dirty="0"/>
              <a:t>Typically a program uses the</a:t>
            </a:r>
            <a:r>
              <a:rPr lang="en-US" altLang="en-US" sz="2400" b="1" dirty="0"/>
              <a:t> </a:t>
            </a:r>
            <a:r>
              <a:rPr lang="en-US" altLang="en-US" sz="2400" b="1" i="1" dirty="0"/>
              <a:t>input</a:t>
            </a:r>
            <a:r>
              <a:rPr lang="en-US" altLang="en-US" sz="2400" b="1" dirty="0"/>
              <a:t>, </a:t>
            </a:r>
            <a:r>
              <a:rPr lang="en-US" altLang="en-US" sz="2400" b="1" i="1" dirty="0"/>
              <a:t>process</a:t>
            </a:r>
            <a:r>
              <a:rPr lang="en-US" altLang="en-US" sz="2400" b="1" dirty="0"/>
              <a:t>, </a:t>
            </a:r>
            <a:r>
              <a:rPr lang="en-US" altLang="en-US" sz="2400" b="1" i="1" dirty="0"/>
              <a:t>output</a:t>
            </a:r>
            <a:r>
              <a:rPr lang="en-US" altLang="en-US" sz="2400" dirty="0"/>
              <a:t> pattern.</a:t>
            </a:r>
          </a:p>
          <a:p>
            <a:pPr marL="0" indent="0">
              <a:buNone/>
            </a:pPr>
            <a:r>
              <a:rPr lang="en-US" altLang="en-US" sz="2400" dirty="0"/>
              <a:t>The algorithm for the racquetball simulation</a:t>
            </a:r>
            <a:r>
              <a:rPr lang="en-US" altLang="en-US" dirty="0"/>
              <a:t>: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Print an introduction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Get the inputs: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probA</a:t>
            </a:r>
            <a:r>
              <a:rPr lang="en-US" altLang="en-US" sz="2800" b="1" dirty="0">
                <a:latin typeface="Courier New" panose="02070309020205020404" pitchFamily="49" charset="0"/>
              </a:rPr>
              <a:t>,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probB</a:t>
            </a:r>
            <a:r>
              <a:rPr lang="en-US" altLang="en-US" sz="2800" b="1" dirty="0">
                <a:latin typeface="Courier New" panose="02070309020205020404" pitchFamily="49" charset="0"/>
              </a:rPr>
              <a:t>, n</a:t>
            </a: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Simulate n games of racquetball using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probA</a:t>
            </a:r>
            <a:r>
              <a:rPr lang="en-US" altLang="en-US" sz="2800" b="1" dirty="0">
                <a:latin typeface="Courier New" panose="02070309020205020404" pitchFamily="49" charset="0"/>
              </a:rPr>
              <a:t> and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probB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Print a report on the wins for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playerA</a:t>
            </a:r>
            <a:r>
              <a:rPr lang="en-US" altLang="en-US" sz="2800" b="1" dirty="0">
                <a:latin typeface="Courier New" panose="02070309020205020404" pitchFamily="49" charset="0"/>
              </a:rPr>
              <a:t> and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playerB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0260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F2035D0-10FE-4D92-979B-6C9371EEF28D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Top-Level Design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design is high level: Whatever we don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know how to do, we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ll ignore for now.</a:t>
            </a:r>
          </a:p>
          <a:p>
            <a:pPr eaLnBrk="1" hangingPunct="1"/>
            <a:r>
              <a:rPr lang="en-US" altLang="en-US"/>
              <a:t>Assume that all the components needed to implement the algorithm have been written already, and that your task is to finish this top-level algorithm using those components.</a:t>
            </a:r>
          </a:p>
        </p:txBody>
      </p:sp>
    </p:spTree>
    <p:extLst>
      <p:ext uri="{BB962C8B-B14F-4D97-AF65-F5344CB8AC3E}">
        <p14:creationId xmlns:p14="http://schemas.microsoft.com/office/powerpoint/2010/main" val="347752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ECA5399-C0F3-4FDA-8ADC-8566CF2F4070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Top-Level Design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 we print an introduction.</a:t>
            </a:r>
          </a:p>
          <a:p>
            <a:pPr eaLnBrk="1" hangingPunct="1"/>
            <a:r>
              <a:rPr lang="en-US" altLang="en-US" dirty="0"/>
              <a:t>This is easy, and we don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t want to bother with it.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Courier New" panose="02070309020205020404" pitchFamily="49" charset="0"/>
              </a:rPr>
              <a:t> main():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printIntro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dirty="0"/>
              <a:t>We assume that there’s a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printIntro</a:t>
            </a:r>
            <a:r>
              <a:rPr lang="en-US" altLang="en-US" dirty="0"/>
              <a:t> function that prints the instructions!</a:t>
            </a:r>
          </a:p>
        </p:txBody>
      </p:sp>
    </p:spTree>
    <p:extLst>
      <p:ext uri="{BB962C8B-B14F-4D97-AF65-F5344CB8AC3E}">
        <p14:creationId xmlns:p14="http://schemas.microsoft.com/office/powerpoint/2010/main" val="296211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48EA084-9605-44AE-9C5B-134C660151E3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Top-Level Design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next step is to get the inputs.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We know how to do that! Let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assume there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already a component that can do that called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getInputs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getInputs</a:t>
            </a:r>
            <a:r>
              <a:rPr lang="en-US" altLang="en-US" dirty="0"/>
              <a:t> gets the values for </a:t>
            </a:r>
            <a:r>
              <a:rPr lang="en-US" altLang="en-US" dirty="0" err="1">
                <a:latin typeface="Courier New" panose="02070309020205020404" pitchFamily="49" charset="0"/>
              </a:rPr>
              <a:t>probA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probB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</a:rPr>
              <a:t>n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latin typeface="Courier New" panose="02070309020205020404" pitchFamily="49" charset="0"/>
              </a:rPr>
              <a:t>def</a:t>
            </a:r>
            <a:r>
              <a:rPr lang="en-US" altLang="en-US" sz="2400" dirty="0">
                <a:latin typeface="Courier New" panose="02070309020205020404" pitchFamily="49" charset="0"/>
              </a:rPr>
              <a:t> main():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printIntro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probA</a:t>
            </a:r>
            <a:r>
              <a:rPr lang="en-US" altLang="en-US" sz="2400" dirty="0">
                <a:latin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probB</a:t>
            </a:r>
            <a:r>
              <a:rPr lang="en-US" altLang="en-US" sz="2400" dirty="0">
                <a:latin typeface="Courier New" panose="02070309020205020404" pitchFamily="49" charset="0"/>
              </a:rPr>
              <a:t>, n = </a:t>
            </a:r>
            <a:r>
              <a:rPr lang="en-US" altLang="en-US" sz="2400" dirty="0" err="1">
                <a:latin typeface="Courier New" panose="02070309020205020404" pitchFamily="49" charset="0"/>
              </a:rPr>
              <a:t>getInputs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5027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7B4ED13-4D0D-4D4A-AF9B-F08A201B90E8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Top-Level Design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we need to simulate </a:t>
            </a:r>
            <a:r>
              <a:rPr lang="en-US" altLang="en-US" i="1"/>
              <a:t>n</a:t>
            </a:r>
            <a:r>
              <a:rPr lang="en-US" altLang="en-US"/>
              <a:t> games of racquetball using the values of </a:t>
            </a:r>
            <a:r>
              <a:rPr lang="en-US" altLang="en-US">
                <a:latin typeface="Courier New" panose="02070309020205020404" pitchFamily="49" charset="0"/>
              </a:rPr>
              <a:t>probA </a:t>
            </a:r>
            <a:r>
              <a:rPr lang="en-US" altLang="en-US"/>
              <a:t>and</a:t>
            </a:r>
            <a:r>
              <a:rPr lang="en-US" altLang="en-US">
                <a:latin typeface="Courier New" panose="02070309020205020404" pitchFamily="49" charset="0"/>
              </a:rPr>
              <a:t> probB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How would we do that? We can put off writing this code by putting it into a function, </a:t>
            </a:r>
            <a:r>
              <a:rPr lang="en-US" altLang="en-US">
                <a:latin typeface="Courier New" panose="02070309020205020404" pitchFamily="49" charset="0"/>
              </a:rPr>
              <a:t>simNGames</a:t>
            </a:r>
            <a:r>
              <a:rPr lang="en-US" altLang="en-US"/>
              <a:t>, and add a call to this function in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403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0CBDD73-20DC-42B1-8CD3-3A2D61FCE3E5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Top-Level Design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If you were going to simulate the game by hand, what inputs would you need?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probA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probB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What values would you need to get back?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number of games won by player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number of games won by player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These must be the outputs from the </a:t>
            </a:r>
            <a:r>
              <a:rPr lang="en-US" altLang="en-US" sz="2800">
                <a:latin typeface="Courier New" panose="02070309020205020404" pitchFamily="49" charset="0"/>
              </a:rPr>
              <a:t>simNGames</a:t>
            </a:r>
            <a:r>
              <a:rPr lang="en-US" altLang="en-US" sz="2800"/>
              <a:t> function.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1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E9CB8F3-4679-4F8B-A3D6-CDEB55851994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Top-Level Design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We now know that the main program must look like this:</a:t>
            </a:r>
            <a:br>
              <a:rPr lang="en-US" altLang="en-US" sz="2800" dirty="0"/>
            </a:br>
            <a:r>
              <a:rPr lang="en-US" altLang="en-US" sz="2000" dirty="0" err="1">
                <a:latin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</a:rPr>
              <a:t> main():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printIntro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probA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probB</a:t>
            </a:r>
            <a:r>
              <a:rPr lang="en-US" altLang="en-US" sz="2000" dirty="0">
                <a:latin typeface="Courier New" panose="02070309020205020404" pitchFamily="49" charset="0"/>
              </a:rPr>
              <a:t>, n = </a:t>
            </a:r>
            <a:r>
              <a:rPr lang="en-US" altLang="en-US" sz="2000" dirty="0" err="1">
                <a:latin typeface="Courier New" panose="02070309020205020404" pitchFamily="49" charset="0"/>
              </a:rPr>
              <a:t>getInputs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winsA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winsB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simNGames</a:t>
            </a:r>
            <a:r>
              <a:rPr lang="en-US" altLang="en-US" sz="2000" dirty="0">
                <a:latin typeface="Courier New" panose="02070309020205020404" pitchFamily="49" charset="0"/>
              </a:rPr>
              <a:t>(n, </a:t>
            </a:r>
            <a:r>
              <a:rPr lang="en-US" altLang="en-US" sz="2000" dirty="0" err="1">
                <a:latin typeface="Courier New" panose="02070309020205020404" pitchFamily="49" charset="0"/>
              </a:rPr>
              <a:t>probA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probB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What information would you need to be able to produce the output from the program?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You’d need to know how many wins there were for each player – these will be the inputs to the next function.</a:t>
            </a:r>
          </a:p>
        </p:txBody>
      </p:sp>
    </p:spTree>
    <p:extLst>
      <p:ext uri="{BB962C8B-B14F-4D97-AF65-F5344CB8AC3E}">
        <p14:creationId xmlns:p14="http://schemas.microsoft.com/office/powerpoint/2010/main" val="1826336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134496B-B269-483F-8BB6-B0C850F49E1B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Top-Level Design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complete main program:</a:t>
            </a:r>
            <a:br>
              <a:rPr lang="en-US" altLang="en-US"/>
            </a:br>
            <a:r>
              <a:rPr lang="en-US" altLang="en-US" sz="2000">
                <a:latin typeface="Courier New" panose="02070309020205020404" pitchFamily="49" charset="0"/>
              </a:rPr>
              <a:t>def main():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printIntro()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probA, probB, n = getInputs()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winsA, winsB = simNGames(n, probA, probB)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printSummary(winsA, winsB)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744808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7A71C50-D109-4742-995B-A901B074B37D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Separation of Concerns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original problem has now been decomposed into four independent tasks: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printIntro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getInputs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simNGames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printSummary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</a:t>
            </a:r>
            <a:r>
              <a:rPr lang="en-US" altLang="en-US" sz="2800" b="1"/>
              <a:t> name</a:t>
            </a:r>
            <a:r>
              <a:rPr lang="en-US" altLang="en-US" sz="2800"/>
              <a:t>, </a:t>
            </a:r>
            <a:r>
              <a:rPr lang="en-US" altLang="en-US" sz="2800" b="1"/>
              <a:t>parameters</a:t>
            </a:r>
            <a:r>
              <a:rPr lang="en-US" altLang="en-US" sz="2800"/>
              <a:t>, and expected </a:t>
            </a:r>
            <a:r>
              <a:rPr lang="en-US" altLang="en-US" sz="2800" b="1"/>
              <a:t>return values</a:t>
            </a:r>
            <a:r>
              <a:rPr lang="en-US" altLang="en-US" sz="2800"/>
              <a:t> of these functions have been specified. This information is known as the </a:t>
            </a:r>
            <a:r>
              <a:rPr lang="en-US" altLang="en-US" sz="2800" i="1"/>
              <a:t>interface</a:t>
            </a:r>
            <a:r>
              <a:rPr lang="en-US" altLang="en-US" sz="2800"/>
              <a:t>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55325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part III of 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III.C</a:t>
            </a:r>
          </a:p>
          <a:p>
            <a:pPr lvl="1"/>
            <a:r>
              <a:rPr lang="en-US"/>
              <a:t>repeated input statement</a:t>
            </a:r>
          </a:p>
          <a:p>
            <a:pPr lvl="1"/>
            <a:r>
              <a:rPr lang="en-US"/>
              <a:t>desired condition with a not in front</a:t>
            </a:r>
          </a:p>
          <a:p>
            <a:pPr lvl="1"/>
            <a:r>
              <a:rPr lang="en-US"/>
              <a:t>why it is better than an if</a:t>
            </a:r>
          </a:p>
          <a:p>
            <a:r>
              <a:rPr lang="en-US"/>
              <a:t>III.D</a:t>
            </a:r>
          </a:p>
          <a:p>
            <a:pPr lvl="1"/>
            <a:r>
              <a:rPr lang="en-US"/>
              <a:t>parallel lists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4770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BE92EBC-4716-4120-97BF-BE322633AC5B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Separation of Concerns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work on each of these pieces indepently!</a:t>
            </a:r>
          </a:p>
          <a:p>
            <a:pPr eaLnBrk="1" hangingPunct="1"/>
            <a:r>
              <a:rPr lang="en-US" altLang="en-US" sz="3600" b="1"/>
              <a:t>what is important and what can be ignored</a:t>
            </a:r>
            <a:r>
              <a:rPr lang="en-US" altLang="en-US" sz="3600" b="1">
                <a:solidFill>
                  <a:srgbClr val="FF0000"/>
                </a:solidFill>
              </a:rPr>
              <a:t>- abstraction</a:t>
            </a:r>
          </a:p>
        </p:txBody>
      </p:sp>
    </p:spTree>
    <p:extLst>
      <p:ext uri="{BB962C8B-B14F-4D97-AF65-F5344CB8AC3E}">
        <p14:creationId xmlns:p14="http://schemas.microsoft.com/office/powerpoint/2010/main" val="2455684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9C353E6-9709-43BB-8C4A-13A1F4580CBA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Separation of Concerns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 a </a:t>
            </a:r>
            <a:r>
              <a:rPr lang="en-US" altLang="en-US" i="1"/>
              <a:t>structure chart</a:t>
            </a:r>
            <a:r>
              <a:rPr lang="en-US" altLang="en-US"/>
              <a:t> (or </a:t>
            </a:r>
            <a:r>
              <a:rPr lang="en-US" altLang="en-US" i="1"/>
              <a:t>module hierarchy</a:t>
            </a:r>
            <a:r>
              <a:rPr lang="en-US" altLang="en-US"/>
              <a:t>), each component in the design is a rectangle.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line connecting two rectangles indicates that the one above uses the one below.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arrows and annotations show the interfaces between 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794332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B97C73C-9A49-4273-A847-DF8CB8DC1AA3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Separation of Concerns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095500"/>
            <a:ext cx="8534401" cy="27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26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5861DC9-4EE9-4740-9D7B-8F6D226D22AD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Second-Level Design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next step is to repeat the process for each of the modules defined in the previous step!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printIntro</a:t>
            </a:r>
            <a:r>
              <a:rPr lang="en-US" altLang="en-US"/>
              <a:t> function should print an introduction to the program. The code for this is straightforward.</a:t>
            </a:r>
          </a:p>
        </p:txBody>
      </p:sp>
    </p:spTree>
    <p:extLst>
      <p:ext uri="{BB962C8B-B14F-4D97-AF65-F5344CB8AC3E}">
        <p14:creationId xmlns:p14="http://schemas.microsoft.com/office/powerpoint/2010/main" val="173887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6A7C355-ECB4-4AF9-BFB2-1FF8F1142ED7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Second-Level Design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81428"/>
            <a:ext cx="9144000" cy="342900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def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printIntro</a:t>
            </a:r>
            <a:r>
              <a:rPr lang="en-US" altLang="en-US" sz="1600" dirty="0">
                <a:latin typeface="Courier New" panose="02070309020205020404" pitchFamily="49" charset="0"/>
              </a:rPr>
              <a:t>():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# Prints an introduction to the program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print("This program simulates a game of racquetball between two")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700" dirty="0">
                <a:solidFill>
                  <a:srgbClr val="FF0000"/>
                </a:solidFill>
                <a:latin typeface="Courier New" panose="02070309020205020404" pitchFamily="49" charset="0"/>
              </a:rPr>
              <a:t>print('players called </a:t>
            </a:r>
            <a:r>
              <a:rPr lang="en-US" altLang="en-US" sz="1700" dirty="0">
                <a:solidFill>
                  <a:schemeClr val="accent4"/>
                </a:solidFill>
                <a:latin typeface="Courier New" panose="02070309020205020404" pitchFamily="49" charset="0"/>
              </a:rPr>
              <a:t>"A" </a:t>
            </a:r>
            <a:r>
              <a:rPr lang="en-US" altLang="en-US" sz="1700" dirty="0">
                <a:solidFill>
                  <a:srgbClr val="FF0000"/>
                </a:solidFill>
                <a:latin typeface="Courier New" panose="02070309020205020404" pitchFamily="49" charset="0"/>
              </a:rPr>
              <a:t>and </a:t>
            </a:r>
            <a:r>
              <a:rPr lang="en-US" altLang="en-US" sz="1700" dirty="0">
                <a:solidFill>
                  <a:schemeClr val="accent4"/>
                </a:solidFill>
                <a:latin typeface="Courier New" panose="02070309020205020404" pitchFamily="49" charset="0"/>
              </a:rPr>
              <a:t>"B"</a:t>
            </a:r>
            <a:r>
              <a:rPr lang="en-US" altLang="en-US" sz="1700" dirty="0">
                <a:solidFill>
                  <a:srgbClr val="FF0000"/>
                </a:solidFill>
                <a:latin typeface="Courier New" panose="02070309020205020404" pitchFamily="49" charset="0"/>
              </a:rPr>
              <a:t>.  The abilities of each player is')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print("indicated by a probability (a number between 0 and 1) that")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print("the player wins the point when serving. Player A always")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print("has the first serve.\n")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In the second line, since we wanted double quotes around A and B, the string is enclosed in apostrophes.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dirty="0"/>
              <a:t>Since there are no new functions, there are no changes to the structure chart.</a:t>
            </a:r>
          </a:p>
        </p:txBody>
      </p:sp>
    </p:spTree>
    <p:extLst>
      <p:ext uri="{BB962C8B-B14F-4D97-AF65-F5344CB8AC3E}">
        <p14:creationId xmlns:p14="http://schemas.microsoft.com/office/powerpoint/2010/main" val="1997217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4589CD5-33D0-4996-B816-EC779FB1564E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Second-Level Design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81428"/>
            <a:ext cx="8345488" cy="3429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In </a:t>
            </a:r>
            <a:r>
              <a:rPr lang="en-US" altLang="en-US" dirty="0" err="1">
                <a:latin typeface="Courier New" panose="02070309020205020404" pitchFamily="49" charset="0"/>
              </a:rPr>
              <a:t>getInputs</a:t>
            </a:r>
            <a:r>
              <a:rPr lang="en-US" altLang="en-US" dirty="0"/>
              <a:t>, we prompt for and get three values, which are returned to the main program.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def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getInputs</a:t>
            </a:r>
            <a:r>
              <a:rPr lang="en-US" altLang="en-US" sz="1600" dirty="0">
                <a:latin typeface="Courier New" panose="02070309020205020404" pitchFamily="49" charset="0"/>
              </a:rPr>
              <a:t>():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# RETURNS </a:t>
            </a:r>
            <a:r>
              <a:rPr lang="en-US" altLang="en-US" sz="1600" dirty="0" err="1">
                <a:latin typeface="Courier New" panose="02070309020205020404" pitchFamily="49" charset="0"/>
              </a:rPr>
              <a:t>probA</a:t>
            </a:r>
            <a:r>
              <a:rPr lang="en-US" altLang="en-US" sz="1600" dirty="0"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</a:rPr>
              <a:t>probB</a:t>
            </a:r>
            <a:r>
              <a:rPr lang="en-US" altLang="en-US" sz="1600" dirty="0">
                <a:latin typeface="Courier New" panose="02070309020205020404" pitchFamily="49" charset="0"/>
              </a:rPr>
              <a:t>, number of games to simulate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a = float(input("What is the prob. player A wins a serve? "))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b = float(input("What is the prob. player B wins a serve? "))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n = float(input("How many games to simulate? "))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return a, b, 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3269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FF20CD7-07D9-4F89-A6FC-E06EFB33094D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simNGames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function simulates </a:t>
            </a:r>
            <a:r>
              <a:rPr lang="en-US" altLang="en-US" i="1" dirty="0"/>
              <a:t>n</a:t>
            </a:r>
            <a:r>
              <a:rPr lang="en-US" altLang="en-US" dirty="0"/>
              <a:t> games and keeps track of how many wins there are for each player.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/>
              <a:t>Simulate </a:t>
            </a:r>
            <a:r>
              <a:rPr lang="en-US" altLang="en-US" i="1" dirty="0"/>
              <a:t>n</a:t>
            </a:r>
            <a:r>
              <a:rPr lang="en-US" altLang="en-US" dirty="0"/>
              <a:t> games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  <a:r>
              <a:rPr lang="en-US" altLang="en-US" dirty="0"/>
              <a:t> sounds like a counted loop, and tracking wins sounds like a good job for accumulator variables.</a:t>
            </a:r>
          </a:p>
        </p:txBody>
      </p:sp>
    </p:spTree>
    <p:extLst>
      <p:ext uri="{BB962C8B-B14F-4D97-AF65-F5344CB8AC3E}">
        <p14:creationId xmlns:p14="http://schemas.microsoft.com/office/powerpoint/2010/main" val="3995486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D9769D0-9AA9-4D7E-97B6-463EF36BC7A0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simNGames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initialize </a:t>
            </a:r>
            <a:r>
              <a:rPr lang="en-US" altLang="en-US" sz="2800" dirty="0" err="1">
                <a:latin typeface="Courier New" panose="02070309020205020404" pitchFamily="49" charset="0"/>
              </a:rPr>
              <a:t>winsA</a:t>
            </a:r>
            <a:r>
              <a:rPr lang="en-US" altLang="en-US" sz="2800" dirty="0">
                <a:latin typeface="Courier New" panose="02070309020205020404" pitchFamily="49" charset="0"/>
              </a:rPr>
              <a:t> and </a:t>
            </a:r>
            <a:r>
              <a:rPr lang="en-US" altLang="en-US" sz="2800" dirty="0" err="1">
                <a:latin typeface="Courier New" panose="02070309020205020404" pitchFamily="49" charset="0"/>
              </a:rPr>
              <a:t>winsB</a:t>
            </a:r>
            <a:r>
              <a:rPr lang="en-US" altLang="en-US" sz="2800" dirty="0">
                <a:latin typeface="Courier New" panose="02070309020205020404" pitchFamily="49" charset="0"/>
              </a:rPr>
              <a:t> to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loop n times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</a:t>
            </a:r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</a:rPr>
              <a:t>simulate a game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if </a:t>
            </a:r>
            <a:r>
              <a:rPr lang="en-US" altLang="en-US" sz="2800" dirty="0" err="1">
                <a:latin typeface="Courier New" panose="02070309020205020404" pitchFamily="49" charset="0"/>
              </a:rPr>
              <a:t>playerA</a:t>
            </a:r>
            <a:r>
              <a:rPr lang="en-US" altLang="en-US" sz="2800" dirty="0">
                <a:latin typeface="Courier New" panose="02070309020205020404" pitchFamily="49" charset="0"/>
              </a:rPr>
              <a:t> wins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  add one to </a:t>
            </a:r>
            <a:r>
              <a:rPr lang="en-US" altLang="en-US" sz="2800" dirty="0" err="1">
                <a:latin typeface="Courier New" panose="02070309020205020404" pitchFamily="49" charset="0"/>
              </a:rPr>
              <a:t>winsA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else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  add one to </a:t>
            </a:r>
            <a:r>
              <a:rPr lang="en-US" altLang="en-US" sz="2800" dirty="0" err="1">
                <a:latin typeface="Courier New" panose="02070309020205020404" pitchFamily="49" charset="0"/>
              </a:rPr>
              <a:t>winsB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11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62D8322-0410-411D-8CB8-416D3045D00F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simNGames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81428"/>
            <a:ext cx="9067800" cy="3429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We already have the function signature:</a:t>
            </a:r>
            <a:br>
              <a:rPr lang="en-US" altLang="en-US" dirty="0"/>
            </a:br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simNGames</a:t>
            </a:r>
            <a:r>
              <a:rPr lang="en-US" altLang="en-US" sz="1800" dirty="0">
                <a:latin typeface="Courier New" panose="02070309020205020404" pitchFamily="49" charset="0"/>
              </a:rPr>
              <a:t>(n, </a:t>
            </a:r>
            <a:r>
              <a:rPr lang="en-US" altLang="en-US" sz="1800" dirty="0" err="1">
                <a:latin typeface="Courier New" panose="02070309020205020404" pitchFamily="49" charset="0"/>
              </a:rPr>
              <a:t>probA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probB</a:t>
            </a:r>
            <a:r>
              <a:rPr lang="en-US" altLang="en-US" sz="1800" dirty="0">
                <a:latin typeface="Courier New" panose="02070309020205020404" pitchFamily="49" charset="0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# Simulates n games of racquetball between players A and B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# RETURNS number of wins for A, number of wins for B</a:t>
            </a:r>
          </a:p>
          <a:p>
            <a:pPr eaLnBrk="1" hangingPunct="1"/>
            <a:r>
              <a:rPr lang="en-US" altLang="en-US" dirty="0"/>
              <a:t>With this information, it’s easy to get started!</a:t>
            </a:r>
            <a:br>
              <a:rPr lang="en-US" altLang="en-US" dirty="0"/>
            </a:br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simNGames</a:t>
            </a:r>
            <a:r>
              <a:rPr lang="en-US" altLang="en-US" sz="1800" dirty="0">
                <a:latin typeface="Courier New" panose="02070309020205020404" pitchFamily="49" charset="0"/>
              </a:rPr>
              <a:t>(n, </a:t>
            </a:r>
            <a:r>
              <a:rPr lang="en-US" altLang="en-US" sz="1800" dirty="0" err="1">
                <a:latin typeface="Courier New" panose="02070309020205020404" pitchFamily="49" charset="0"/>
              </a:rPr>
              <a:t>probA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probB</a:t>
            </a:r>
            <a:r>
              <a:rPr lang="en-US" altLang="en-US" sz="1800" dirty="0">
                <a:latin typeface="Courier New" panose="02070309020205020404" pitchFamily="49" charset="0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# Simulates n games of racquetball between players A and B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# RETURNS number of wins for A, number of wins for B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winsA</a:t>
            </a:r>
            <a:r>
              <a:rPr lang="en-US" altLang="en-US" sz="1800" dirty="0">
                <a:latin typeface="Courier New" panose="02070309020205020404" pitchFamily="49" charset="0"/>
              </a:rPr>
              <a:t> = 0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winsB</a:t>
            </a:r>
            <a:r>
              <a:rPr lang="en-US" altLang="en-US" sz="1800" dirty="0">
                <a:latin typeface="Courier New" panose="02070309020205020404" pitchFamily="49" charset="0"/>
              </a:rPr>
              <a:t> = 0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for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in range(n):</a:t>
            </a:r>
          </a:p>
        </p:txBody>
      </p:sp>
    </p:spTree>
    <p:extLst>
      <p:ext uri="{BB962C8B-B14F-4D97-AF65-F5344CB8AC3E}">
        <p14:creationId xmlns:p14="http://schemas.microsoft.com/office/powerpoint/2010/main" val="2495602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5C77F0C-729E-400E-BCEC-9CC9AEA78AB8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simNGames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next thing we need to do is simulate a game of racquetball. We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re not sure how to do that, so let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put it off until later!</a:t>
            </a:r>
          </a:p>
          <a:p>
            <a:pPr eaLnBrk="1" hangingPunct="1"/>
            <a:r>
              <a:rPr lang="en-US" altLang="en-US" sz="2800"/>
              <a:t>Let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assume there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a function called </a:t>
            </a:r>
            <a:r>
              <a:rPr lang="en-US" altLang="en-US" sz="2800">
                <a:latin typeface="Courier New" panose="02070309020205020404" pitchFamily="49" charset="0"/>
              </a:rPr>
              <a:t>simOneGame</a:t>
            </a:r>
            <a:r>
              <a:rPr lang="en-US" altLang="en-US" sz="2800"/>
              <a:t> that can do it.</a:t>
            </a:r>
          </a:p>
          <a:p>
            <a:pPr eaLnBrk="1" hangingPunct="1"/>
            <a:r>
              <a:rPr lang="en-US" altLang="en-US" sz="2800"/>
              <a:t>The inputs to </a:t>
            </a:r>
            <a:r>
              <a:rPr lang="en-US" altLang="en-US" sz="2800">
                <a:latin typeface="Courier New" panose="02070309020205020404" pitchFamily="49" charset="0"/>
              </a:rPr>
              <a:t>simOneGame</a:t>
            </a:r>
            <a:r>
              <a:rPr lang="en-US" altLang="en-US" sz="2800"/>
              <a:t> are easy – the probabilities for each player. But 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91646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14, part III Structure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4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3454399" y="1354667"/>
            <a:ext cx="2201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98802"/>
            <a:ext cx="1845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getValidMonth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7066" y="3098802"/>
            <a:ext cx="1845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fileName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0668" y="3098802"/>
            <a:ext cx="1845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processFile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1201" y="3066536"/>
            <a:ext cx="1845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printResults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93333" y="1790131"/>
            <a:ext cx="1913465" cy="1276405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90133" y="248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cxnSp>
        <p:nvCxnSpPr>
          <p:cNvPr id="13" name="Straight Arrow Connector 12"/>
          <p:cNvCxnSpPr>
            <a:stCxn id="7" idx="0"/>
          </p:cNvCxnSpPr>
          <p:nvPr/>
        </p:nvCxnSpPr>
        <p:spPr>
          <a:xfrm flipV="1">
            <a:off x="3699933" y="1723999"/>
            <a:ext cx="499534" cy="137480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45933" y="1790131"/>
            <a:ext cx="452970" cy="132560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17332" y="238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16867" y="2746401"/>
            <a:ext cx="125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filename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151971" y="1790131"/>
            <a:ext cx="258198" cy="129174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10668" y="1790131"/>
            <a:ext cx="245501" cy="1308672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02764" y="2304534"/>
            <a:ext cx="90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0566" y="2187604"/>
            <a:ext cx="102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filename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55732" y="1790131"/>
            <a:ext cx="2023457" cy="124094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33586" y="2119875"/>
            <a:ext cx="102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items</a:t>
            </a:r>
          </a:p>
          <a:p>
            <a:r>
              <a:rPr lang="en-US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1447583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A14DD26-6429-4267-8BB9-D9BDE0C12E2C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simNGames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need to know who won the game. How can we get this information?</a:t>
            </a:r>
          </a:p>
          <a:p>
            <a:pPr eaLnBrk="1" hangingPunct="1"/>
            <a:r>
              <a:rPr lang="en-US" altLang="en-US"/>
              <a:t>The easiest way is to pass back the final score.</a:t>
            </a:r>
          </a:p>
          <a:p>
            <a:pPr eaLnBrk="1" hangingPunct="1"/>
            <a:r>
              <a:rPr lang="en-US" altLang="en-US"/>
              <a:t>The player with the higher score wins and gets their accumulator incremented by one.</a:t>
            </a:r>
          </a:p>
        </p:txBody>
      </p:sp>
    </p:spTree>
    <p:extLst>
      <p:ext uri="{BB962C8B-B14F-4D97-AF65-F5344CB8AC3E}">
        <p14:creationId xmlns:p14="http://schemas.microsoft.com/office/powerpoint/2010/main" val="1410529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B6DD495-9E30-4179-A9D4-EDEC7D5B871D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simNGames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81428"/>
            <a:ext cx="8763000" cy="3429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simNGames</a:t>
            </a:r>
            <a:r>
              <a:rPr lang="en-US" altLang="en-US" sz="1800" dirty="0">
                <a:latin typeface="Courier New" panose="02070309020205020404" pitchFamily="49" charset="0"/>
              </a:rPr>
              <a:t>(n, </a:t>
            </a:r>
            <a:r>
              <a:rPr lang="en-US" altLang="en-US" sz="1800" dirty="0" err="1">
                <a:latin typeface="Courier New" panose="02070309020205020404" pitchFamily="49" charset="0"/>
              </a:rPr>
              <a:t>probA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probB</a:t>
            </a:r>
            <a:r>
              <a:rPr lang="en-US" altLang="en-US" sz="18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# Simulates n games of racquetball between players A and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# RETURNS number of wins for A, number of wins for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winsA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</a:rPr>
              <a:t>winsB</a:t>
            </a:r>
            <a:r>
              <a:rPr lang="en-US" altLang="en-US" sz="1800" dirty="0">
                <a:latin typeface="Courier New" panose="02070309020205020404" pitchFamily="49" charset="0"/>
              </a:rPr>
              <a:t>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for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in range(n):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scoreA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scoreB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simOneGame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probA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probB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if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scoreA</a:t>
            </a:r>
            <a:r>
              <a:rPr lang="en-US" altLang="en-US" sz="1800" dirty="0">
                <a:latin typeface="Courier New" panose="02070309020205020404" pitchFamily="49" charset="0"/>
              </a:rPr>
              <a:t> &gt;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scoreB</a:t>
            </a:r>
            <a:r>
              <a:rPr lang="en-US" altLang="en-US" sz="1800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winsA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</a:rPr>
              <a:t>winsA</a:t>
            </a:r>
            <a:r>
              <a:rPr lang="en-US" altLang="en-US" sz="1800" dirty="0">
                <a:latin typeface="Courier New" panose="02070309020205020404" pitchFamily="49" charset="0"/>
              </a:rPr>
              <a:t> + 1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else: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winsB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</a:rPr>
              <a:t>winsB</a:t>
            </a:r>
            <a:r>
              <a:rPr lang="en-US" altLang="en-US" sz="1800" dirty="0">
                <a:latin typeface="Courier New" panose="02070309020205020404" pitchFamily="49" charset="0"/>
              </a:rPr>
              <a:t> + 1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return </a:t>
            </a:r>
            <a:r>
              <a:rPr lang="en-US" altLang="en-US" sz="1800" dirty="0" err="1">
                <a:latin typeface="Courier New" panose="02070309020205020404" pitchFamily="49" charset="0"/>
              </a:rPr>
              <a:t>winsA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winsB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55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482215D-7B00-47E5-B70C-2B913D9CDF46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simNGames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9" y="1703090"/>
            <a:ext cx="6888481" cy="35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3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9717ED2-7E7F-4D58-BA63-2EB0C6FBE89F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Third-Level Design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simOneGame</a:t>
            </a:r>
            <a:r>
              <a:rPr lang="en-US" altLang="en-US"/>
              <a:t>, where the logic of the racquetball rules lies.</a:t>
            </a:r>
          </a:p>
          <a:p>
            <a:pPr eaLnBrk="1" hangingPunct="1"/>
            <a:r>
              <a:rPr lang="en-US" altLang="en-US"/>
              <a:t>Players keep doing rallies until the game is over - use of an</a:t>
            </a:r>
            <a:r>
              <a:rPr lang="en-US" altLang="en-US" b="1"/>
              <a:t> indefinite loop,</a:t>
            </a:r>
            <a:r>
              <a:rPr lang="en-US" altLang="en-US"/>
              <a:t> since we don’t know ahead of time how many rallies there will be before the game is over.</a:t>
            </a:r>
          </a:p>
        </p:txBody>
      </p:sp>
    </p:spTree>
    <p:extLst>
      <p:ext uri="{BB962C8B-B14F-4D97-AF65-F5344CB8AC3E}">
        <p14:creationId xmlns:p14="http://schemas.microsoft.com/office/powerpoint/2010/main" val="2171051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D457518-F971-4D49-AF22-88E7B3D9FF6C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Third-Level Design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keep track of two scores - two accumulators</a:t>
            </a:r>
          </a:p>
          <a:p>
            <a:pPr eaLnBrk="1" hangingPunct="1"/>
            <a:r>
              <a:rPr lang="en-US" altLang="en-US" dirty="0"/>
              <a:t>keep track of who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serving -One approach is to use a string value that alternates between </a:t>
            </a:r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/>
              <a:t>A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  <a:r>
              <a:rPr lang="en-US" altLang="en-US" dirty="0"/>
              <a:t> or </a:t>
            </a:r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/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960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FA79529-F809-44E8-9CAB-192194EBBEDB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Third-Level Design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33" y="1181365"/>
            <a:ext cx="8991600" cy="383513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Initialize scores to 0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Set serving to “A”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Loop while game is not over: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Simulate one serve of whichever player is serving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update the status of the game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Return scores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probA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probB</a:t>
            </a:r>
            <a:r>
              <a:rPr lang="en-US" altLang="en-US" sz="1800" dirty="0">
                <a:latin typeface="Courier New" panose="02070309020205020404" pitchFamily="49" charset="0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scoreA</a:t>
            </a:r>
            <a:r>
              <a:rPr lang="en-US" altLang="en-US" sz="1800" dirty="0">
                <a:latin typeface="Courier New" panose="02070309020205020404" pitchFamily="49" charset="0"/>
              </a:rPr>
              <a:t> = 0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scoreB</a:t>
            </a:r>
            <a:r>
              <a:rPr lang="en-US" altLang="en-US" sz="1800" dirty="0">
                <a:latin typeface="Courier New" panose="02070309020205020404" pitchFamily="49" charset="0"/>
              </a:rPr>
              <a:t> = 0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serving = "A"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while &lt;condition&gt;: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What will the condition be?? Let’s take the two scores and pass them to another function that returns </a:t>
            </a:r>
            <a:r>
              <a:rPr lang="en-US" altLang="en-US" sz="2200" dirty="0">
                <a:latin typeface="Courier New" panose="02070309020205020404" pitchFamily="49" charset="0"/>
              </a:rPr>
              <a:t>True</a:t>
            </a:r>
            <a:r>
              <a:rPr lang="en-US" altLang="en-US" sz="2200" dirty="0"/>
              <a:t> if the game is over, </a:t>
            </a:r>
            <a:r>
              <a:rPr lang="en-US" altLang="en-US" sz="2200" dirty="0">
                <a:latin typeface="Courier New" panose="02070309020205020404" pitchFamily="49" charset="0"/>
              </a:rPr>
              <a:t>False</a:t>
            </a:r>
            <a:r>
              <a:rPr lang="en-US" altLang="en-US" sz="2200" dirty="0"/>
              <a:t> if not.</a:t>
            </a:r>
          </a:p>
        </p:txBody>
      </p:sp>
    </p:spTree>
    <p:extLst>
      <p:ext uri="{BB962C8B-B14F-4D97-AF65-F5344CB8AC3E}">
        <p14:creationId xmlns:p14="http://schemas.microsoft.com/office/powerpoint/2010/main" val="3519692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35" y="1145530"/>
            <a:ext cx="5920741" cy="4120784"/>
          </a:xfrm>
          <a:prstGeom prst="rect">
            <a:avLst/>
          </a:prstGeom>
        </p:spPr>
      </p:pic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2E6C979-4C5D-4FEA-B893-D65E41170F4F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Third-Level Design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444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8B42534-4DD2-422E-8EB0-F03435EF97E5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Third-Level Design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81428"/>
            <a:ext cx="8802688" cy="3429000"/>
          </a:xfrm>
        </p:spPr>
        <p:txBody>
          <a:bodyPr/>
          <a:lstStyle/>
          <a:p>
            <a:pPr eaLnBrk="1" hangingPunct="1"/>
            <a:r>
              <a:rPr lang="en-US" altLang="en-US" dirty="0"/>
              <a:t>At this point, </a:t>
            </a:r>
            <a:r>
              <a:rPr lang="en-US" altLang="en-US" dirty="0" err="1">
                <a:latin typeface="Courier New" panose="02070309020205020404" pitchFamily="49" charset="0"/>
              </a:rPr>
              <a:t>simOneGame</a:t>
            </a:r>
            <a:r>
              <a:rPr lang="en-US" altLang="en-US" dirty="0"/>
              <a:t> looks like this: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probA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probB</a:t>
            </a:r>
            <a:r>
              <a:rPr lang="en-US" altLang="en-US" sz="1800" dirty="0">
                <a:latin typeface="Courier New" panose="02070309020205020404" pitchFamily="49" charset="0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# Simulates a single game or racquetball between players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# A and B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# RETURNS A's final score, B's final score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serving = "A"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scoreA</a:t>
            </a:r>
            <a:r>
              <a:rPr lang="en-US" altLang="en-US" sz="1800" dirty="0">
                <a:latin typeface="Courier New" panose="02070309020205020404" pitchFamily="49" charset="0"/>
              </a:rPr>
              <a:t> = 0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scoreB</a:t>
            </a:r>
            <a:r>
              <a:rPr lang="en-US" altLang="en-US" sz="1800" dirty="0">
                <a:latin typeface="Courier New" panose="02070309020205020404" pitchFamily="49" charset="0"/>
              </a:rPr>
              <a:t> = 0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while not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gameOver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scoreA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scoreB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069935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68D7F7B-5B87-4A26-A12B-1851F90C9998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Third-Level Design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Inside the loop, we need to do a single serve.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if serving == "A":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if random() &lt; </a:t>
            </a:r>
            <a:r>
              <a:rPr lang="en-US" altLang="en-US" dirty="0" err="1">
                <a:latin typeface="Courier New" panose="02070309020205020404" pitchFamily="49" charset="0"/>
              </a:rPr>
              <a:t>probA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scoreA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scoreA</a:t>
            </a:r>
            <a:r>
              <a:rPr lang="en-US" altLang="en-US" dirty="0">
                <a:latin typeface="Courier New" panose="02070309020205020404" pitchFamily="49" charset="0"/>
              </a:rPr>
              <a:t> + 1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else: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serving = "B"</a:t>
            </a:r>
          </a:p>
          <a:p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339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7E2A56B-02B2-4FB5-9E1E-FF8B264DA561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Third-Level Design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Likewise, if it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B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serve, we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ll do the same thing with a mirror image of the code.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if serving == "A":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if random() &lt; </a:t>
            </a:r>
            <a:r>
              <a:rPr lang="en-US" altLang="en-US" sz="1800" dirty="0" err="1">
                <a:latin typeface="Courier New" panose="02070309020205020404" pitchFamily="49" charset="0"/>
              </a:rPr>
              <a:t>probA</a:t>
            </a:r>
            <a:r>
              <a:rPr lang="en-US" altLang="en-US" sz="1800" dirty="0">
                <a:latin typeface="Courier New" panose="02070309020205020404" pitchFamily="49" charset="0"/>
              </a:rPr>
              <a:t>:   # A wins the serve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scoreA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scoreA</a:t>
            </a:r>
            <a:r>
              <a:rPr lang="en-US" altLang="en-US" sz="1800" dirty="0">
                <a:latin typeface="Courier New" panose="02070309020205020404" pitchFamily="49" charset="0"/>
              </a:rPr>
              <a:t> + 1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else:                  # A loses the serve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  serving = "B"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else: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if random() &lt; </a:t>
            </a:r>
            <a:r>
              <a:rPr lang="en-US" altLang="en-US" sz="1800" dirty="0" err="1">
                <a:latin typeface="Courier New" panose="02070309020205020404" pitchFamily="49" charset="0"/>
              </a:rPr>
              <a:t>probB</a:t>
            </a:r>
            <a:r>
              <a:rPr lang="en-US" altLang="en-US" sz="1800" dirty="0">
                <a:latin typeface="Courier New" panose="02070309020205020404" pitchFamily="49" charset="0"/>
              </a:rPr>
              <a:t>:   # B wins the serve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scoreB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</a:rPr>
              <a:t>scoreB</a:t>
            </a:r>
            <a:r>
              <a:rPr lang="en-US" altLang="en-US" sz="1800" dirty="0">
                <a:latin typeface="Courier New" panose="02070309020205020404" pitchFamily="49" charset="0"/>
              </a:rPr>
              <a:t> + 1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else:                  # B loses the serve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  serving = "A"</a:t>
            </a:r>
          </a:p>
          <a:p>
            <a:pPr eaLnBrk="1" hangingPunct="1"/>
            <a:endParaRPr lang="en-US" altLang="en-US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4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 to randomness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 generated example</a:t>
            </a:r>
          </a:p>
          <a:p>
            <a:r>
              <a:rPr lang="en-US"/>
              <a:t>concept of randomness</a:t>
            </a:r>
          </a:p>
          <a:p>
            <a:r>
              <a:rPr lang="en-US"/>
              <a:t>uniform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5662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5296959"/>
            <a:ext cx="2895600" cy="30427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4F9992B-CC4E-4485-BCD6-FB80DAD7C2BC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93399"/>
            <a:ext cx="4690533" cy="51620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Third-Level Design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267" y="609602"/>
            <a:ext cx="8503708" cy="499162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Putting the function together:</a:t>
            </a:r>
            <a:br>
              <a:rPr lang="en-US" altLang="en-US" sz="2800" dirty="0"/>
            </a:br>
            <a:r>
              <a:rPr lang="en-US" altLang="en-US" sz="1700" dirty="0" err="1">
                <a:latin typeface="Courier New" panose="02070309020205020404" pitchFamily="49" charset="0"/>
              </a:rPr>
              <a:t>def</a:t>
            </a:r>
            <a:r>
              <a:rPr lang="en-US" altLang="en-US" sz="1700" dirty="0">
                <a:latin typeface="Courier New" panose="02070309020205020404" pitchFamily="49" charset="0"/>
              </a:rPr>
              <a:t> </a:t>
            </a:r>
            <a:r>
              <a:rPr lang="en-US" altLang="en-US" sz="17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700" dirty="0"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latin typeface="Courier New" panose="02070309020205020404" pitchFamily="49" charset="0"/>
              </a:rPr>
              <a:t>probA</a:t>
            </a:r>
            <a:r>
              <a:rPr lang="en-US" altLang="en-US" sz="1700" dirty="0">
                <a:latin typeface="Courier New" panose="02070309020205020404" pitchFamily="49" charset="0"/>
              </a:rPr>
              <a:t>, </a:t>
            </a:r>
            <a:r>
              <a:rPr lang="en-US" altLang="en-US" sz="1700" dirty="0" err="1">
                <a:latin typeface="Courier New" panose="02070309020205020404" pitchFamily="49" charset="0"/>
              </a:rPr>
              <a:t>probB</a:t>
            </a:r>
            <a:r>
              <a:rPr lang="en-US" altLang="en-US" sz="17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# Simulates a single game or racquetball between players A and B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# RETURNS A's final score, B's final score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serving = "A"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</a:t>
            </a:r>
            <a:r>
              <a:rPr lang="en-US" altLang="en-US" sz="1700" dirty="0" err="1">
                <a:latin typeface="Courier New" panose="02070309020205020404" pitchFamily="49" charset="0"/>
              </a:rPr>
              <a:t>scoreA</a:t>
            </a:r>
            <a:r>
              <a:rPr lang="en-US" altLang="en-US" sz="1700" dirty="0">
                <a:latin typeface="Courier New" panose="02070309020205020404" pitchFamily="49" charset="0"/>
              </a:rPr>
              <a:t> =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</a:t>
            </a:r>
            <a:r>
              <a:rPr lang="en-US" altLang="en-US" sz="1700" dirty="0" err="1">
                <a:latin typeface="Courier New" panose="02070309020205020404" pitchFamily="49" charset="0"/>
              </a:rPr>
              <a:t>scoreB</a:t>
            </a:r>
            <a:r>
              <a:rPr lang="en-US" altLang="en-US" sz="1700" dirty="0">
                <a:latin typeface="Courier New" panose="02070309020205020404" pitchFamily="49" charset="0"/>
              </a:rPr>
              <a:t> =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while not </a:t>
            </a:r>
            <a:r>
              <a:rPr lang="en-US" altLang="en-US" sz="1700" dirty="0" err="1">
                <a:latin typeface="Courier New" panose="02070309020205020404" pitchFamily="49" charset="0"/>
              </a:rPr>
              <a:t>gameOver</a:t>
            </a:r>
            <a:r>
              <a:rPr lang="en-US" altLang="en-US" sz="1700" dirty="0"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latin typeface="Courier New" panose="02070309020205020404" pitchFamily="49" charset="0"/>
              </a:rPr>
              <a:t>scoreA</a:t>
            </a:r>
            <a:r>
              <a:rPr lang="en-US" altLang="en-US" sz="1700" dirty="0">
                <a:latin typeface="Courier New" panose="02070309020205020404" pitchFamily="49" charset="0"/>
              </a:rPr>
              <a:t>, </a:t>
            </a:r>
            <a:r>
              <a:rPr lang="en-US" altLang="en-US" sz="1700" dirty="0" err="1">
                <a:latin typeface="Courier New" panose="02070309020205020404" pitchFamily="49" charset="0"/>
              </a:rPr>
              <a:t>scoreB</a:t>
            </a:r>
            <a:r>
              <a:rPr lang="en-US" altLang="en-US" sz="17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if serving == "A":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    if random() &lt; </a:t>
            </a:r>
            <a:r>
              <a:rPr lang="en-US" altLang="en-US" sz="1700" dirty="0" err="1">
                <a:latin typeface="Courier New" panose="02070309020205020404" pitchFamily="49" charset="0"/>
              </a:rPr>
              <a:t>probA</a:t>
            </a:r>
            <a:r>
              <a:rPr lang="en-US" altLang="en-US" sz="1700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        </a:t>
            </a:r>
            <a:r>
              <a:rPr lang="en-US" altLang="en-US" sz="1700" dirty="0" err="1">
                <a:latin typeface="Courier New" panose="02070309020205020404" pitchFamily="49" charset="0"/>
              </a:rPr>
              <a:t>scoreA</a:t>
            </a:r>
            <a:r>
              <a:rPr lang="en-US" altLang="en-US" sz="1700" dirty="0">
                <a:latin typeface="Courier New" panose="02070309020205020404" pitchFamily="49" charset="0"/>
              </a:rPr>
              <a:t> = </a:t>
            </a:r>
            <a:r>
              <a:rPr lang="en-US" altLang="en-US" sz="1700" dirty="0" err="1">
                <a:latin typeface="Courier New" panose="02070309020205020404" pitchFamily="49" charset="0"/>
              </a:rPr>
              <a:t>scoreA</a:t>
            </a:r>
            <a:r>
              <a:rPr lang="en-US" altLang="en-US" sz="1700" dirty="0">
                <a:latin typeface="Courier New" panose="02070309020205020404" pitchFamily="49" charset="0"/>
              </a:rPr>
              <a:t> + 1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    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        serving = "B"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    if random() &lt; </a:t>
            </a:r>
            <a:r>
              <a:rPr lang="en-US" altLang="en-US" sz="1700" dirty="0" err="1">
                <a:latin typeface="Courier New" panose="02070309020205020404" pitchFamily="49" charset="0"/>
              </a:rPr>
              <a:t>probB</a:t>
            </a:r>
            <a:r>
              <a:rPr lang="en-US" altLang="en-US" sz="1700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        </a:t>
            </a:r>
            <a:r>
              <a:rPr lang="en-US" altLang="en-US" sz="1700" dirty="0" err="1">
                <a:latin typeface="Courier New" panose="02070309020205020404" pitchFamily="49" charset="0"/>
              </a:rPr>
              <a:t>scoreB</a:t>
            </a:r>
            <a:r>
              <a:rPr lang="en-US" altLang="en-US" sz="1700" dirty="0">
                <a:latin typeface="Courier New" panose="02070309020205020404" pitchFamily="49" charset="0"/>
              </a:rPr>
              <a:t> = </a:t>
            </a:r>
            <a:r>
              <a:rPr lang="en-US" altLang="en-US" sz="1700" dirty="0" err="1">
                <a:latin typeface="Courier New" panose="02070309020205020404" pitchFamily="49" charset="0"/>
              </a:rPr>
              <a:t>scoreB</a:t>
            </a:r>
            <a:r>
              <a:rPr lang="en-US" altLang="en-US" sz="1700" dirty="0">
                <a:latin typeface="Courier New" panose="02070309020205020404" pitchFamily="49" charset="0"/>
              </a:rPr>
              <a:t> + 1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    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           serving = "A"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return </a:t>
            </a:r>
            <a:r>
              <a:rPr lang="en-US" altLang="en-US" sz="1700" dirty="0" err="1">
                <a:latin typeface="Courier New" panose="02070309020205020404" pitchFamily="49" charset="0"/>
              </a:rPr>
              <a:t>scoreA</a:t>
            </a:r>
            <a:r>
              <a:rPr lang="en-US" altLang="en-US" sz="1700" dirty="0">
                <a:latin typeface="Courier New" panose="02070309020205020404" pitchFamily="49" charset="0"/>
              </a:rPr>
              <a:t>, </a:t>
            </a:r>
            <a:r>
              <a:rPr lang="en-US" altLang="en-US" sz="1700" dirty="0" err="1">
                <a:latin typeface="Courier New" panose="02070309020205020404" pitchFamily="49" charset="0"/>
              </a:rPr>
              <a:t>scoreB</a:t>
            </a:r>
            <a:endParaRPr lang="en-US" altLang="en-US" sz="17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78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50696EE-03DE-443A-86F5-F760671B40FC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Finishing Up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6000"/>
            <a:ext cx="8497888" cy="409442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There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just one tricky function left, </a:t>
            </a:r>
            <a:r>
              <a:rPr lang="en-US" altLang="en-US" dirty="0" err="1">
                <a:latin typeface="Courier New" panose="02070309020205020404" pitchFamily="49" charset="0"/>
              </a:rPr>
              <a:t>gameOver</a:t>
            </a:r>
            <a:r>
              <a:rPr lang="en-US" altLang="en-US" dirty="0"/>
              <a:t>. Here’s what we know:</a:t>
            </a:r>
            <a:br>
              <a:rPr lang="en-US" altLang="en-US" dirty="0"/>
            </a:br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gameOver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a,b</a:t>
            </a:r>
            <a:r>
              <a:rPr lang="en-US" altLang="en-US" sz="1800" dirty="0">
                <a:latin typeface="Courier New" panose="02070309020205020404" pitchFamily="49" charset="0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# a and b are scores for players in a racquetball game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# RETURNS true if game is over, false otherwise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According to the rules, the game is over when either player reaches 15 points. We can check for this with the </a:t>
            </a:r>
            <a:r>
              <a:rPr lang="en-US" altLang="en-US" dirty="0" err="1"/>
              <a:t>boolean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a==15 or b==15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752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5A2D61D-E195-4C40-A965-FBB4F7D1CAD0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Finishing Up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7397"/>
            <a:ext cx="9067800" cy="39290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So, the complete code for </a:t>
            </a:r>
            <a:r>
              <a:rPr lang="en-US" altLang="en-US" sz="2800" dirty="0" err="1">
                <a:latin typeface="Courier New" panose="02070309020205020404" pitchFamily="49" charset="0"/>
              </a:rPr>
              <a:t>gameOver</a:t>
            </a:r>
            <a:r>
              <a:rPr lang="en-US" altLang="en-US" sz="2800" dirty="0"/>
              <a:t> looks like this:</a:t>
            </a:r>
            <a:br>
              <a:rPr lang="en-US" altLang="en-US" sz="2800" dirty="0"/>
            </a:br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gameOver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a,b</a:t>
            </a:r>
            <a:r>
              <a:rPr lang="en-US" altLang="en-US" sz="1800" dirty="0">
                <a:latin typeface="Courier New" panose="02070309020205020404" pitchFamily="49" charset="0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# a and b are scores for players in a racquetball game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# RETURNS true if game is over, false otherwise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return</a:t>
            </a:r>
            <a:r>
              <a:rPr lang="en-US" altLang="en-US" sz="1800" b="1" dirty="0">
                <a:latin typeface="Courier New" panose="02070309020205020404" pitchFamily="49" charset="0"/>
              </a:rPr>
              <a:t> a == 15 or b == 15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>
                <a:latin typeface="Courier New" panose="02070309020205020404" pitchFamily="49" charset="0"/>
              </a:rPr>
              <a:t>printSummary</a:t>
            </a:r>
            <a:r>
              <a:rPr lang="en-US" altLang="en-US" sz="2800" dirty="0"/>
              <a:t> is equally simple!</a:t>
            </a:r>
            <a:br>
              <a:rPr lang="en-US" altLang="en-US" sz="2800" dirty="0"/>
            </a:br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printSummary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winsA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winsB</a:t>
            </a:r>
            <a:r>
              <a:rPr lang="en-US" altLang="en-US" sz="1800" dirty="0">
                <a:latin typeface="Courier New" panose="02070309020205020404" pitchFamily="49" charset="0"/>
              </a:rPr>
              <a:t>):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# Prints a summary of wins for each player.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n = </a:t>
            </a:r>
            <a:r>
              <a:rPr lang="en-US" altLang="en-US" sz="1800" dirty="0" err="1">
                <a:latin typeface="Courier New" panose="02070309020205020404" pitchFamily="49" charset="0"/>
              </a:rPr>
              <a:t>winsA</a:t>
            </a:r>
            <a:r>
              <a:rPr lang="en-US" altLang="en-US" sz="1800" dirty="0">
                <a:latin typeface="Courier New" panose="02070309020205020404" pitchFamily="49" charset="0"/>
              </a:rPr>
              <a:t> + </a:t>
            </a:r>
            <a:r>
              <a:rPr lang="en-US" altLang="en-US" sz="1800" dirty="0" err="1">
                <a:latin typeface="Courier New" panose="02070309020205020404" pitchFamily="49" charset="0"/>
              </a:rPr>
              <a:t>winsB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print "\</a:t>
            </a:r>
            <a:r>
              <a:rPr lang="en-US" altLang="en-US" sz="1800" dirty="0" err="1">
                <a:latin typeface="Courier New" panose="02070309020205020404" pitchFamily="49" charset="0"/>
              </a:rPr>
              <a:t>nGames</a:t>
            </a:r>
            <a:r>
              <a:rPr lang="en-US" altLang="en-US" sz="1800" dirty="0">
                <a:latin typeface="Courier New" panose="02070309020205020404" pitchFamily="49" charset="0"/>
              </a:rPr>
              <a:t> simulated:", n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print "Wins for A: {0} ({1:0.</a:t>
            </a:r>
            <a:r>
              <a:rPr lang="en-US" altLang="en-US" sz="1800" b="1" dirty="0">
                <a:solidFill>
                  <a:srgbClr val="A616FF"/>
                </a:solidFill>
                <a:latin typeface="Courier New" panose="02070309020205020404" pitchFamily="49" charset="0"/>
              </a:rPr>
              <a:t>1%</a:t>
            </a:r>
            <a:r>
              <a:rPr lang="en-US" altLang="en-US" sz="1800" dirty="0">
                <a:latin typeface="Courier New" panose="02070309020205020404" pitchFamily="49" charset="0"/>
              </a:rPr>
              <a:t>})".format(</a:t>
            </a:r>
            <a:r>
              <a:rPr lang="en-US" altLang="en-US" sz="1800" dirty="0" err="1">
                <a:latin typeface="Courier New" panose="02070309020205020404" pitchFamily="49" charset="0"/>
              </a:rPr>
              <a:t>winsA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winsA</a:t>
            </a:r>
            <a:r>
              <a:rPr lang="en-US" altLang="en-US" sz="1800" dirty="0">
                <a:latin typeface="Courier New" panose="02070309020205020404" pitchFamily="49" charset="0"/>
              </a:rPr>
              <a:t>)/n)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print "Wins for B: {0} ({1:0.</a:t>
            </a:r>
            <a:r>
              <a:rPr lang="en-US" altLang="en-US" sz="1800" b="1" dirty="0">
                <a:solidFill>
                  <a:srgbClr val="A616FF"/>
                </a:solidFill>
                <a:latin typeface="Courier New" panose="02070309020205020404" pitchFamily="49" charset="0"/>
              </a:rPr>
              <a:t>1%</a:t>
            </a:r>
            <a:r>
              <a:rPr lang="en-US" altLang="en-US" sz="1800" dirty="0">
                <a:latin typeface="Courier New" panose="02070309020205020404" pitchFamily="49" charset="0"/>
              </a:rPr>
              <a:t>})".format(</a:t>
            </a:r>
            <a:r>
              <a:rPr lang="en-US" altLang="en-US" sz="1800" dirty="0" err="1">
                <a:latin typeface="Courier New" panose="02070309020205020404" pitchFamily="49" charset="0"/>
              </a:rPr>
              <a:t>winsB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winsB</a:t>
            </a:r>
            <a:r>
              <a:rPr lang="en-US" altLang="en-US" sz="1800" dirty="0">
                <a:latin typeface="Courier New" panose="02070309020205020404" pitchFamily="49" charset="0"/>
              </a:rPr>
              <a:t>/n)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Notice %  formatting on the output</a:t>
            </a:r>
          </a:p>
        </p:txBody>
      </p:sp>
    </p:spTree>
    <p:extLst>
      <p:ext uri="{BB962C8B-B14F-4D97-AF65-F5344CB8AC3E}">
        <p14:creationId xmlns:p14="http://schemas.microsoft.com/office/powerpoint/2010/main" val="2117178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194FBE3-7B23-4709-94DC-552B6E17AED3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Summary of the</a:t>
            </a:r>
            <a:br>
              <a:rPr lang="en-US" altLang="en-US"/>
            </a:br>
            <a:r>
              <a:rPr lang="en-US" altLang="en-US"/>
              <a:t>Design Process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started at the highest level of our structure chart and worked our way down.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At each level, we began with a general algorithm and refined it into precise code.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process is sometimes referred to as </a:t>
            </a:r>
            <a:r>
              <a:rPr lang="en-US" altLang="en-US" i="1"/>
              <a:t>step-wise refinement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586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72A1004-3B65-4A1E-9E79-D35A040ECB3B}" type="slidenum">
              <a:rPr lang="en-US" altLang="en-US" sz="1400">
                <a:solidFill>
                  <a:srgbClr val="FF0000"/>
                </a:solidFill>
              </a:rPr>
              <a:pPr eaLnBrk="1" hangingPunct="1"/>
              <a:t>54</a:t>
            </a:fld>
            <a:endParaRPr lang="en-US" altLang="en-US" sz="1400">
              <a:solidFill>
                <a:srgbClr val="FF0000"/>
              </a:solidFill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Summary of the</a:t>
            </a:r>
            <a:br>
              <a:rPr lang="en-US" altLang="en-US"/>
            </a:br>
            <a:r>
              <a:rPr lang="en-US" altLang="en-US"/>
              <a:t>Design Process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3000"/>
              <a:t>Express the algorithm as a series of smaller problems.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3000"/>
              <a:t>Develop an interface for each of the small problems.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3000"/>
              <a:t>Detail the algorithm by expressing it in terms of its interfaces with the smaller problems.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3000"/>
              <a:t>Repeat the process for each smaller problem.</a:t>
            </a:r>
          </a:p>
        </p:txBody>
      </p:sp>
    </p:spTree>
    <p:extLst>
      <p:ext uri="{BB962C8B-B14F-4D97-AF65-F5344CB8AC3E}">
        <p14:creationId xmlns:p14="http://schemas.microsoft.com/office/powerpoint/2010/main" val="780127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7ED27D1-B277-4833-9888-D50CFA23BAE8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Bottom-Up Implementation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 though we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ve been careful with the design, there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no guarantee we haven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introduced some silly errors.</a:t>
            </a:r>
          </a:p>
          <a:p>
            <a:pPr eaLnBrk="1" hangingPunct="1"/>
            <a:r>
              <a:rPr lang="en-US" altLang="en-US"/>
              <a:t>Implementation is best done in small pieces.</a:t>
            </a:r>
          </a:p>
        </p:txBody>
      </p:sp>
    </p:spTree>
    <p:extLst>
      <p:ext uri="{BB962C8B-B14F-4D97-AF65-F5344CB8AC3E}">
        <p14:creationId xmlns:p14="http://schemas.microsoft.com/office/powerpoint/2010/main" val="1128210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749E7C0-C8AA-4BE7-8A9D-E147A2DA11C6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Testing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900"/>
              <a:t>A good way to systematically test the implementation of a modestly sized program is to start at the lowest levels of the structure, testing each component as it</a:t>
            </a:r>
            <a:r>
              <a:rPr lang="en-US" altLang="en-US" sz="2900">
                <a:latin typeface="Times New Roman" panose="02020603050405020304" pitchFamily="18" charset="0"/>
              </a:rPr>
              <a:t>’</a:t>
            </a:r>
            <a:r>
              <a:rPr lang="en-US" altLang="en-US" sz="2900"/>
              <a:t>s completed.</a:t>
            </a:r>
          </a:p>
          <a:p>
            <a:pPr eaLnBrk="1" hangingPunct="1"/>
            <a:r>
              <a:rPr lang="en-US" altLang="en-US" sz="2900"/>
              <a:t>For example, we can import our program and execute various routines/functions to ensure they work properly.</a:t>
            </a:r>
          </a:p>
        </p:txBody>
      </p:sp>
    </p:spTree>
    <p:extLst>
      <p:ext uri="{BB962C8B-B14F-4D97-AF65-F5344CB8AC3E}">
        <p14:creationId xmlns:p14="http://schemas.microsoft.com/office/powerpoint/2010/main" val="1204918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1600A5B-B102-46C5-A48A-4A70FF5891FA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Testing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We could start with the </a:t>
            </a:r>
            <a:r>
              <a:rPr lang="en-US" altLang="en-US" sz="2800">
                <a:latin typeface="Courier New" panose="02070309020205020404" pitchFamily="49" charset="0"/>
              </a:rPr>
              <a:t>gameOver</a:t>
            </a:r>
            <a:r>
              <a:rPr lang="en-US" altLang="en-US" sz="2800"/>
              <a:t>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&gt;&gt;&gt; import rball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&gt;&gt;&gt; rball.gameOver(0,0)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False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&gt;&gt;&gt; rball.gameOver(5,10)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False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&gt;&gt;&gt; rball.gameOver(15,3)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True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&gt;&gt;&gt; rball.gameOver(3,15)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47384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31B00D-0F08-4DD3-B6D4-1768A16229C5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Testing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Notice that we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ve tested </a:t>
            </a:r>
            <a:r>
              <a:rPr lang="en-US" altLang="en-US">
                <a:latin typeface="Courier New" panose="02070309020205020404" pitchFamily="49" charset="0"/>
              </a:rPr>
              <a:t>gameOver</a:t>
            </a:r>
            <a:r>
              <a:rPr lang="en-US" altLang="en-US"/>
              <a:t> for </a:t>
            </a:r>
            <a:r>
              <a:rPr lang="en-US" altLang="en-US" b="1">
                <a:solidFill>
                  <a:srgbClr val="A616FF"/>
                </a:solidFill>
              </a:rPr>
              <a:t>all</a:t>
            </a:r>
            <a:r>
              <a:rPr lang="en-US" altLang="en-US"/>
              <a:t> the important cases.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 gave it 0, 0 as inputs to simulate the first time the function will be called.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second test is in the middle of the game, and the function correctly reports that the game is not yet over.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last two cases test to see what is reported when either player has won.</a:t>
            </a:r>
          </a:p>
        </p:txBody>
      </p:sp>
    </p:spTree>
    <p:extLst>
      <p:ext uri="{BB962C8B-B14F-4D97-AF65-F5344CB8AC3E}">
        <p14:creationId xmlns:p14="http://schemas.microsoft.com/office/powerpoint/2010/main" val="1884910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865"/>
            <a:ext cx="4402667" cy="952500"/>
          </a:xfrm>
        </p:spPr>
        <p:txBody>
          <a:bodyPr/>
          <a:lstStyle/>
          <a:p>
            <a:pPr eaLnBrk="1" hangingPunct="1"/>
            <a:r>
              <a:rPr lang="en-US" altLang="en-US" dirty="0"/>
              <a:t>Unit Testing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that we see that </a:t>
            </a:r>
            <a:r>
              <a:rPr lang="en-US" altLang="en-US" sz="2800" dirty="0" err="1">
                <a:latin typeface="Courier New" panose="02070309020205020404" pitchFamily="49" charset="0"/>
              </a:rPr>
              <a:t>gameOver</a:t>
            </a:r>
            <a:r>
              <a:rPr lang="en-US" altLang="en-US" sz="2800" dirty="0"/>
              <a:t> is working, we can go on to </a:t>
            </a:r>
            <a:r>
              <a:rPr lang="en-US" altLang="en-US" sz="28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39733" y="228865"/>
            <a:ext cx="4304242" cy="537236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&gt;&gt;&gt; </a:t>
            </a:r>
            <a:r>
              <a:rPr lang="en-US" altLang="en-US" sz="16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600" dirty="0">
                <a:latin typeface="Courier New" panose="02070309020205020404" pitchFamily="49" charset="0"/>
              </a:rPr>
              <a:t>(.5, .5)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(11, 15)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&gt;&gt;&gt; </a:t>
            </a:r>
            <a:r>
              <a:rPr lang="en-US" altLang="en-US" sz="16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600" dirty="0">
                <a:latin typeface="Courier New" panose="02070309020205020404" pitchFamily="49" charset="0"/>
              </a:rPr>
              <a:t>(.5, .5)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(13, 15)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&gt;&gt;&gt; </a:t>
            </a:r>
            <a:r>
              <a:rPr lang="en-US" altLang="en-US" sz="16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600" dirty="0">
                <a:latin typeface="Courier New" panose="02070309020205020404" pitchFamily="49" charset="0"/>
              </a:rPr>
              <a:t>(.3, .3)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(11, 15)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&gt;&gt;&gt; </a:t>
            </a:r>
            <a:r>
              <a:rPr lang="en-US" altLang="en-US" sz="16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600" dirty="0">
                <a:latin typeface="Courier New" panose="02070309020205020404" pitchFamily="49" charset="0"/>
              </a:rPr>
              <a:t>(.3, .3)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(15, 4)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&gt;&gt;&gt; </a:t>
            </a:r>
            <a:r>
              <a:rPr lang="en-US" altLang="en-US" sz="16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600" dirty="0">
                <a:latin typeface="Courier New" panose="02070309020205020404" pitchFamily="49" charset="0"/>
              </a:rPr>
              <a:t>(.4, .9)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(2, 15)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&gt;&gt;&gt; </a:t>
            </a:r>
            <a:r>
              <a:rPr lang="en-US" altLang="en-US" sz="16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600" dirty="0">
                <a:latin typeface="Courier New" panose="02070309020205020404" pitchFamily="49" charset="0"/>
              </a:rPr>
              <a:t>(.4, .9)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(1, 15)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&gt;&gt;&gt; </a:t>
            </a:r>
            <a:r>
              <a:rPr lang="en-US" altLang="en-US" sz="16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600" dirty="0">
                <a:latin typeface="Courier New" panose="02070309020205020404" pitchFamily="49" charset="0"/>
              </a:rPr>
              <a:t>(.9, .4)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(15, 0)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&gt;&gt;&gt; </a:t>
            </a:r>
            <a:r>
              <a:rPr lang="en-US" altLang="en-US" sz="16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600" dirty="0">
                <a:latin typeface="Courier New" panose="02070309020205020404" pitchFamily="49" charset="0"/>
              </a:rPr>
              <a:t>(.9, .4)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(15, 0)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&gt;&gt;&gt; </a:t>
            </a:r>
            <a:r>
              <a:rPr lang="en-US" altLang="en-US" sz="16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600" dirty="0">
                <a:latin typeface="Courier New" panose="02070309020205020404" pitchFamily="49" charset="0"/>
              </a:rPr>
              <a:t>(.4, .6)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(10, 15)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&gt;&gt;&gt; </a:t>
            </a:r>
            <a:r>
              <a:rPr lang="en-US" altLang="en-US" sz="1600" dirty="0" err="1">
                <a:latin typeface="Courier New" panose="02070309020205020404" pitchFamily="49" charset="0"/>
              </a:rPr>
              <a:t>simOneGame</a:t>
            </a:r>
            <a:r>
              <a:rPr lang="en-US" altLang="en-US" sz="1600" dirty="0">
                <a:latin typeface="Courier New" panose="02070309020205020404" pitchFamily="49" charset="0"/>
              </a:rPr>
              <a:t>(.4, .6)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(9, 15)</a:t>
            </a:r>
            <a:endParaRPr lang="en-US" sz="1600" dirty="0"/>
          </a:p>
        </p:txBody>
      </p:sp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5296959"/>
            <a:ext cx="2895600" cy="30427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0B3B96F-B79D-4250-93E1-743E6153AAA2}" type="slidenum">
              <a:rPr lang="en-US" altLang="en-US" sz="1400"/>
              <a:pPr eaLnBrk="1" hangingPunct="1"/>
              <a:t>59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114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336A654-D147-4013-8D8E-ED0FBA6462CC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PseudoRandom Numbers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</a:t>
            </a:r>
            <a:r>
              <a:rPr lang="en-US" altLang="en-US" sz="2800" b="1">
                <a:solidFill>
                  <a:srgbClr val="A616FF"/>
                </a:solidFill>
                <a:latin typeface="Courier New" panose="02070309020205020404" pitchFamily="49" charset="0"/>
              </a:rPr>
              <a:t>randrange</a:t>
            </a:r>
            <a:r>
              <a:rPr lang="en-US" altLang="en-US" sz="2800">
                <a:solidFill>
                  <a:srgbClr val="A616FF"/>
                </a:solidFill>
              </a:rPr>
              <a:t> </a:t>
            </a:r>
            <a:r>
              <a:rPr lang="en-US" altLang="en-US" sz="2800"/>
              <a:t>function is used to select a pseudorandom int from a given range.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syntax is similar to that of the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/>
              <a:t> command.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A616FF"/>
                </a:solidFill>
                <a:latin typeface="Courier New" panose="02070309020205020404" pitchFamily="49" charset="0"/>
              </a:rPr>
              <a:t>randrange(1,6)</a:t>
            </a:r>
            <a:r>
              <a:rPr lang="en-US" altLang="en-US" sz="2800"/>
              <a:t> returns some number from </a:t>
            </a:r>
            <a:r>
              <a:rPr lang="en-US" altLang="en-US" sz="2800">
                <a:latin typeface="Courier New" panose="02070309020205020404" pitchFamily="49" charset="0"/>
              </a:rPr>
              <a:t>[1,2,3,4,5]</a:t>
            </a:r>
            <a:r>
              <a:rPr lang="en-US" altLang="en-US" sz="2800"/>
              <a:t> and </a:t>
            </a:r>
            <a:r>
              <a:rPr lang="en-US" altLang="en-US" sz="2800" b="1">
                <a:solidFill>
                  <a:srgbClr val="A616FF"/>
                </a:solidFill>
                <a:latin typeface="Courier New" panose="02070309020205020404" pitchFamily="49" charset="0"/>
              </a:rPr>
              <a:t>randrange(5,105,5)</a:t>
            </a:r>
            <a:r>
              <a:rPr lang="en-US" altLang="en-US" sz="2800"/>
              <a:t> returns a multiple of 5 between 5 and 100, inclusive.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Ranges go up to, but </a:t>
            </a:r>
            <a:r>
              <a:rPr lang="en-US" altLang="en-US" sz="2800" b="1">
                <a:solidFill>
                  <a:srgbClr val="A616FF"/>
                </a:solidFill>
              </a:rPr>
              <a:t>don’t include, the stopping value.</a:t>
            </a:r>
          </a:p>
        </p:txBody>
      </p:sp>
    </p:spTree>
    <p:extLst>
      <p:ext uri="{BB962C8B-B14F-4D97-AF65-F5344CB8AC3E}">
        <p14:creationId xmlns:p14="http://schemas.microsoft.com/office/powerpoint/2010/main" val="951312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C9C444D-7C9D-4051-9AFF-0FD3B3FD33FB}" type="slidenum">
              <a:rPr lang="en-US" altLang="en-US" sz="1400"/>
              <a:pPr eaLnBrk="1" hangingPunct="1"/>
              <a:t>60</a:t>
            </a:fld>
            <a:endParaRPr lang="en-US" altLang="en-US" sz="140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Testing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the probabilities are equal, the scores aren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t that far apart.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the probabilities are farther apart, the game is a rout.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Testing each component in this manner is called </a:t>
            </a:r>
            <a:r>
              <a:rPr lang="en-US" altLang="en-US" sz="2800" i="1"/>
              <a:t>unit testing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Testing each function independently makes it easier to spot errors, and should make testing the entire program go more smoothly.</a:t>
            </a:r>
          </a:p>
        </p:txBody>
      </p:sp>
    </p:spTree>
    <p:extLst>
      <p:ext uri="{BB962C8B-B14F-4D97-AF65-F5344CB8AC3E}">
        <p14:creationId xmlns:p14="http://schemas.microsoft.com/office/powerpoint/2010/main" val="3778766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1A09726-907F-44E7-B863-D4C6EBB0A9D5}" type="slidenum">
              <a:rPr lang="en-US" altLang="en-US" sz="1400"/>
              <a:pPr eaLnBrk="1" hangingPunct="1"/>
              <a:t>61</a:t>
            </a:fld>
            <a:endParaRPr lang="en-US" alt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Simulation Results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Is it the nature of racquetball that small differences in ability lead to large differences in final score?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Suppose Denny wins about 60% of his serves and his opponent is 5% better. How often should Denny win?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Let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do a sample run where Denny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opponent serves first.</a:t>
            </a:r>
          </a:p>
        </p:txBody>
      </p:sp>
    </p:spTree>
    <p:extLst>
      <p:ext uri="{BB962C8B-B14F-4D97-AF65-F5344CB8AC3E}">
        <p14:creationId xmlns:p14="http://schemas.microsoft.com/office/powerpoint/2010/main" val="342218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BD0DBA2-A565-4249-88F1-6DE35E6EEB98}" type="slidenum">
              <a:rPr lang="en-US" altLang="en-US" sz="1400"/>
              <a:pPr eaLnBrk="1" hangingPunct="1"/>
              <a:t>62</a:t>
            </a:fld>
            <a:endParaRPr lang="en-US" alt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Simulation Results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This program simulates a game of racquetball between two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players called "A" and "B".  The abilities of each player is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indicated by a probability (a number between 0 and 1) that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the player wins the point when serving. Player A always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has the first serve.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What is the prob. player A wins a serve? .65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What is the prob. player B wins a serve? .6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How many games to simulate? 5000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Games simulated: 5000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Wins for A: 3329 (66.6%)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Wins for B: 1671 (33.4%)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With this small difference in ability , Denny will win only 1 in 3 games!</a:t>
            </a:r>
          </a:p>
        </p:txBody>
      </p:sp>
    </p:spTree>
    <p:extLst>
      <p:ext uri="{BB962C8B-B14F-4D97-AF65-F5344CB8AC3E}">
        <p14:creationId xmlns:p14="http://schemas.microsoft.com/office/powerpoint/2010/main" val="24098690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D9CEEBA-5740-4EFB-A2D4-95DCC44312C3}" type="slidenum">
              <a:rPr lang="en-US" altLang="en-US" sz="1400"/>
              <a:pPr eaLnBrk="1" hangingPunct="1"/>
              <a:t>63</a:t>
            </a:fld>
            <a:endParaRPr lang="en-US" alt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Design Techniques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Top-down design is not the only way to create a program!</a:t>
            </a:r>
          </a:p>
        </p:txBody>
      </p:sp>
    </p:spTree>
    <p:extLst>
      <p:ext uri="{BB962C8B-B14F-4D97-AF65-F5344CB8AC3E}">
        <p14:creationId xmlns:p14="http://schemas.microsoft.com/office/powerpoint/2010/main" val="1575750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CC17813-07E7-4A7A-A5F4-C4AE9D84E199}" type="slidenum">
              <a:rPr lang="en-US" altLang="en-US" sz="1400"/>
              <a:pPr eaLnBrk="1" hangingPunct="1"/>
              <a:t>64</a:t>
            </a:fld>
            <a:endParaRPr lang="en-US" alt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Prototyping and</a:t>
            </a:r>
            <a:br>
              <a:rPr lang="en-US" altLang="en-US"/>
            </a:br>
            <a:r>
              <a:rPr lang="en-US" altLang="en-US"/>
              <a:t>Spiral Development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approach to program development is to start with a simple version of a program, and then gradually add features until it meets the full specification.</a:t>
            </a:r>
          </a:p>
          <a:p>
            <a:pPr eaLnBrk="1" hangingPunct="1"/>
            <a:r>
              <a:rPr lang="en-US" altLang="en-US"/>
              <a:t>This initial stripped-down version is called a </a:t>
            </a:r>
            <a:r>
              <a:rPr lang="en-US" altLang="en-US" i="1"/>
              <a:t>prototype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570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0FD7D9C-EAB1-44D3-822B-02677027254D}" type="slidenum">
              <a:rPr lang="en-US" altLang="en-US" sz="1400"/>
              <a:pPr eaLnBrk="1" hangingPunct="1"/>
              <a:t>65</a:t>
            </a:fld>
            <a:endParaRPr lang="en-US" alt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Prototyping and</a:t>
            </a:r>
            <a:br>
              <a:rPr lang="en-US" altLang="en-US"/>
            </a:br>
            <a:r>
              <a:rPr lang="en-US" altLang="en-US"/>
              <a:t>Spiral Development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/>
              <a:t>Prototyping often leads to a </a:t>
            </a:r>
            <a:r>
              <a:rPr lang="en-US" altLang="en-US" sz="2800" i="1"/>
              <a:t>spiral</a:t>
            </a:r>
            <a:r>
              <a:rPr lang="en-US" altLang="en-US" sz="2800"/>
              <a:t> development process.</a:t>
            </a:r>
          </a:p>
          <a:p>
            <a:pPr eaLnBrk="1" hangingPunct="1"/>
            <a:r>
              <a:rPr lang="en-US" altLang="en-US" sz="2800"/>
              <a:t>Rather than taking the entire problem and proceeding through specification, design, implementation, and testing, we first design, implement, and test a prototype. We take many mini-cycles through the development process as the prototype is incrementally expanded into the final program.</a:t>
            </a:r>
          </a:p>
        </p:txBody>
      </p:sp>
    </p:spTree>
    <p:extLst>
      <p:ext uri="{BB962C8B-B14F-4D97-AF65-F5344CB8AC3E}">
        <p14:creationId xmlns:p14="http://schemas.microsoft.com/office/powerpoint/2010/main" val="16080391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9C5AD71-420E-4C29-8CD7-5C420C9906ED}" type="slidenum">
              <a:rPr lang="en-US" altLang="en-US" sz="1400"/>
              <a:pPr eaLnBrk="1" hangingPunct="1"/>
              <a:t>66</a:t>
            </a:fld>
            <a:endParaRPr lang="en-US" alt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Prototyping and</a:t>
            </a:r>
            <a:br>
              <a:rPr lang="en-US" altLang="en-US"/>
            </a:br>
            <a:r>
              <a:rPr lang="en-US" altLang="en-US"/>
              <a:t>Spiral Development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How could the racquetball simulation been done using spiral development?</a:t>
            </a:r>
          </a:p>
          <a:p>
            <a:pPr lvl="1" eaLnBrk="1" hangingPunct="1"/>
            <a:r>
              <a:rPr lang="en-US" altLang="en-US"/>
              <a:t>Write a prototype where you assume there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a 50-50 chance of winning any given point, playing 30 rallies.</a:t>
            </a:r>
          </a:p>
          <a:p>
            <a:pPr lvl="1" eaLnBrk="1" hangingPunct="1"/>
            <a:r>
              <a:rPr lang="en-US" altLang="en-US"/>
              <a:t>Add on to the prototype in stages, including awarding of points, change of service, differing probabilities, etc.</a:t>
            </a:r>
          </a:p>
        </p:txBody>
      </p:sp>
    </p:spTree>
    <p:extLst>
      <p:ext uri="{BB962C8B-B14F-4D97-AF65-F5344CB8AC3E}">
        <p14:creationId xmlns:p14="http://schemas.microsoft.com/office/powerpoint/2010/main" val="10168429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67414C1-7E48-41E7-84C5-9375FEC93A7A}" type="slidenum">
              <a:rPr lang="en-US" altLang="en-US" sz="1400"/>
              <a:pPr eaLnBrk="1" hangingPunct="1"/>
              <a:t>67</a:t>
            </a:fld>
            <a:endParaRPr lang="en-US" alt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Prototyping and</a:t>
            </a:r>
            <a:br>
              <a:rPr lang="en-US" altLang="en-US"/>
            </a:br>
            <a:r>
              <a:rPr lang="en-US" altLang="en-US"/>
              <a:t>Spiral Development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681428"/>
            <a:ext cx="4227512" cy="3429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from random import random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def simOneGame():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scoreA =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scoreB =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serving = "A"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for i in range(30):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if serving == "A":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if random() &lt; .5: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scoreA = scoreA + 1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serving = "B"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if random() &lt; .5: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scoreB = scoreB + 1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serving = "A"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print(scoreA, scoreB)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681428"/>
            <a:ext cx="3429000" cy="3429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&gt;&gt;&gt; simOneGame()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0 0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0 1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0 1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2 7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2 8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2 8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3 8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3 8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3 8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3 8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3 8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3 8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3 9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3 9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4 9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5 9</a:t>
            </a:r>
          </a:p>
        </p:txBody>
      </p:sp>
    </p:spTree>
    <p:extLst>
      <p:ext uri="{BB962C8B-B14F-4D97-AF65-F5344CB8AC3E}">
        <p14:creationId xmlns:p14="http://schemas.microsoft.com/office/powerpoint/2010/main" val="2259462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EC6EAE0-6B0D-461A-836B-787EEF31A5DA}" type="slidenum">
              <a:rPr lang="en-US" altLang="en-US" sz="1400"/>
              <a:pPr eaLnBrk="1" hangingPunct="1"/>
              <a:t>68</a:t>
            </a:fld>
            <a:endParaRPr lang="en-US" altLang="en-US" sz="140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Prototyping and</a:t>
            </a:r>
            <a:br>
              <a:rPr lang="en-US" altLang="en-US"/>
            </a:br>
            <a:r>
              <a:rPr lang="en-US" altLang="en-US"/>
              <a:t>Spiral Development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program could be enhanced in phases: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Phase 1:</a:t>
            </a:r>
            <a:r>
              <a:rPr lang="en-US" altLang="en-US"/>
              <a:t> Initial prototype. Play 30 rallies where the server always has a 50% chance of winning. Print out the scores after each server.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Phase 2:</a:t>
            </a:r>
            <a:r>
              <a:rPr lang="en-US" altLang="en-US"/>
              <a:t> Add two parameters to represent different probabilities for the two players.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42842628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BB78C0E-969D-492B-B2A0-1DDBD1F8490A}" type="slidenum">
              <a:rPr lang="en-US" altLang="en-US" sz="1400"/>
              <a:pPr eaLnBrk="1" hangingPunct="1"/>
              <a:t>69</a:t>
            </a:fld>
            <a:endParaRPr lang="en-US" alt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Prototyping and</a:t>
            </a:r>
            <a:br>
              <a:rPr lang="en-US" altLang="en-US"/>
            </a:br>
            <a:r>
              <a:rPr lang="en-US" altLang="en-US"/>
              <a:t>Spiral Development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Phase 3:</a:t>
            </a:r>
            <a:r>
              <a:rPr lang="en-US" altLang="en-US"/>
              <a:t> Play the game until one of the players reaches 15 points. At this point, we have a working simulation of a single game.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Phase 4:</a:t>
            </a:r>
            <a:r>
              <a:rPr lang="en-US" altLang="en-US"/>
              <a:t> Expand to play multiple games. The output is the count of games won by each player.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Phase 5:</a:t>
            </a:r>
            <a:r>
              <a:rPr lang="en-US" altLang="en-US"/>
              <a:t> Build the complete program. Add interactive inputs and a nicely formatted report of the results.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76290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CFC0D2A-3D19-4559-B4BB-C2D7903FBA51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PseudoRandom Numbers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solidFill>
                  <a:srgbClr val="A616FF"/>
                </a:solidFill>
                <a:latin typeface="Courier New" panose="02070309020205020404" pitchFamily="49" charset="0"/>
              </a:rPr>
              <a:t>random</a:t>
            </a:r>
            <a:r>
              <a:rPr lang="en-US" altLang="en-US">
                <a:solidFill>
                  <a:srgbClr val="A616FF"/>
                </a:solidFill>
              </a:rPr>
              <a:t> </a:t>
            </a:r>
            <a:r>
              <a:rPr lang="en-US" altLang="en-US"/>
              <a:t>function is used to generate pseudorandom floating point values.</a:t>
            </a:r>
          </a:p>
          <a:p>
            <a:pPr eaLnBrk="1" hangingPunct="1"/>
            <a:r>
              <a:rPr lang="en-US" altLang="en-US"/>
              <a:t>It takes no parameters and returns values uniformly distributed between 0 and 1 (including 0 but excluding 1).</a:t>
            </a:r>
          </a:p>
        </p:txBody>
      </p:sp>
    </p:spTree>
    <p:extLst>
      <p:ext uri="{BB962C8B-B14F-4D97-AF65-F5344CB8AC3E}">
        <p14:creationId xmlns:p14="http://schemas.microsoft.com/office/powerpoint/2010/main" val="32987898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A9650CE-A557-423A-9AC5-F6EAD36AF284}" type="slidenum">
              <a:rPr lang="en-US" altLang="en-US" sz="1400"/>
              <a:pPr eaLnBrk="1" hangingPunct="1"/>
              <a:t>70</a:t>
            </a:fld>
            <a:endParaRPr lang="en-US" altLang="en-US" sz="140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Prototyping and</a:t>
            </a:r>
            <a:br>
              <a:rPr lang="en-US" altLang="en-US"/>
            </a:br>
            <a:r>
              <a:rPr lang="en-US" altLang="en-US"/>
              <a:t>Spiral Development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Spiral development is useful when dealing with new or unfamiliar features or technology.</a:t>
            </a:r>
          </a:p>
          <a:p>
            <a:pPr eaLnBrk="1" hangingPunct="1"/>
            <a:r>
              <a:rPr lang="en-US" altLang="en-US"/>
              <a:t>If top-down design isn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working for you, try some spiral development!</a:t>
            </a:r>
          </a:p>
        </p:txBody>
      </p:sp>
    </p:spTree>
    <p:extLst>
      <p:ext uri="{BB962C8B-B14F-4D97-AF65-F5344CB8AC3E}">
        <p14:creationId xmlns:p14="http://schemas.microsoft.com/office/powerpoint/2010/main" val="21798087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42A0399-67E9-4E57-AB41-5BE3BB9F4A86}" type="slidenum">
              <a:rPr lang="en-US" altLang="en-US" sz="1400"/>
              <a:pPr eaLnBrk="1" hangingPunct="1"/>
              <a:t>71</a:t>
            </a:fld>
            <a:endParaRPr lang="en-US" alt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Art of Design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Spiral development is not an alternative to top-down design as much as a complement to it </a:t>
            </a:r>
            <a:r>
              <a:rPr lang="en-US" altLang="en-US">
                <a:latin typeface="Times New Roman" panose="02020603050405020304" pitchFamily="18" charset="0"/>
              </a:rPr>
              <a:t>–</a:t>
            </a:r>
            <a:r>
              <a:rPr lang="en-US" altLang="en-US"/>
              <a:t> when designing the prototype you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ll still be using top-down techniques.</a:t>
            </a:r>
          </a:p>
          <a:p>
            <a:pPr eaLnBrk="1" hangingPunct="1"/>
            <a:r>
              <a:rPr lang="en-US" altLang="en-US"/>
              <a:t>Good design is as much creative process as science, and as such, there are no hard and fast rules.</a:t>
            </a:r>
          </a:p>
        </p:txBody>
      </p:sp>
    </p:spTree>
    <p:extLst>
      <p:ext uri="{BB962C8B-B14F-4D97-AF65-F5344CB8AC3E}">
        <p14:creationId xmlns:p14="http://schemas.microsoft.com/office/powerpoint/2010/main" val="21508331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E7A030B-A2B7-49BE-840A-A82DC206DED2}" type="slidenum">
              <a:rPr lang="en-US" altLang="en-US" sz="1400"/>
              <a:pPr eaLnBrk="1" hangingPunct="1"/>
              <a:t>72</a:t>
            </a:fld>
            <a:endParaRPr lang="en-US" alt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Art of Design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best advice?</a:t>
            </a:r>
          </a:p>
          <a:p>
            <a:pPr eaLnBrk="1" hangingPunct="1"/>
            <a:r>
              <a:rPr lang="en-US" altLang="en-US" i="1"/>
              <a:t>Practice, practice, practice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367ED21-7EDD-4DFB-B152-AFE9AF645160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Simulation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i="1"/>
              <a:t>Simulation</a:t>
            </a:r>
            <a:r>
              <a:rPr lang="en-US" altLang="en-US"/>
              <a:t> can solve real-world problems by modeling real-world processes to provide otherwise unobtainable information.</a:t>
            </a:r>
          </a:p>
          <a:p>
            <a:pPr lvl="1"/>
            <a:r>
              <a:rPr lang="en-US" altLang="en-US"/>
              <a:t>too big, too small, too fast, too slow, too expensive</a:t>
            </a:r>
          </a:p>
          <a:p>
            <a:pPr eaLnBrk="1" hangingPunct="1"/>
            <a:r>
              <a:rPr lang="en-US" altLang="en-US"/>
              <a:t>Computer simulation is used to predict the weather, design aircraft, create special effects for movies, etc.</a:t>
            </a:r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126176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7700D94-A07A-4EA0-8D37-A210E0211EB1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 Simulation Problem</a:t>
            </a:r>
            <a:br>
              <a:rPr lang="en-US" altLang="en-US"/>
            </a:br>
            <a:r>
              <a:rPr lang="en-US" altLang="en-US" sz="2700"/>
              <a:t>Read chapter 9 for better understanding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Denny Dibblebit often plays racquetball with players who are slightly better than he is.</a:t>
            </a:r>
          </a:p>
          <a:p>
            <a:pPr eaLnBrk="1" hangingPunct="1"/>
            <a:r>
              <a:rPr lang="en-US" altLang="en-US" sz="2800"/>
              <a:t>Denny usually loses his matches!</a:t>
            </a:r>
          </a:p>
          <a:p>
            <a:pPr eaLnBrk="1" hangingPunct="1"/>
            <a:r>
              <a:rPr lang="en-US" altLang="en-US" sz="2800"/>
              <a:t>Shouldn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t players who are </a:t>
            </a:r>
            <a:r>
              <a:rPr lang="en-US" altLang="en-US" sz="2800" i="1"/>
              <a:t>a little</a:t>
            </a:r>
            <a:r>
              <a:rPr lang="en-US" altLang="en-US" sz="2800"/>
              <a:t> better win </a:t>
            </a:r>
            <a:r>
              <a:rPr lang="en-US" altLang="en-US" sz="2800" i="1"/>
              <a:t>a little</a:t>
            </a:r>
            <a:r>
              <a:rPr lang="en-US" altLang="en-US" sz="2800"/>
              <a:t> more often?</a:t>
            </a:r>
          </a:p>
          <a:p>
            <a:pPr eaLnBrk="1" hangingPunct="1"/>
            <a:r>
              <a:rPr lang="en-US" altLang="en-US" sz="2800"/>
              <a:t>Susan suggests that they write a simulation to see if slight differences in ability can cause such large differences in scores.</a:t>
            </a:r>
          </a:p>
        </p:txBody>
      </p:sp>
    </p:spTree>
    <p:extLst>
      <p:ext uri="{BB962C8B-B14F-4D97-AF65-F5344CB8AC3E}">
        <p14:creationId xmlns:p14="http://schemas.microsoft.com/office/powerpoint/2010/main" val="1748106594"/>
      </p:ext>
    </p:extLst>
  </p:cSld>
  <p:clrMapOvr>
    <a:masterClrMapping/>
  </p:clrMapOvr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2271</TotalTime>
  <Words>3629</Words>
  <Application>Microsoft Macintosh PowerPoint</Application>
  <PresentationFormat>On-screen Show (16:10)</PresentationFormat>
  <Paragraphs>526</Paragraphs>
  <Slides>72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Courier New</vt:lpstr>
      <vt:lpstr>Tahoma</vt:lpstr>
      <vt:lpstr>Times</vt:lpstr>
      <vt:lpstr>Times New Roman</vt:lpstr>
      <vt:lpstr>Wingdings</vt:lpstr>
      <vt:lpstr>Widescreen</vt:lpstr>
      <vt:lpstr>Class 16</vt:lpstr>
      <vt:lpstr>review part III of lab 4</vt:lpstr>
      <vt:lpstr>review part III of lab 4</vt:lpstr>
      <vt:lpstr>lab 14, part III Structure Chart</vt:lpstr>
      <vt:lpstr>intro to randomness in python</vt:lpstr>
      <vt:lpstr>PseudoRandom Numbers</vt:lpstr>
      <vt:lpstr>PseudoRandom Numbers</vt:lpstr>
      <vt:lpstr>Simulation</vt:lpstr>
      <vt:lpstr>A Simulation Problem Read chapter 9 for better understanding</vt:lpstr>
      <vt:lpstr>watch racquetball</vt:lpstr>
      <vt:lpstr>Analysis and Specification</vt:lpstr>
      <vt:lpstr>Analysis and Specification</vt:lpstr>
      <vt:lpstr>Analysis and Specification</vt:lpstr>
      <vt:lpstr>Analysis and Specification</vt:lpstr>
      <vt:lpstr>Analysis and Specification</vt:lpstr>
      <vt:lpstr>Analysis and Specification</vt:lpstr>
      <vt:lpstr>PseudoRandom Numbers</vt:lpstr>
      <vt:lpstr>PseudoRandom Numbers</vt:lpstr>
      <vt:lpstr>PseudoRandom Numbers</vt:lpstr>
      <vt:lpstr>Top-Down Design</vt:lpstr>
      <vt:lpstr>Top-Level Design</vt:lpstr>
      <vt:lpstr>Top-Level Design</vt:lpstr>
      <vt:lpstr>Top-Level Design</vt:lpstr>
      <vt:lpstr>Top-Level Design</vt:lpstr>
      <vt:lpstr>Top-Level Design</vt:lpstr>
      <vt:lpstr>Top-Level Design</vt:lpstr>
      <vt:lpstr>Top-Level Design</vt:lpstr>
      <vt:lpstr>Top-Level Design</vt:lpstr>
      <vt:lpstr>Separation of Concerns</vt:lpstr>
      <vt:lpstr>Separation of Concerns</vt:lpstr>
      <vt:lpstr>Separation of Concerns</vt:lpstr>
      <vt:lpstr>Separation of Concerns</vt:lpstr>
      <vt:lpstr>Second-Level Design</vt:lpstr>
      <vt:lpstr>Second-Level Design</vt:lpstr>
      <vt:lpstr>Second-Level Design</vt:lpstr>
      <vt:lpstr>Designing simNGames</vt:lpstr>
      <vt:lpstr>Designing simNGames</vt:lpstr>
      <vt:lpstr>Designing simNGames</vt:lpstr>
      <vt:lpstr>Designing simNGames</vt:lpstr>
      <vt:lpstr>Designing simNGames</vt:lpstr>
      <vt:lpstr>Designing simNGames</vt:lpstr>
      <vt:lpstr>Designing simNGames</vt:lpstr>
      <vt:lpstr>Third-Level Design</vt:lpstr>
      <vt:lpstr>Third-Level Design</vt:lpstr>
      <vt:lpstr>Third-Level Design</vt:lpstr>
      <vt:lpstr>Third-Level Design </vt:lpstr>
      <vt:lpstr>Third-Level Design</vt:lpstr>
      <vt:lpstr>Third-Level Design</vt:lpstr>
      <vt:lpstr>Third-Level Design</vt:lpstr>
      <vt:lpstr>Third-Level Design</vt:lpstr>
      <vt:lpstr>Finishing Up</vt:lpstr>
      <vt:lpstr>Finishing Up</vt:lpstr>
      <vt:lpstr>Summary of the Design Process</vt:lpstr>
      <vt:lpstr>Summary of the Design Process</vt:lpstr>
      <vt:lpstr>Bottom-Up Implementation</vt:lpstr>
      <vt:lpstr>Unit Testing</vt:lpstr>
      <vt:lpstr>Unit Testing</vt:lpstr>
      <vt:lpstr>Unit Testing</vt:lpstr>
      <vt:lpstr>Unit Testing</vt:lpstr>
      <vt:lpstr>Unit Testing</vt:lpstr>
      <vt:lpstr>Simulation Results</vt:lpstr>
      <vt:lpstr>Simulation Results</vt:lpstr>
      <vt:lpstr>Other Design Techniques</vt:lpstr>
      <vt:lpstr>Prototyping and Spiral Development</vt:lpstr>
      <vt:lpstr>Prototyping and Spiral Development</vt:lpstr>
      <vt:lpstr>Prototyping and Spiral Development</vt:lpstr>
      <vt:lpstr>Prototyping and Spiral Development</vt:lpstr>
      <vt:lpstr>Prototyping and Spiral Development</vt:lpstr>
      <vt:lpstr>Prototyping and Spiral Development</vt:lpstr>
      <vt:lpstr>Prototyping and Spiral Development</vt:lpstr>
      <vt:lpstr>The Art of Design</vt:lpstr>
      <vt:lpstr>The Art of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Baruch</cp:lastModifiedBy>
  <cp:revision>34</cp:revision>
  <dcterms:created xsi:type="dcterms:W3CDTF">2018-09-09T18:15:19Z</dcterms:created>
  <dcterms:modified xsi:type="dcterms:W3CDTF">2019-03-27T01:56:48Z</dcterms:modified>
</cp:coreProperties>
</file>