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81" r:id="rId8"/>
    <p:sldId id="282" r:id="rId9"/>
    <p:sldId id="278" r:id="rId10"/>
    <p:sldId id="280" r:id="rId11"/>
    <p:sldId id="263" r:id="rId12"/>
    <p:sldId id="264" r:id="rId13"/>
    <p:sldId id="265" r:id="rId14"/>
    <p:sldId id="267" r:id="rId15"/>
    <p:sldId id="279" r:id="rId16"/>
    <p:sldId id="268" r:id="rId17"/>
    <p:sldId id="283" r:id="rId18"/>
    <p:sldId id="284" r:id="rId19"/>
    <p:sldId id="285" r:id="rId20"/>
    <p:sldId id="273" r:id="rId21"/>
    <p:sldId id="272" r:id="rId22"/>
    <p:sldId id="274" r:id="rId23"/>
    <p:sldId id="275" r:id="rId24"/>
    <p:sldId id="286" r:id="rId25"/>
    <p:sldId id="287" r:id="rId26"/>
    <p:sldId id="276" r:id="rId27"/>
    <p:sldId id="277"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089" autoAdjust="0"/>
    <p:restoredTop sz="93031"/>
  </p:normalViewPr>
  <p:slideViewPr>
    <p:cSldViewPr snapToGrid="0" snapToObjects="1">
      <p:cViewPr>
        <p:scale>
          <a:sx n="100" d="100"/>
          <a:sy n="100" d="100"/>
        </p:scale>
        <p:origin x="144" y="1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5C3E3C-C0FE-6D49-9F4A-32215446B5E4}" type="datetimeFigureOut">
              <a:t>3/31/19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4AE90-2046-174E-98FF-01F80DBE50C3}" type="slidenum">
              <a:t>‹#›</a:t>
            </a:fld>
            <a:endParaRPr lang="en-US"/>
          </a:p>
        </p:txBody>
      </p:sp>
    </p:spTree>
    <p:extLst>
      <p:ext uri="{BB962C8B-B14F-4D97-AF65-F5344CB8AC3E}">
        <p14:creationId xmlns:p14="http://schemas.microsoft.com/office/powerpoint/2010/main" val="40274081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253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75459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94AE90-2046-174E-98FF-01F80DBE50C3}" type="slidenum">
              <a:t>14</a:t>
            </a:fld>
            <a:endParaRPr lang="en-US"/>
          </a:p>
        </p:txBody>
      </p:sp>
    </p:spTree>
    <p:extLst>
      <p:ext uri="{BB962C8B-B14F-4D97-AF65-F5344CB8AC3E}">
        <p14:creationId xmlns:p14="http://schemas.microsoft.com/office/powerpoint/2010/main" val="2706743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94AE90-2046-174E-98FF-01F80DBE50C3}" type="slidenum">
              <a:t>15</a:t>
            </a:fld>
            <a:endParaRPr lang="en-US"/>
          </a:p>
        </p:txBody>
      </p:sp>
    </p:spTree>
    <p:extLst>
      <p:ext uri="{BB962C8B-B14F-4D97-AF65-F5344CB8AC3E}">
        <p14:creationId xmlns:p14="http://schemas.microsoft.com/office/powerpoint/2010/main" val="3114418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3EC4D8B-DF38-F047-BEF3-9D1BABA249D0}" type="datetimeFigureOut">
              <a:t>3/31/19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CC1BA-2B11-1744-AB4A-C43C4E72A63B}" type="slidenum">
              <a:t>‹#›</a:t>
            </a:fld>
            <a:endParaRPr lang="en-US"/>
          </a:p>
        </p:txBody>
      </p:sp>
    </p:spTree>
    <p:extLst>
      <p:ext uri="{BB962C8B-B14F-4D97-AF65-F5344CB8AC3E}">
        <p14:creationId xmlns:p14="http://schemas.microsoft.com/office/powerpoint/2010/main" val="1553418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EC4D8B-DF38-F047-BEF3-9D1BABA249D0}" type="datetimeFigureOut">
              <a:t>3/31/19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CC1BA-2B11-1744-AB4A-C43C4E72A63B}" type="slidenum">
              <a:t>‹#›</a:t>
            </a:fld>
            <a:endParaRPr lang="en-US"/>
          </a:p>
        </p:txBody>
      </p:sp>
    </p:spTree>
    <p:extLst>
      <p:ext uri="{BB962C8B-B14F-4D97-AF65-F5344CB8AC3E}">
        <p14:creationId xmlns:p14="http://schemas.microsoft.com/office/powerpoint/2010/main" val="1431106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EC4D8B-DF38-F047-BEF3-9D1BABA249D0}" type="datetimeFigureOut">
              <a:t>3/31/19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CC1BA-2B11-1744-AB4A-C43C4E72A63B}" type="slidenum">
              <a:t>‹#›</a:t>
            </a:fld>
            <a:endParaRPr lang="en-US"/>
          </a:p>
        </p:txBody>
      </p:sp>
    </p:spTree>
    <p:extLst>
      <p:ext uri="{BB962C8B-B14F-4D97-AF65-F5344CB8AC3E}">
        <p14:creationId xmlns:p14="http://schemas.microsoft.com/office/powerpoint/2010/main" val="856092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EC4D8B-DF38-F047-BEF3-9D1BABA249D0}" type="datetimeFigureOut">
              <a:t>3/31/19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CC1BA-2B11-1744-AB4A-C43C4E72A63B}" type="slidenum">
              <a:t>‹#›</a:t>
            </a:fld>
            <a:endParaRPr lang="en-US"/>
          </a:p>
        </p:txBody>
      </p:sp>
    </p:spTree>
    <p:extLst>
      <p:ext uri="{BB962C8B-B14F-4D97-AF65-F5344CB8AC3E}">
        <p14:creationId xmlns:p14="http://schemas.microsoft.com/office/powerpoint/2010/main" val="2184803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EC4D8B-DF38-F047-BEF3-9D1BABA249D0}" type="datetimeFigureOut">
              <a:t>3/31/19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CC1BA-2B11-1744-AB4A-C43C4E72A63B}" type="slidenum">
              <a:t>‹#›</a:t>
            </a:fld>
            <a:endParaRPr lang="en-US"/>
          </a:p>
        </p:txBody>
      </p:sp>
    </p:spTree>
    <p:extLst>
      <p:ext uri="{BB962C8B-B14F-4D97-AF65-F5344CB8AC3E}">
        <p14:creationId xmlns:p14="http://schemas.microsoft.com/office/powerpoint/2010/main" val="3382814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EC4D8B-DF38-F047-BEF3-9D1BABA249D0}" type="datetimeFigureOut">
              <a:t>3/31/19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DCC1BA-2B11-1744-AB4A-C43C4E72A63B}" type="slidenum">
              <a:t>‹#›</a:t>
            </a:fld>
            <a:endParaRPr lang="en-US"/>
          </a:p>
        </p:txBody>
      </p:sp>
    </p:spTree>
    <p:extLst>
      <p:ext uri="{BB962C8B-B14F-4D97-AF65-F5344CB8AC3E}">
        <p14:creationId xmlns:p14="http://schemas.microsoft.com/office/powerpoint/2010/main" val="383637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EC4D8B-DF38-F047-BEF3-9D1BABA249D0}" type="datetimeFigureOut">
              <a:t>3/31/19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DCC1BA-2B11-1744-AB4A-C43C4E72A63B}" type="slidenum">
              <a:t>‹#›</a:t>
            </a:fld>
            <a:endParaRPr lang="en-US"/>
          </a:p>
        </p:txBody>
      </p:sp>
    </p:spTree>
    <p:extLst>
      <p:ext uri="{BB962C8B-B14F-4D97-AF65-F5344CB8AC3E}">
        <p14:creationId xmlns:p14="http://schemas.microsoft.com/office/powerpoint/2010/main" val="290560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EC4D8B-DF38-F047-BEF3-9D1BABA249D0}" type="datetimeFigureOut">
              <a:t>3/31/19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DCC1BA-2B11-1744-AB4A-C43C4E72A63B}" type="slidenum">
              <a:t>‹#›</a:t>
            </a:fld>
            <a:endParaRPr lang="en-US"/>
          </a:p>
        </p:txBody>
      </p:sp>
    </p:spTree>
    <p:extLst>
      <p:ext uri="{BB962C8B-B14F-4D97-AF65-F5344CB8AC3E}">
        <p14:creationId xmlns:p14="http://schemas.microsoft.com/office/powerpoint/2010/main" val="1015347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EC4D8B-DF38-F047-BEF3-9D1BABA249D0}" type="datetimeFigureOut">
              <a:t>3/31/19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DCC1BA-2B11-1744-AB4A-C43C4E72A63B}" type="slidenum">
              <a:t>‹#›</a:t>
            </a:fld>
            <a:endParaRPr lang="en-US"/>
          </a:p>
        </p:txBody>
      </p:sp>
    </p:spTree>
    <p:extLst>
      <p:ext uri="{BB962C8B-B14F-4D97-AF65-F5344CB8AC3E}">
        <p14:creationId xmlns:p14="http://schemas.microsoft.com/office/powerpoint/2010/main" val="3708284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EC4D8B-DF38-F047-BEF3-9D1BABA249D0}" type="datetimeFigureOut">
              <a:t>3/31/19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DCC1BA-2B11-1744-AB4A-C43C4E72A63B}" type="slidenum">
              <a:t>‹#›</a:t>
            </a:fld>
            <a:endParaRPr lang="en-US"/>
          </a:p>
        </p:txBody>
      </p:sp>
    </p:spTree>
    <p:extLst>
      <p:ext uri="{BB962C8B-B14F-4D97-AF65-F5344CB8AC3E}">
        <p14:creationId xmlns:p14="http://schemas.microsoft.com/office/powerpoint/2010/main" val="640557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EC4D8B-DF38-F047-BEF3-9D1BABA249D0}" type="datetimeFigureOut">
              <a:t>3/31/19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DCC1BA-2B11-1744-AB4A-C43C4E72A63B}" type="slidenum">
              <a:t>‹#›</a:t>
            </a:fld>
            <a:endParaRPr lang="en-US"/>
          </a:p>
        </p:txBody>
      </p:sp>
    </p:spTree>
    <p:extLst>
      <p:ext uri="{BB962C8B-B14F-4D97-AF65-F5344CB8AC3E}">
        <p14:creationId xmlns:p14="http://schemas.microsoft.com/office/powerpoint/2010/main" val="247582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C4D8B-DF38-F047-BEF3-9D1BABA249D0}" type="datetimeFigureOut">
              <a:t>3/31/19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DCC1BA-2B11-1744-AB4A-C43C4E72A63B}" type="slidenum">
              <a:t>‹#›</a:t>
            </a:fld>
            <a:endParaRPr lang="en-US"/>
          </a:p>
        </p:txBody>
      </p:sp>
    </p:spTree>
    <p:extLst>
      <p:ext uri="{BB962C8B-B14F-4D97-AF65-F5344CB8AC3E}">
        <p14:creationId xmlns:p14="http://schemas.microsoft.com/office/powerpoint/2010/main" val="1809713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Intro to Classes in Python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9316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class terminology</a:t>
            </a:r>
          </a:p>
        </p:txBody>
      </p:sp>
      <p:sp>
        <p:nvSpPr>
          <p:cNvPr id="3" name="Content Placeholder 2"/>
          <p:cNvSpPr>
            <a:spLocks noGrp="1"/>
          </p:cNvSpPr>
          <p:nvPr>
            <p:ph idx="1"/>
          </p:nvPr>
        </p:nvSpPr>
        <p:spPr/>
        <p:txBody>
          <a:bodyPr/>
          <a:lstStyle/>
          <a:p>
            <a:pPr marL="0" indent="0">
              <a:buNone/>
            </a:pPr>
            <a:r>
              <a:rPr lang="en-US" b="1">
                <a:solidFill>
                  <a:srgbClr val="FF0000"/>
                </a:solidFill>
              </a:rPr>
              <a:t>Class</a:t>
            </a:r>
            <a:r>
              <a:rPr lang="en-US">
                <a:solidFill>
                  <a:srgbClr val="FF0000"/>
                </a:solidFill>
              </a:rPr>
              <a:t> </a:t>
            </a:r>
            <a:r>
              <a:rPr lang="en-US"/>
              <a:t>– the blueprint</a:t>
            </a:r>
          </a:p>
          <a:p>
            <a:pPr marL="0" indent="0">
              <a:buNone/>
            </a:pPr>
            <a:r>
              <a:rPr lang="en-US" b="1">
                <a:solidFill>
                  <a:srgbClr val="FF0000"/>
                </a:solidFill>
              </a:rPr>
              <a:t>Object</a:t>
            </a:r>
            <a:r>
              <a:rPr lang="en-US"/>
              <a:t>, </a:t>
            </a:r>
            <a:r>
              <a:rPr lang="en-US" b="1">
                <a:solidFill>
                  <a:srgbClr val="FF0000"/>
                </a:solidFill>
              </a:rPr>
              <a:t>instance</a:t>
            </a:r>
            <a:r>
              <a:rPr lang="en-US">
                <a:solidFill>
                  <a:srgbClr val="FF0000"/>
                </a:solidFill>
              </a:rPr>
              <a:t> </a:t>
            </a:r>
            <a:r>
              <a:rPr lang="en-US"/>
              <a:t>– one item built from the blueprint.</a:t>
            </a:r>
          </a:p>
          <a:p>
            <a:pPr marL="0" indent="0">
              <a:buNone/>
            </a:pPr>
            <a:r>
              <a:rPr lang="en-US" b="1">
                <a:solidFill>
                  <a:srgbClr val="FF0000"/>
                </a:solidFill>
              </a:rPr>
              <a:t>Instantiate</a:t>
            </a:r>
            <a:r>
              <a:rPr lang="en-US">
                <a:solidFill>
                  <a:srgbClr val="FF0000"/>
                </a:solidFill>
              </a:rPr>
              <a:t> </a:t>
            </a:r>
            <a:r>
              <a:rPr lang="en-US"/>
              <a:t>– make one </a:t>
            </a:r>
            <a:r>
              <a:rPr lang="en-US" b="1"/>
              <a:t>instance</a:t>
            </a:r>
          </a:p>
        </p:txBody>
      </p:sp>
    </p:spTree>
    <p:extLst>
      <p:ext uri="{BB962C8B-B14F-4D97-AF65-F5344CB8AC3E}">
        <p14:creationId xmlns:p14="http://schemas.microsoft.com/office/powerpoint/2010/main" val="2793195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BE4F2DE5-47C4-4628-9EA9-EF006AC03794}" type="slidenum">
              <a:rPr lang="en-US" altLang="en-US" sz="1400">
                <a:latin typeface="Tahoma" panose="020B0604030504040204" pitchFamily="34" charset="0"/>
              </a:rPr>
              <a:pPr eaLnBrk="1" hangingPunct="1"/>
              <a:t>11</a:t>
            </a:fld>
            <a:endParaRPr lang="en-US" altLang="en-US" sz="1400">
              <a:latin typeface="Tahoma" panose="020B0604030504040204" pitchFamily="34" charset="0"/>
            </a:endParaRPr>
          </a:p>
        </p:txBody>
      </p:sp>
      <p:sp>
        <p:nvSpPr>
          <p:cNvPr id="36868" name="Rectangle 2"/>
          <p:cNvSpPr>
            <a:spLocks noGrp="1" noChangeArrowheads="1"/>
          </p:cNvSpPr>
          <p:nvPr>
            <p:ph type="title"/>
          </p:nvPr>
        </p:nvSpPr>
        <p:spPr/>
        <p:txBody>
          <a:bodyPr/>
          <a:lstStyle/>
          <a:p>
            <a:pPr eaLnBrk="1" hangingPunct="1"/>
            <a:r>
              <a:rPr lang="en-US" altLang="en-US"/>
              <a:t>Example: Multi-Sided Dice</a:t>
            </a:r>
          </a:p>
        </p:txBody>
      </p:sp>
      <p:sp>
        <p:nvSpPr>
          <p:cNvPr id="43011" name="Rectangle 3"/>
          <p:cNvSpPr>
            <a:spLocks noGrp="1" noChangeArrowheads="1"/>
          </p:cNvSpPr>
          <p:nvPr>
            <p:ph type="body" idx="1"/>
          </p:nvPr>
        </p:nvSpPr>
        <p:spPr/>
        <p:txBody>
          <a:bodyPr/>
          <a:lstStyle/>
          <a:p>
            <a:pPr eaLnBrk="1" hangingPunct="1"/>
            <a:r>
              <a:rPr lang="en-US" altLang="en-US"/>
              <a:t>Each </a:t>
            </a:r>
            <a:r>
              <a:rPr lang="en-US" altLang="en-US">
                <a:latin typeface="Courier New" panose="02070309020205020404" pitchFamily="49" charset="0"/>
              </a:rPr>
              <a:t>MSDie</a:t>
            </a:r>
            <a:r>
              <a:rPr lang="en-US" altLang="en-US"/>
              <a:t> object will know two things:</a:t>
            </a:r>
          </a:p>
          <a:p>
            <a:pPr lvl="1" eaLnBrk="1" hangingPunct="1"/>
            <a:r>
              <a:rPr lang="en-US" altLang="en-US"/>
              <a:t>How many sides it has.</a:t>
            </a:r>
          </a:p>
          <a:p>
            <a:pPr lvl="1" eaLnBrk="1" hangingPunct="1"/>
            <a:r>
              <a:rPr lang="en-US" altLang="en-US"/>
              <a:t>It</a:t>
            </a:r>
            <a:r>
              <a:rPr lang="en-US" altLang="en-US">
                <a:latin typeface="Times New Roman" panose="02020603050405020304" pitchFamily="18" charset="0"/>
              </a:rPr>
              <a:t>’</a:t>
            </a:r>
            <a:r>
              <a:rPr lang="en-US" altLang="en-US"/>
              <a:t>s current value</a:t>
            </a:r>
          </a:p>
          <a:p>
            <a:pPr eaLnBrk="1" hangingPunct="1"/>
            <a:r>
              <a:rPr lang="en-US" altLang="en-US"/>
              <a:t>When a new </a:t>
            </a:r>
            <a:r>
              <a:rPr lang="en-US" altLang="en-US">
                <a:latin typeface="Courier New" panose="02070309020205020404" pitchFamily="49" charset="0"/>
              </a:rPr>
              <a:t>MSDie</a:t>
            </a:r>
            <a:r>
              <a:rPr lang="en-US" altLang="en-US"/>
              <a:t> is created, we specify </a:t>
            </a:r>
            <a:r>
              <a:rPr lang="en-US" altLang="en-US" i="1"/>
              <a:t>n</a:t>
            </a:r>
            <a:r>
              <a:rPr lang="en-US" altLang="en-US"/>
              <a:t>, the number of sides it will have.</a:t>
            </a:r>
          </a:p>
        </p:txBody>
      </p:sp>
    </p:spTree>
    <p:extLst>
      <p:ext uri="{BB962C8B-B14F-4D97-AF65-F5344CB8AC3E}">
        <p14:creationId xmlns:p14="http://schemas.microsoft.com/office/powerpoint/2010/main" val="3162207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011">
                                            <p:txEl>
                                              <p:pRg st="1" end="1"/>
                                            </p:txEl>
                                          </p:spTgt>
                                        </p:tgtEl>
                                        <p:attrNameLst>
                                          <p:attrName>style.visibility</p:attrName>
                                        </p:attrNameLst>
                                      </p:cBhvr>
                                      <p:to>
                                        <p:strVal val="visible"/>
                                      </p:to>
                                    </p:set>
                                    <p:anim calcmode="lin" valueType="num">
                                      <p:cBhvr additive="base">
                                        <p:cTn id="13" dur="500" fill="hold"/>
                                        <p:tgtEl>
                                          <p:spTgt spid="430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30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011">
                                            <p:txEl>
                                              <p:pRg st="2" end="2"/>
                                            </p:txEl>
                                          </p:spTgt>
                                        </p:tgtEl>
                                        <p:attrNameLst>
                                          <p:attrName>style.visibility</p:attrName>
                                        </p:attrNameLst>
                                      </p:cBhvr>
                                      <p:to>
                                        <p:strVal val="visible"/>
                                      </p:to>
                                    </p:set>
                                    <p:anim calcmode="lin" valueType="num">
                                      <p:cBhvr additive="base">
                                        <p:cTn id="19" dur="500" fill="hold"/>
                                        <p:tgtEl>
                                          <p:spTgt spid="430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30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3011">
                                            <p:txEl>
                                              <p:pRg st="3" end="3"/>
                                            </p:txEl>
                                          </p:spTgt>
                                        </p:tgtEl>
                                        <p:attrNameLst>
                                          <p:attrName>style.visibility</p:attrName>
                                        </p:attrNameLst>
                                      </p:cBhvr>
                                      <p:to>
                                        <p:strVal val="visible"/>
                                      </p:to>
                                    </p:set>
                                    <p:anim calcmode="lin" valueType="num">
                                      <p:cBhvr additive="base">
                                        <p:cTn id="25" dur="500" fill="hold"/>
                                        <p:tgtEl>
                                          <p:spTgt spid="430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301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9EFC9D9E-4BF4-4B82-A017-4D9EEC451884}" type="slidenum">
              <a:rPr lang="en-US" altLang="en-US" sz="1400">
                <a:latin typeface="Tahoma" panose="020B0604030504040204" pitchFamily="34" charset="0"/>
              </a:rPr>
              <a:pPr eaLnBrk="1" hangingPunct="1"/>
              <a:t>12</a:t>
            </a:fld>
            <a:endParaRPr lang="en-US" altLang="en-US" sz="1400">
              <a:latin typeface="Tahoma" panose="020B0604030504040204" pitchFamily="34" charset="0"/>
            </a:endParaRPr>
          </a:p>
        </p:txBody>
      </p:sp>
      <p:sp>
        <p:nvSpPr>
          <p:cNvPr id="37892" name="Rectangle 2"/>
          <p:cNvSpPr>
            <a:spLocks noGrp="1" noChangeArrowheads="1"/>
          </p:cNvSpPr>
          <p:nvPr>
            <p:ph type="title"/>
          </p:nvPr>
        </p:nvSpPr>
        <p:spPr/>
        <p:txBody>
          <a:bodyPr/>
          <a:lstStyle/>
          <a:p>
            <a:pPr eaLnBrk="1" hangingPunct="1"/>
            <a:r>
              <a:rPr lang="en-US" altLang="en-US"/>
              <a:t>Example: Multi-Sided Dice</a:t>
            </a:r>
          </a:p>
        </p:txBody>
      </p:sp>
      <p:sp>
        <p:nvSpPr>
          <p:cNvPr id="44035" name="Rectangle 3"/>
          <p:cNvSpPr>
            <a:spLocks noGrp="1" noChangeArrowheads="1"/>
          </p:cNvSpPr>
          <p:nvPr>
            <p:ph type="body" idx="1"/>
          </p:nvPr>
        </p:nvSpPr>
        <p:spPr/>
        <p:txBody>
          <a:bodyPr/>
          <a:lstStyle/>
          <a:p>
            <a:pPr eaLnBrk="1" hangingPunct="1"/>
            <a:r>
              <a:rPr lang="en-US" altLang="en-US"/>
              <a:t>We have three methods that we can use to operate on the die:</a:t>
            </a:r>
          </a:p>
          <a:p>
            <a:pPr lvl="1" eaLnBrk="1" hangingPunct="1"/>
            <a:r>
              <a:rPr lang="en-US" altLang="en-US">
                <a:latin typeface="Courier New" panose="02070309020205020404" pitchFamily="49" charset="0"/>
              </a:rPr>
              <a:t>roll</a:t>
            </a:r>
            <a:r>
              <a:rPr lang="en-US" altLang="en-US"/>
              <a:t> – set the die to a random value between 1 and </a:t>
            </a:r>
            <a:r>
              <a:rPr lang="en-US" altLang="en-US" i="1"/>
              <a:t>n</a:t>
            </a:r>
            <a:r>
              <a:rPr lang="en-US" altLang="en-US"/>
              <a:t>, inclusive.</a:t>
            </a:r>
          </a:p>
          <a:p>
            <a:pPr lvl="1" eaLnBrk="1" hangingPunct="1"/>
            <a:r>
              <a:rPr lang="en-US" altLang="en-US">
                <a:latin typeface="Courier New" panose="02070309020205020404" pitchFamily="49" charset="0"/>
              </a:rPr>
              <a:t>setValue</a:t>
            </a:r>
            <a:r>
              <a:rPr lang="en-US" altLang="en-US"/>
              <a:t> – set the die to a specific value (i.e. cheat)</a:t>
            </a:r>
          </a:p>
          <a:p>
            <a:pPr lvl="1" eaLnBrk="1" hangingPunct="1"/>
            <a:r>
              <a:rPr lang="en-US" altLang="en-US">
                <a:latin typeface="Courier New" panose="02070309020205020404" pitchFamily="49" charset="0"/>
              </a:rPr>
              <a:t>getValue</a:t>
            </a:r>
            <a:r>
              <a:rPr lang="en-US" altLang="en-US"/>
              <a:t> – see what the current value is.</a:t>
            </a:r>
            <a:endParaRPr lang="en-US" altLang="en-US">
              <a:latin typeface="Courier New" panose="02070309020205020404" pitchFamily="49" charset="0"/>
            </a:endParaRPr>
          </a:p>
        </p:txBody>
      </p:sp>
    </p:spTree>
    <p:extLst>
      <p:ext uri="{BB962C8B-B14F-4D97-AF65-F5344CB8AC3E}">
        <p14:creationId xmlns:p14="http://schemas.microsoft.com/office/powerpoint/2010/main" val="322302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 calcmode="lin" valueType="num">
                                      <p:cBhvr additive="base">
                                        <p:cTn id="7" dur="500" fill="hold"/>
                                        <p:tgtEl>
                                          <p:spTgt spid="44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0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035">
                                            <p:txEl>
                                              <p:pRg st="1" end="1"/>
                                            </p:txEl>
                                          </p:spTgt>
                                        </p:tgtEl>
                                        <p:attrNameLst>
                                          <p:attrName>style.visibility</p:attrName>
                                        </p:attrNameLst>
                                      </p:cBhvr>
                                      <p:to>
                                        <p:strVal val="visible"/>
                                      </p:to>
                                    </p:set>
                                    <p:anim calcmode="lin" valueType="num">
                                      <p:cBhvr additive="base">
                                        <p:cTn id="13" dur="500" fill="hold"/>
                                        <p:tgtEl>
                                          <p:spTgt spid="440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40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035">
                                            <p:txEl>
                                              <p:pRg st="2" end="2"/>
                                            </p:txEl>
                                          </p:spTgt>
                                        </p:tgtEl>
                                        <p:attrNameLst>
                                          <p:attrName>style.visibility</p:attrName>
                                        </p:attrNameLst>
                                      </p:cBhvr>
                                      <p:to>
                                        <p:strVal val="visible"/>
                                      </p:to>
                                    </p:set>
                                    <p:anim calcmode="lin" valueType="num">
                                      <p:cBhvr additive="base">
                                        <p:cTn id="19" dur="500" fill="hold"/>
                                        <p:tgtEl>
                                          <p:spTgt spid="440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40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4035">
                                            <p:txEl>
                                              <p:pRg st="3" end="3"/>
                                            </p:txEl>
                                          </p:spTgt>
                                        </p:tgtEl>
                                        <p:attrNameLst>
                                          <p:attrName>style.visibility</p:attrName>
                                        </p:attrNameLst>
                                      </p:cBhvr>
                                      <p:to>
                                        <p:strVal val="visible"/>
                                      </p:to>
                                    </p:set>
                                    <p:anim calcmode="lin" valueType="num">
                                      <p:cBhvr additive="base">
                                        <p:cTn id="25" dur="500" fill="hold"/>
                                        <p:tgtEl>
                                          <p:spTgt spid="440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403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9FDBD77-8745-4A23-B143-9CCB283599E0}" type="slidenum">
              <a:rPr lang="en-US" altLang="en-US" sz="1400">
                <a:latin typeface="Tahoma" panose="020B0604030504040204" pitchFamily="34" charset="0"/>
              </a:rPr>
              <a:pPr eaLnBrk="1" hangingPunct="1"/>
              <a:t>13</a:t>
            </a:fld>
            <a:endParaRPr lang="en-US" altLang="en-US" sz="1400">
              <a:latin typeface="Tahoma" panose="020B0604030504040204" pitchFamily="34" charset="0"/>
            </a:endParaRPr>
          </a:p>
        </p:txBody>
      </p:sp>
      <p:sp>
        <p:nvSpPr>
          <p:cNvPr id="38916" name="Rectangle 2"/>
          <p:cNvSpPr>
            <a:spLocks noGrp="1" noChangeArrowheads="1"/>
          </p:cNvSpPr>
          <p:nvPr>
            <p:ph type="title"/>
          </p:nvPr>
        </p:nvSpPr>
        <p:spPr/>
        <p:txBody>
          <a:bodyPr/>
          <a:lstStyle/>
          <a:p>
            <a:pPr eaLnBrk="1" hangingPunct="1"/>
            <a:r>
              <a:rPr lang="en-US" altLang="en-US"/>
              <a:t>Example: Multi-Sided Dice</a:t>
            </a:r>
          </a:p>
        </p:txBody>
      </p:sp>
      <p:sp>
        <p:nvSpPr>
          <p:cNvPr id="38917"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&gt;&gt;&gt; die1 = </a:t>
            </a:r>
            <a:r>
              <a:rPr lang="en-US" altLang="en-US" sz="1800" dirty="0" err="1">
                <a:latin typeface="Courier New" panose="02070309020205020404" pitchFamily="49" charset="0"/>
                <a:cs typeface="Courier New" panose="02070309020205020404" pitchFamily="49" charset="0"/>
              </a:rPr>
              <a:t>MSDie</a:t>
            </a:r>
            <a:r>
              <a:rPr lang="en-US" altLang="en-US" sz="1800" dirty="0">
                <a:latin typeface="Courier New" panose="02070309020205020404" pitchFamily="49" charset="0"/>
                <a:cs typeface="Courier New" panose="02070309020205020404" pitchFamily="49" charset="0"/>
              </a:rPr>
              <a:t>(6)</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&gt;&gt;&gt; die1.getValue()</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1</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&gt;&gt;&gt; die1.roll()</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&gt;&gt;&gt; die1.getValue()</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5</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&gt;&gt;&gt; die2 = </a:t>
            </a:r>
            <a:r>
              <a:rPr lang="en-US" altLang="en-US" sz="1800" dirty="0" err="1">
                <a:latin typeface="Courier New" panose="02070309020205020404" pitchFamily="49" charset="0"/>
                <a:cs typeface="Courier New" panose="02070309020205020404" pitchFamily="49" charset="0"/>
              </a:rPr>
              <a:t>MSDie</a:t>
            </a:r>
            <a:r>
              <a:rPr lang="en-US" altLang="en-US" sz="1800" dirty="0">
                <a:latin typeface="Courier New" panose="02070309020205020404" pitchFamily="49" charset="0"/>
                <a:cs typeface="Courier New" panose="02070309020205020404" pitchFamily="49" charset="0"/>
              </a:rPr>
              <a:t>(13)</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&gt;&gt;&gt; die2.getValue()</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1</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&gt;&gt;&gt; die2.roll()</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&gt;&gt;&gt; die2.getValue()</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9</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&gt;&gt;&gt; die2.setValue(8)</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&gt;&gt;&gt; die2.getValue()</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8</a:t>
            </a:r>
          </a:p>
        </p:txBody>
      </p:sp>
    </p:spTree>
    <p:extLst>
      <p:ext uri="{BB962C8B-B14F-4D97-AF65-F5344CB8AC3E}">
        <p14:creationId xmlns:p14="http://schemas.microsoft.com/office/powerpoint/2010/main" val="3260204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07C1CFDA-F69E-4FB4-8F07-95EF7E021AC2}" type="slidenum">
              <a:rPr lang="en-US" altLang="en-US" sz="1400">
                <a:latin typeface="Tahoma" panose="020B0604030504040204" pitchFamily="34" charset="0"/>
              </a:rPr>
              <a:pPr eaLnBrk="1" hangingPunct="1"/>
              <a:t>14</a:t>
            </a:fld>
            <a:endParaRPr lang="en-US" altLang="en-US" sz="1400">
              <a:latin typeface="Tahoma" panose="020B0604030504040204" pitchFamily="34" charset="0"/>
            </a:endParaRPr>
          </a:p>
        </p:txBody>
      </p:sp>
      <p:sp>
        <p:nvSpPr>
          <p:cNvPr id="40964" name="Rectangle 2"/>
          <p:cNvSpPr>
            <a:spLocks noGrp="1" noChangeArrowheads="1"/>
          </p:cNvSpPr>
          <p:nvPr>
            <p:ph type="title"/>
          </p:nvPr>
        </p:nvSpPr>
        <p:spPr/>
        <p:txBody>
          <a:bodyPr/>
          <a:lstStyle/>
          <a:p>
            <a:pPr eaLnBrk="1" hangingPunct="1"/>
            <a:r>
              <a:rPr lang="en-US" altLang="en-US"/>
              <a:t>Example: Multi-Sided Dice</a:t>
            </a:r>
          </a:p>
        </p:txBody>
      </p:sp>
      <p:sp>
        <p:nvSpPr>
          <p:cNvPr id="40965"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600" dirty="0">
                <a:latin typeface="Courier New" panose="02070309020205020404" pitchFamily="49" charset="0"/>
              </a:rPr>
              <a:t># msdie.py</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Class definition for an n-sided die.</a:t>
            </a:r>
          </a:p>
          <a:p>
            <a:pPr eaLnBrk="1" hangingPunct="1">
              <a:lnSpc>
                <a:spcPct val="80000"/>
              </a:lnSpc>
              <a:buFont typeface="Wingdings" panose="05000000000000000000" pitchFamily="2" charset="2"/>
              <a:buNone/>
            </a:pPr>
            <a:endParaRPr lang="en-US" altLang="en-US" sz="9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from random import </a:t>
            </a:r>
            <a:r>
              <a:rPr lang="en-US" altLang="en-US" sz="1600" dirty="0" err="1">
                <a:latin typeface="Courier New" panose="02070309020205020404" pitchFamily="49" charset="0"/>
              </a:rPr>
              <a:t>randrange</a:t>
            </a:r>
            <a:endParaRPr lang="en-US" altLang="en-US" sz="1600" dirty="0">
              <a:latin typeface="Courier New" panose="02070309020205020404" pitchFamily="49" charset="0"/>
            </a:endParaRPr>
          </a:p>
          <a:p>
            <a:pPr eaLnBrk="1" hangingPunct="1">
              <a:lnSpc>
                <a:spcPct val="80000"/>
              </a:lnSpc>
              <a:buFont typeface="Wingdings" panose="05000000000000000000" pitchFamily="2" charset="2"/>
              <a:buNone/>
            </a:pPr>
            <a:endParaRPr lang="en-US" altLang="en-US" sz="9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class </a:t>
            </a:r>
            <a:r>
              <a:rPr lang="en-US" altLang="en-US" sz="1600" dirty="0" err="1">
                <a:latin typeface="Courier New" panose="02070309020205020404" pitchFamily="49" charset="0"/>
              </a:rPr>
              <a:t>MSDie</a:t>
            </a:r>
            <a:r>
              <a:rPr lang="en-US" altLang="en-US" sz="1600" dirty="0">
                <a:latin typeface="Courier New" panose="02070309020205020404" pitchFamily="49" charset="0"/>
              </a:rPr>
              <a:t>:</a:t>
            </a:r>
          </a:p>
          <a:p>
            <a:pPr eaLnBrk="1" hangingPunct="1">
              <a:lnSpc>
                <a:spcPct val="80000"/>
              </a:lnSpc>
              <a:buFont typeface="Wingdings" panose="05000000000000000000" pitchFamily="2" charset="2"/>
              <a:buNone/>
            </a:pPr>
            <a:endParaRPr lang="en-US" altLang="en-US" sz="9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def</a:t>
            </a:r>
            <a:r>
              <a:rPr lang="en-US" altLang="en-US" sz="1600" dirty="0">
                <a:latin typeface="Courier New" panose="02070309020205020404" pitchFamily="49" charset="0"/>
              </a:rPr>
              <a:t> __</a:t>
            </a:r>
            <a:r>
              <a:rPr lang="en-US" altLang="en-US" sz="1600" dirty="0" err="1">
                <a:latin typeface="Courier New" panose="02070309020205020404" pitchFamily="49" charset="0"/>
              </a:rPr>
              <a:t>init</a:t>
            </a:r>
            <a:r>
              <a:rPr lang="en-US" altLang="en-US" sz="1600" dirty="0">
                <a:latin typeface="Courier New" panose="02070309020205020404" pitchFamily="49" charset="0"/>
              </a:rPr>
              <a:t>__(self, sides):  #2 underlines before and after</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self.sides</a:t>
            </a:r>
            <a:r>
              <a:rPr lang="en-US" altLang="en-US" sz="1600" dirty="0">
                <a:latin typeface="Courier New" panose="02070309020205020404" pitchFamily="49" charset="0"/>
              </a:rPr>
              <a:t> = sides</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self.value</a:t>
            </a:r>
            <a:r>
              <a:rPr lang="en-US" altLang="en-US" sz="1600" dirty="0">
                <a:latin typeface="Courier New" panose="02070309020205020404" pitchFamily="49" charset="0"/>
              </a:rPr>
              <a:t> = 1</a:t>
            </a:r>
          </a:p>
          <a:p>
            <a:pPr eaLnBrk="1" hangingPunct="1">
              <a:lnSpc>
                <a:spcPct val="80000"/>
              </a:lnSpc>
              <a:buFont typeface="Wingdings" panose="05000000000000000000" pitchFamily="2" charset="2"/>
              <a:buNone/>
            </a:pPr>
            <a:endParaRPr lang="en-US" altLang="en-US" sz="9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def</a:t>
            </a:r>
            <a:r>
              <a:rPr lang="en-US" altLang="en-US" sz="1600" dirty="0">
                <a:latin typeface="Courier New" panose="02070309020205020404" pitchFamily="49" charset="0"/>
              </a:rPr>
              <a:t> roll(self):</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self.value</a:t>
            </a:r>
            <a:r>
              <a:rPr lang="en-US" altLang="en-US" sz="1600" dirty="0">
                <a:latin typeface="Courier New" panose="02070309020205020404" pitchFamily="49" charset="0"/>
              </a:rPr>
              <a:t> = </a:t>
            </a:r>
            <a:r>
              <a:rPr lang="en-US" altLang="en-US" sz="1600" dirty="0" err="1">
                <a:latin typeface="Courier New" panose="02070309020205020404" pitchFamily="49" charset="0"/>
              </a:rPr>
              <a:t>randrange</a:t>
            </a:r>
            <a:r>
              <a:rPr lang="en-US" altLang="en-US" sz="1600" dirty="0">
                <a:latin typeface="Courier New" panose="02070309020205020404" pitchFamily="49" charset="0"/>
              </a:rPr>
              <a:t>(1, self.sides+1)</a:t>
            </a:r>
          </a:p>
          <a:p>
            <a:pPr eaLnBrk="1" hangingPunct="1">
              <a:lnSpc>
                <a:spcPct val="80000"/>
              </a:lnSpc>
              <a:buFont typeface="Wingdings" panose="05000000000000000000" pitchFamily="2" charset="2"/>
              <a:buNone/>
            </a:pPr>
            <a:endParaRPr lang="en-US" altLang="en-US" sz="9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def</a:t>
            </a:r>
            <a:r>
              <a:rPr lang="en-US" altLang="en-US" sz="1600" dirty="0">
                <a:latin typeface="Courier New" panose="02070309020205020404" pitchFamily="49" charset="0"/>
              </a:rPr>
              <a:t> </a:t>
            </a:r>
            <a:r>
              <a:rPr lang="en-US" altLang="en-US" sz="1600" dirty="0" err="1">
                <a:latin typeface="Courier New" panose="02070309020205020404" pitchFamily="49" charset="0"/>
              </a:rPr>
              <a:t>getValue</a:t>
            </a:r>
            <a:r>
              <a:rPr lang="en-US" altLang="en-US" sz="1600" dirty="0">
                <a:latin typeface="Courier New" panose="02070309020205020404" pitchFamily="49" charset="0"/>
              </a:rPr>
              <a:t>(self):</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return </a:t>
            </a:r>
            <a:r>
              <a:rPr lang="en-US" altLang="en-US" sz="1600" dirty="0" err="1">
                <a:latin typeface="Courier New" panose="02070309020205020404" pitchFamily="49" charset="0"/>
              </a:rPr>
              <a:t>self.value</a:t>
            </a:r>
            <a:endParaRPr lang="en-US" altLang="en-US" sz="1600" dirty="0">
              <a:latin typeface="Courier New" panose="02070309020205020404" pitchFamily="49" charset="0"/>
            </a:endParaRPr>
          </a:p>
          <a:p>
            <a:pPr eaLnBrk="1" hangingPunct="1">
              <a:lnSpc>
                <a:spcPct val="80000"/>
              </a:lnSpc>
              <a:buFont typeface="Wingdings" panose="05000000000000000000" pitchFamily="2" charset="2"/>
              <a:buNone/>
            </a:pPr>
            <a:endParaRPr lang="en-US" altLang="en-US" sz="9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def</a:t>
            </a:r>
            <a:r>
              <a:rPr lang="en-US" altLang="en-US" sz="1600" dirty="0">
                <a:latin typeface="Courier New" panose="02070309020205020404" pitchFamily="49" charset="0"/>
              </a:rPr>
              <a:t> </a:t>
            </a:r>
            <a:r>
              <a:rPr lang="en-US" altLang="en-US" sz="1600" dirty="0" err="1">
                <a:latin typeface="Courier New" panose="02070309020205020404" pitchFamily="49" charset="0"/>
              </a:rPr>
              <a:t>setValue</a:t>
            </a:r>
            <a:r>
              <a:rPr lang="en-US" altLang="en-US" sz="1600" dirty="0">
                <a:latin typeface="Courier New" panose="02070309020205020404" pitchFamily="49" charset="0"/>
              </a:rPr>
              <a:t>(self, value):</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self.value</a:t>
            </a:r>
            <a:r>
              <a:rPr lang="en-US" altLang="en-US" sz="1600" dirty="0">
                <a:latin typeface="Courier New" panose="02070309020205020404" pitchFamily="49" charset="0"/>
              </a:rPr>
              <a:t> = value</a:t>
            </a:r>
          </a:p>
        </p:txBody>
      </p:sp>
    </p:spTree>
    <p:extLst>
      <p:ext uri="{BB962C8B-B14F-4D97-AF65-F5344CB8AC3E}">
        <p14:creationId xmlns:p14="http://schemas.microsoft.com/office/powerpoint/2010/main" val="1363647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07C1CFDA-F69E-4FB4-8F07-95EF7E021AC2}" type="slidenum">
              <a:rPr lang="en-US" altLang="en-US" sz="1400">
                <a:latin typeface="Tahoma" panose="020B0604030504040204" pitchFamily="34" charset="0"/>
              </a:rPr>
              <a:pPr eaLnBrk="1" hangingPunct="1"/>
              <a:t>15</a:t>
            </a:fld>
            <a:endParaRPr lang="en-US" altLang="en-US" sz="1400">
              <a:latin typeface="Tahoma" panose="020B0604030504040204" pitchFamily="34" charset="0"/>
            </a:endParaRPr>
          </a:p>
        </p:txBody>
      </p:sp>
      <p:sp>
        <p:nvSpPr>
          <p:cNvPr id="40964" name="Rectangle 2"/>
          <p:cNvSpPr>
            <a:spLocks noGrp="1" noChangeArrowheads="1"/>
          </p:cNvSpPr>
          <p:nvPr>
            <p:ph type="title"/>
          </p:nvPr>
        </p:nvSpPr>
        <p:spPr>
          <a:xfrm>
            <a:off x="457200" y="274638"/>
            <a:ext cx="8229600" cy="789349"/>
          </a:xfrm>
        </p:spPr>
        <p:txBody>
          <a:bodyPr/>
          <a:lstStyle/>
          <a:p>
            <a:pPr eaLnBrk="1" hangingPunct="1"/>
            <a:r>
              <a:rPr lang="en-US" altLang="en-US"/>
              <a:t>Constructor</a:t>
            </a:r>
          </a:p>
        </p:txBody>
      </p:sp>
      <p:sp>
        <p:nvSpPr>
          <p:cNvPr id="40965" name="Rectangle 3"/>
          <p:cNvSpPr>
            <a:spLocks noGrp="1" noChangeArrowheads="1"/>
          </p:cNvSpPr>
          <p:nvPr>
            <p:ph type="body" idx="1"/>
          </p:nvPr>
        </p:nvSpPr>
        <p:spPr>
          <a:xfrm>
            <a:off x="457200" y="1119689"/>
            <a:ext cx="8229600" cy="4525963"/>
          </a:xfrm>
        </p:spPr>
        <p:txBody>
          <a:bodyPr/>
          <a:lstStyle/>
          <a:p>
            <a:pPr eaLnBrk="1" hangingPunct="1">
              <a:lnSpc>
                <a:spcPct val="80000"/>
              </a:lnSpc>
              <a:buFont typeface="Wingdings" panose="05000000000000000000" pitchFamily="2" charset="2"/>
              <a:buNone/>
            </a:pPr>
            <a:r>
              <a:rPr lang="en-US" altLang="en-US" sz="1600" dirty="0">
                <a:latin typeface="Courier New" panose="02070309020205020404" pitchFamily="49" charset="0"/>
              </a:rPr>
              <a:t># msdie.py</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Class definition for an n-sided die.</a:t>
            </a:r>
          </a:p>
          <a:p>
            <a:pPr eaLnBrk="1" hangingPunct="1">
              <a:lnSpc>
                <a:spcPct val="80000"/>
              </a:lnSpc>
              <a:buFont typeface="Wingdings" panose="05000000000000000000" pitchFamily="2" charset="2"/>
              <a:buNone/>
            </a:pPr>
            <a:endParaRPr lang="en-US" altLang="en-US" sz="9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from random import </a:t>
            </a:r>
            <a:r>
              <a:rPr lang="en-US" altLang="en-US" sz="1600" dirty="0" err="1">
                <a:latin typeface="Courier New" panose="02070309020205020404" pitchFamily="49" charset="0"/>
              </a:rPr>
              <a:t>randrange</a:t>
            </a:r>
            <a:endParaRPr lang="en-US" altLang="en-US" sz="1600" dirty="0">
              <a:latin typeface="Courier New" panose="02070309020205020404" pitchFamily="49" charset="0"/>
            </a:endParaRPr>
          </a:p>
          <a:p>
            <a:pPr eaLnBrk="1" hangingPunct="1">
              <a:lnSpc>
                <a:spcPct val="80000"/>
              </a:lnSpc>
              <a:buFont typeface="Wingdings" panose="05000000000000000000" pitchFamily="2" charset="2"/>
              <a:buNone/>
            </a:pPr>
            <a:endParaRPr lang="en-US" altLang="en-US" sz="9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class </a:t>
            </a:r>
            <a:r>
              <a:rPr lang="en-US" altLang="en-US" sz="1600" dirty="0" err="1">
                <a:latin typeface="Courier New" panose="02070309020205020404" pitchFamily="49" charset="0"/>
              </a:rPr>
              <a:t>MSDie</a:t>
            </a:r>
            <a:r>
              <a:rPr lang="en-US" altLang="en-US" sz="1600" dirty="0">
                <a:latin typeface="Courier New" panose="02070309020205020404" pitchFamily="49" charset="0"/>
              </a:rPr>
              <a:t>:</a:t>
            </a:r>
          </a:p>
          <a:p>
            <a:pPr eaLnBrk="1" hangingPunct="1">
              <a:lnSpc>
                <a:spcPct val="80000"/>
              </a:lnSpc>
              <a:buFont typeface="Wingdings" panose="05000000000000000000" pitchFamily="2" charset="2"/>
              <a:buNone/>
            </a:pPr>
            <a:endParaRPr lang="en-US" altLang="en-US" sz="9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def</a:t>
            </a:r>
            <a:r>
              <a:rPr lang="en-US" altLang="en-US" sz="1600" dirty="0">
                <a:latin typeface="Courier New" panose="02070309020205020404" pitchFamily="49" charset="0"/>
              </a:rPr>
              <a:t> __</a:t>
            </a:r>
            <a:r>
              <a:rPr lang="en-US" altLang="en-US" sz="1600" dirty="0" err="1">
                <a:latin typeface="Courier New" panose="02070309020205020404" pitchFamily="49" charset="0"/>
              </a:rPr>
              <a:t>init</a:t>
            </a:r>
            <a:r>
              <a:rPr lang="en-US" altLang="en-US" sz="1600" dirty="0">
                <a:latin typeface="Courier New" panose="02070309020205020404" pitchFamily="49" charset="0"/>
              </a:rPr>
              <a:t>__(self, sides):</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self.sides</a:t>
            </a:r>
            <a:r>
              <a:rPr lang="en-US" altLang="en-US" sz="1600" dirty="0">
                <a:latin typeface="Courier New" panose="02070309020205020404" pitchFamily="49" charset="0"/>
              </a:rPr>
              <a:t> = sides</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self.value</a:t>
            </a:r>
            <a:r>
              <a:rPr lang="en-US" altLang="en-US" sz="1600" dirty="0">
                <a:latin typeface="Courier New" panose="02070309020205020404" pitchFamily="49" charset="0"/>
              </a:rPr>
              <a:t> = 1</a:t>
            </a:r>
          </a:p>
          <a:p>
            <a:pPr eaLnBrk="1" hangingPunct="1">
              <a:lnSpc>
                <a:spcPct val="80000"/>
              </a:lnSpc>
              <a:buFont typeface="Wingdings" panose="05000000000000000000" pitchFamily="2" charset="2"/>
              <a:buNone/>
            </a:pPr>
            <a:endParaRPr lang="en-US" altLang="en-US" sz="9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p>
        </p:txBody>
      </p:sp>
      <p:sp>
        <p:nvSpPr>
          <p:cNvPr id="6" name="TextBox 4"/>
          <p:cNvSpPr txBox="1">
            <a:spLocks noChangeArrowheads="1"/>
          </p:cNvSpPr>
          <p:nvPr/>
        </p:nvSpPr>
        <p:spPr bwMode="auto">
          <a:xfrm>
            <a:off x="5842310" y="1817348"/>
            <a:ext cx="2895600" cy="30469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t>MSDie</a:t>
            </a:r>
          </a:p>
          <a:p>
            <a:pPr eaLnBrk="1" hangingPunct="1"/>
            <a:r>
              <a:rPr lang="en-US"/>
              <a:t>____________</a:t>
            </a:r>
          </a:p>
          <a:p>
            <a:pPr eaLnBrk="1" hangingPunct="1"/>
            <a:r>
              <a:rPr lang="en-US" i="1"/>
              <a:t>self.sides</a:t>
            </a:r>
          </a:p>
          <a:p>
            <a:pPr eaLnBrk="1" hangingPunct="1"/>
            <a:endParaRPr lang="en-US" i="1"/>
          </a:p>
          <a:p>
            <a:pPr eaLnBrk="1" hangingPunct="1"/>
            <a:r>
              <a:rPr lang="en-US"/>
              <a:t>____________</a:t>
            </a:r>
          </a:p>
          <a:p>
            <a:pPr eaLnBrk="1" hangingPunct="1"/>
            <a:r>
              <a:rPr lang="en-US" i="1"/>
              <a:t>self.value</a:t>
            </a:r>
          </a:p>
          <a:p>
            <a:pPr eaLnBrk="1" hangingPunct="1"/>
            <a:endParaRPr lang="en-US" i="1"/>
          </a:p>
          <a:p>
            <a:pPr eaLnBrk="1" hangingPunct="1"/>
            <a:endParaRPr lang="en-US"/>
          </a:p>
        </p:txBody>
      </p:sp>
      <p:sp>
        <p:nvSpPr>
          <p:cNvPr id="2" name="TextBox 1"/>
          <p:cNvSpPr txBox="1"/>
          <p:nvPr/>
        </p:nvSpPr>
        <p:spPr>
          <a:xfrm>
            <a:off x="6934164" y="1355683"/>
            <a:ext cx="622737" cy="461665"/>
          </a:xfrm>
          <a:prstGeom prst="rect">
            <a:avLst/>
          </a:prstGeom>
          <a:noFill/>
        </p:spPr>
        <p:txBody>
          <a:bodyPr wrap="none" rtlCol="0">
            <a:spAutoFit/>
          </a:bodyPr>
          <a:lstStyle/>
          <a:p>
            <a:r>
              <a:rPr lang="en-US" sz="2400"/>
              <a:t>self</a:t>
            </a:r>
          </a:p>
        </p:txBody>
      </p:sp>
    </p:spTree>
    <p:extLst>
      <p:ext uri="{BB962C8B-B14F-4D97-AF65-F5344CB8AC3E}">
        <p14:creationId xmlns:p14="http://schemas.microsoft.com/office/powerpoint/2010/main" val="2042323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077AB3B-6A5E-4A96-99EC-6E0A7588A12E}" type="slidenum">
              <a:rPr lang="en-US" altLang="en-US" sz="1400">
                <a:latin typeface="Tahoma" panose="020B0604030504040204" pitchFamily="34" charset="0"/>
              </a:rPr>
              <a:pPr eaLnBrk="1" hangingPunct="1"/>
              <a:t>16</a:t>
            </a:fld>
            <a:endParaRPr lang="en-US" altLang="en-US" sz="1400">
              <a:latin typeface="Tahoma" panose="020B0604030504040204" pitchFamily="34" charset="0"/>
            </a:endParaRPr>
          </a:p>
        </p:txBody>
      </p:sp>
      <p:sp>
        <p:nvSpPr>
          <p:cNvPr id="41988" name="Rectangle 2"/>
          <p:cNvSpPr>
            <a:spLocks noGrp="1" noChangeArrowheads="1"/>
          </p:cNvSpPr>
          <p:nvPr>
            <p:ph type="title"/>
          </p:nvPr>
        </p:nvSpPr>
        <p:spPr/>
        <p:txBody>
          <a:bodyPr/>
          <a:lstStyle/>
          <a:p>
            <a:pPr eaLnBrk="1" hangingPunct="1"/>
            <a:r>
              <a:rPr lang="en-US" altLang="en-US"/>
              <a:t>Example: Multi-Sided Dice</a:t>
            </a:r>
          </a:p>
        </p:txBody>
      </p:sp>
      <p:sp>
        <p:nvSpPr>
          <p:cNvPr id="48131" name="Rectangle 3"/>
          <p:cNvSpPr>
            <a:spLocks noGrp="1" noChangeArrowheads="1"/>
          </p:cNvSpPr>
          <p:nvPr>
            <p:ph type="body" idx="1"/>
          </p:nvPr>
        </p:nvSpPr>
        <p:spPr/>
        <p:txBody>
          <a:bodyPr/>
          <a:lstStyle/>
          <a:p>
            <a:pPr eaLnBrk="1" hangingPunct="1"/>
            <a:r>
              <a:rPr lang="en-US" altLang="en-US" sz="2800" dirty="0"/>
              <a:t>Class definitions have the form</a:t>
            </a:r>
            <a:br>
              <a:rPr lang="en-US" altLang="en-US" sz="2800" dirty="0"/>
            </a:br>
            <a:r>
              <a:rPr lang="en-US" altLang="en-US" sz="2400" dirty="0">
                <a:latin typeface="Courier New" panose="02070309020205020404" pitchFamily="49" charset="0"/>
              </a:rPr>
              <a:t>class &lt;class-name&gt;:</a:t>
            </a:r>
            <a:br>
              <a:rPr lang="en-US" altLang="en-US" sz="2400" dirty="0">
                <a:latin typeface="Courier New" panose="02070309020205020404" pitchFamily="49" charset="0"/>
              </a:rPr>
            </a:br>
            <a:r>
              <a:rPr lang="en-US" altLang="en-US" sz="2400" dirty="0">
                <a:latin typeface="Courier New" panose="02070309020205020404" pitchFamily="49" charset="0"/>
              </a:rPr>
              <a:t>   &lt;method-definitions&gt;</a:t>
            </a:r>
          </a:p>
          <a:p>
            <a:pPr eaLnBrk="1" hangingPunct="1"/>
            <a:r>
              <a:rPr lang="en-US" altLang="en-US" sz="2800" dirty="0"/>
              <a:t>Methods look a lot like functions! Placing the function inside a class makes it a method of the class, rather than a stand-alone function.</a:t>
            </a:r>
          </a:p>
          <a:p>
            <a:pPr eaLnBrk="1" hangingPunct="1"/>
            <a:r>
              <a:rPr lang="en-US" altLang="en-US" sz="2800" dirty="0"/>
              <a:t>The first parameter of a method is </a:t>
            </a:r>
            <a:r>
              <a:rPr lang="en-US" altLang="en-US" sz="2800" i="1" dirty="0"/>
              <a:t>usually </a:t>
            </a:r>
            <a:r>
              <a:rPr lang="en-US" altLang="en-US" sz="2800" dirty="0"/>
              <a:t>named </a:t>
            </a:r>
            <a:r>
              <a:rPr lang="en-US" altLang="en-US" sz="2800" dirty="0">
                <a:latin typeface="Courier New" panose="02070309020205020404" pitchFamily="49" charset="0"/>
              </a:rPr>
              <a:t>self</a:t>
            </a:r>
            <a:r>
              <a:rPr lang="en-US" altLang="en-US" sz="2800" dirty="0"/>
              <a:t>, which is a reference to the object on which the method is acting.</a:t>
            </a:r>
          </a:p>
        </p:txBody>
      </p:sp>
    </p:spTree>
    <p:extLst>
      <p:ext uri="{BB962C8B-B14F-4D97-AF65-F5344CB8AC3E}">
        <p14:creationId xmlns:p14="http://schemas.microsoft.com/office/powerpoint/2010/main" val="3130201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31">
                                            <p:txEl>
                                              <p:pRg st="1" end="1"/>
                                            </p:txEl>
                                          </p:spTgt>
                                        </p:tgtEl>
                                        <p:attrNameLst>
                                          <p:attrName>style.visibility</p:attrName>
                                        </p:attrNameLst>
                                      </p:cBhvr>
                                      <p:to>
                                        <p:strVal val="visible"/>
                                      </p:to>
                                    </p:set>
                                    <p:anim calcmode="lin" valueType="num">
                                      <p:cBhvr additive="base">
                                        <p:cTn id="13" dur="500" fill="hold"/>
                                        <p:tgtEl>
                                          <p:spTgt spid="481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1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131">
                                            <p:txEl>
                                              <p:pRg st="2" end="2"/>
                                            </p:txEl>
                                          </p:spTgt>
                                        </p:tgtEl>
                                        <p:attrNameLst>
                                          <p:attrName>style.visibility</p:attrName>
                                        </p:attrNameLst>
                                      </p:cBhvr>
                                      <p:to>
                                        <p:strVal val="visible"/>
                                      </p:to>
                                    </p:set>
                                    <p:anim calcmode="lin" valueType="num">
                                      <p:cBhvr additive="base">
                                        <p:cTn id="19" dur="500" fill="hold"/>
                                        <p:tgtEl>
                                          <p:spTgt spid="481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81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0EADD482-96FD-4FE4-AC22-35197513AB70}" type="slidenum">
              <a:rPr lang="en-US" altLang="en-US" sz="1400">
                <a:latin typeface="Tahoma" panose="020B0604030504040204" pitchFamily="34" charset="0"/>
              </a:rPr>
              <a:pPr eaLnBrk="1" hangingPunct="1"/>
              <a:t>17</a:t>
            </a:fld>
            <a:endParaRPr lang="en-US" altLang="en-US" sz="1400">
              <a:latin typeface="Tahoma" panose="020B0604030504040204" pitchFamily="34" charset="0"/>
            </a:endParaRPr>
          </a:p>
        </p:txBody>
      </p:sp>
      <p:sp>
        <p:nvSpPr>
          <p:cNvPr id="43012" name="Rectangle 2"/>
          <p:cNvSpPr>
            <a:spLocks noGrp="1" noChangeArrowheads="1"/>
          </p:cNvSpPr>
          <p:nvPr>
            <p:ph type="title"/>
          </p:nvPr>
        </p:nvSpPr>
        <p:spPr/>
        <p:txBody>
          <a:bodyPr/>
          <a:lstStyle/>
          <a:p>
            <a:pPr eaLnBrk="1" hangingPunct="1"/>
            <a:r>
              <a:rPr lang="en-US" altLang="en-US"/>
              <a:t>Example: Multi-Sided Dice</a:t>
            </a:r>
          </a:p>
        </p:txBody>
      </p:sp>
      <p:sp>
        <p:nvSpPr>
          <p:cNvPr id="49155" name="Rectangle 3"/>
          <p:cNvSpPr>
            <a:spLocks noGrp="1" noChangeArrowheads="1"/>
          </p:cNvSpPr>
          <p:nvPr>
            <p:ph type="body" idx="1"/>
          </p:nvPr>
        </p:nvSpPr>
        <p:spPr/>
        <p:txBody>
          <a:bodyPr/>
          <a:lstStyle/>
          <a:p>
            <a:pPr eaLnBrk="1" hangingPunct="1">
              <a:lnSpc>
                <a:spcPct val="90000"/>
              </a:lnSpc>
            </a:pPr>
            <a:r>
              <a:rPr lang="en-US" altLang="en-US" sz="2800" dirty="0"/>
              <a:t>Suppose we have a </a:t>
            </a:r>
            <a:r>
              <a:rPr lang="en-US" altLang="en-US" sz="2800" dirty="0">
                <a:latin typeface="Courier New" panose="02070309020205020404" pitchFamily="49" charset="0"/>
              </a:rPr>
              <a:t>main</a:t>
            </a:r>
            <a:r>
              <a:rPr lang="en-US" altLang="en-US" sz="2800" dirty="0"/>
              <a:t> function that executes </a:t>
            </a:r>
            <a:r>
              <a:rPr lang="en-US" altLang="en-US" sz="2800" dirty="0">
                <a:latin typeface="Courier New" panose="02070309020205020404" pitchFamily="49" charset="0"/>
              </a:rPr>
              <a:t>die1.setValue(8)</a:t>
            </a:r>
            <a:r>
              <a:rPr lang="en-US" altLang="en-US" sz="2800" dirty="0"/>
              <a:t>.</a:t>
            </a:r>
          </a:p>
          <a:p>
            <a:pPr eaLnBrk="1" hangingPunct="1">
              <a:lnSpc>
                <a:spcPct val="90000"/>
              </a:lnSpc>
            </a:pPr>
            <a:r>
              <a:rPr lang="en-US" altLang="en-US" sz="2800" dirty="0"/>
              <a:t>Just as in function calls, Python executes the following four-step sequence:</a:t>
            </a:r>
          </a:p>
          <a:p>
            <a:pPr lvl="1" eaLnBrk="1" hangingPunct="1">
              <a:lnSpc>
                <a:spcPct val="90000"/>
              </a:lnSpc>
            </a:pPr>
            <a:r>
              <a:rPr lang="en-US" altLang="en-US" sz="2400" dirty="0">
                <a:solidFill>
                  <a:srgbClr val="FF0000"/>
                </a:solidFill>
              </a:rPr>
              <a:t>main to </a:t>
            </a:r>
            <a:r>
              <a:rPr lang="en-US" altLang="en-US" sz="2400" dirty="0" err="1">
                <a:solidFill>
                  <a:srgbClr val="FF0000"/>
                </a:solidFill>
              </a:rPr>
              <a:t>MSDie's</a:t>
            </a:r>
            <a:r>
              <a:rPr lang="en-US" altLang="en-US" sz="2400" dirty="0">
                <a:solidFill>
                  <a:srgbClr val="FF0000"/>
                </a:solidFill>
              </a:rPr>
              <a:t> </a:t>
            </a:r>
            <a:r>
              <a:rPr lang="en-US" altLang="en-US" sz="2400" dirty="0" err="1">
                <a:solidFill>
                  <a:srgbClr val="FF0000"/>
                </a:solidFill>
              </a:rPr>
              <a:t>setValue</a:t>
            </a:r>
            <a:r>
              <a:rPr lang="en-US" altLang="en-US" sz="2400" dirty="0">
                <a:latin typeface="Courier New" panose="02070309020205020404" pitchFamily="49" charset="0"/>
              </a:rPr>
              <a:t>: main</a:t>
            </a:r>
            <a:r>
              <a:rPr lang="en-US" altLang="en-US" sz="2400" dirty="0"/>
              <a:t> suspends at the point of the method call. Python locates the appropriate method definition inside the class of the object to which the method is being applied. Here, control is transferred to the </a:t>
            </a:r>
            <a:r>
              <a:rPr lang="en-US" altLang="en-US" sz="2400" dirty="0" err="1">
                <a:latin typeface="Courier New" panose="02070309020205020404" pitchFamily="49" charset="0"/>
              </a:rPr>
              <a:t>setValue</a:t>
            </a:r>
            <a:r>
              <a:rPr lang="en-US" altLang="en-US" sz="2400" dirty="0"/>
              <a:t> method in the </a:t>
            </a:r>
            <a:r>
              <a:rPr lang="en-US" altLang="en-US" sz="2400" dirty="0" err="1">
                <a:latin typeface="Courier New" panose="02070309020205020404" pitchFamily="49" charset="0"/>
              </a:rPr>
              <a:t>MSDie</a:t>
            </a:r>
            <a:r>
              <a:rPr lang="en-US" altLang="en-US" sz="2400" dirty="0"/>
              <a:t> class, since </a:t>
            </a:r>
            <a:r>
              <a:rPr lang="en-US" altLang="en-US" sz="2400" dirty="0">
                <a:latin typeface="Courier New" panose="02070309020205020404" pitchFamily="49" charset="0"/>
              </a:rPr>
              <a:t>die1</a:t>
            </a:r>
            <a:r>
              <a:rPr lang="en-US" altLang="en-US" sz="2400" dirty="0"/>
              <a:t> is an instance of </a:t>
            </a:r>
            <a:r>
              <a:rPr lang="en-US" altLang="en-US" sz="2400" dirty="0" err="1">
                <a:latin typeface="Courier New" panose="02070309020205020404" pitchFamily="49" charset="0"/>
              </a:rPr>
              <a:t>MSDie</a:t>
            </a:r>
            <a:r>
              <a:rPr lang="en-US" altLang="en-US" sz="2400" dirty="0"/>
              <a:t>.</a:t>
            </a:r>
            <a:endParaRPr lang="en-US" altLang="en-US" sz="2400" dirty="0">
              <a:latin typeface="Courier New" panose="02070309020205020404" pitchFamily="49" charset="0"/>
            </a:endParaRPr>
          </a:p>
        </p:txBody>
      </p:sp>
    </p:spTree>
    <p:extLst>
      <p:ext uri="{BB962C8B-B14F-4D97-AF65-F5344CB8AC3E}">
        <p14:creationId xmlns:p14="http://schemas.microsoft.com/office/powerpoint/2010/main" val="38350946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 calcmode="lin" valueType="num">
                                      <p:cBhvr additive="base">
                                        <p:cTn id="7" dur="500" fill="hold"/>
                                        <p:tgtEl>
                                          <p:spTgt spid="491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1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55">
                                            <p:txEl>
                                              <p:pRg st="1" end="1"/>
                                            </p:txEl>
                                          </p:spTgt>
                                        </p:tgtEl>
                                        <p:attrNameLst>
                                          <p:attrName>style.visibility</p:attrName>
                                        </p:attrNameLst>
                                      </p:cBhvr>
                                      <p:to>
                                        <p:strVal val="visible"/>
                                      </p:to>
                                    </p:set>
                                    <p:anim calcmode="lin" valueType="num">
                                      <p:cBhvr additive="base">
                                        <p:cTn id="13" dur="500" fill="hold"/>
                                        <p:tgtEl>
                                          <p:spTgt spid="491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1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155">
                                            <p:txEl>
                                              <p:pRg st="2" end="2"/>
                                            </p:txEl>
                                          </p:spTgt>
                                        </p:tgtEl>
                                        <p:attrNameLst>
                                          <p:attrName>style.visibility</p:attrName>
                                        </p:attrNameLst>
                                      </p:cBhvr>
                                      <p:to>
                                        <p:strVal val="visible"/>
                                      </p:to>
                                    </p:set>
                                    <p:anim calcmode="lin" valueType="num">
                                      <p:cBhvr additive="base">
                                        <p:cTn id="19" dur="500" fill="hold"/>
                                        <p:tgtEl>
                                          <p:spTgt spid="491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15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4AF5A052-4DC1-4866-942C-7EEBECD7530D}" type="slidenum">
              <a:rPr lang="en-US" altLang="en-US" sz="1400">
                <a:latin typeface="Tahoma" panose="020B0604030504040204" pitchFamily="34" charset="0"/>
              </a:rPr>
              <a:pPr eaLnBrk="1" hangingPunct="1"/>
              <a:t>18</a:t>
            </a:fld>
            <a:endParaRPr lang="en-US" altLang="en-US" sz="1400">
              <a:latin typeface="Tahoma" panose="020B0604030504040204" pitchFamily="34" charset="0"/>
            </a:endParaRPr>
          </a:p>
        </p:txBody>
      </p:sp>
      <p:sp>
        <p:nvSpPr>
          <p:cNvPr id="44036" name="Rectangle 2"/>
          <p:cNvSpPr>
            <a:spLocks noGrp="1" noChangeArrowheads="1"/>
          </p:cNvSpPr>
          <p:nvPr>
            <p:ph type="title"/>
          </p:nvPr>
        </p:nvSpPr>
        <p:spPr/>
        <p:txBody>
          <a:bodyPr/>
          <a:lstStyle/>
          <a:p>
            <a:pPr eaLnBrk="1" hangingPunct="1"/>
            <a:r>
              <a:rPr lang="en-US" altLang="en-US"/>
              <a:t>Example: Multi-Sided Dice</a:t>
            </a:r>
          </a:p>
        </p:txBody>
      </p:sp>
      <p:sp>
        <p:nvSpPr>
          <p:cNvPr id="50179" name="Rectangle 3"/>
          <p:cNvSpPr>
            <a:spLocks noGrp="1" noChangeArrowheads="1"/>
          </p:cNvSpPr>
          <p:nvPr>
            <p:ph type="body" idx="1"/>
          </p:nvPr>
        </p:nvSpPr>
        <p:spPr/>
        <p:txBody>
          <a:bodyPr/>
          <a:lstStyle/>
          <a:p>
            <a:pPr lvl="1"/>
            <a:r>
              <a:rPr lang="en-US" altLang="en-US">
                <a:solidFill>
                  <a:srgbClr val="FF0000"/>
                </a:solidFill>
              </a:rPr>
              <a:t>assign arguments to parameters</a:t>
            </a:r>
            <a:r>
              <a:rPr lang="en-US" altLang="en-US">
                <a:latin typeface="Courier New" panose="02070309020205020404" pitchFamily="49" charset="0"/>
              </a:rPr>
              <a:t>:</a:t>
            </a:r>
            <a:r>
              <a:rPr lang="en-US" altLang="en-US"/>
              <a:t>The formal parameters of the method get assigned the values supplied by the actual parameters of the call. In the case of a method call, </a:t>
            </a:r>
            <a:r>
              <a:rPr lang="en-US" altLang="en-US" b="1"/>
              <a:t>the first formal parameter refers to the object</a:t>
            </a:r>
            <a:r>
              <a:rPr lang="en-US" altLang="en-US"/>
              <a:t>:</a:t>
            </a:r>
            <a:br>
              <a:rPr lang="en-US" altLang="en-US"/>
            </a:br>
            <a:r>
              <a:rPr lang="en-US" altLang="en-US">
                <a:latin typeface="Courier New" panose="02070309020205020404" pitchFamily="49" charset="0"/>
              </a:rPr>
              <a:t>self = die1</a:t>
            </a:r>
            <a:br>
              <a:rPr lang="en-US" altLang="en-US">
                <a:latin typeface="Courier New" panose="02070309020205020404" pitchFamily="49" charset="0"/>
              </a:rPr>
            </a:br>
            <a:r>
              <a:rPr lang="en-US" altLang="en-US">
                <a:latin typeface="Courier New" panose="02070309020205020404" pitchFamily="49" charset="0"/>
              </a:rPr>
              <a:t>value = 8</a:t>
            </a:r>
            <a:endParaRPr lang="en-US" altLang="en-US"/>
          </a:p>
          <a:p>
            <a:pPr lvl="1" eaLnBrk="1" hangingPunct="1"/>
            <a:r>
              <a:rPr lang="en-US" altLang="en-US">
                <a:solidFill>
                  <a:srgbClr val="FF0000"/>
                </a:solidFill>
              </a:rPr>
              <a:t>The body of the method is executed</a:t>
            </a:r>
            <a:r>
              <a:rPr lang="en-US" altLang="en-US"/>
              <a:t>.</a:t>
            </a:r>
          </a:p>
        </p:txBody>
      </p:sp>
    </p:spTree>
    <p:extLst>
      <p:ext uri="{BB962C8B-B14F-4D97-AF65-F5344CB8AC3E}">
        <p14:creationId xmlns:p14="http://schemas.microsoft.com/office/powerpoint/2010/main" val="2277601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additive="base">
                                        <p:cTn id="7" dur="500" fill="hold"/>
                                        <p:tgtEl>
                                          <p:spTgt spid="501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1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179">
                                            <p:txEl>
                                              <p:pRg st="1" end="1"/>
                                            </p:txEl>
                                          </p:spTgt>
                                        </p:tgtEl>
                                        <p:attrNameLst>
                                          <p:attrName>style.visibility</p:attrName>
                                        </p:attrNameLst>
                                      </p:cBhvr>
                                      <p:to>
                                        <p:strVal val="visible"/>
                                      </p:to>
                                    </p:set>
                                    <p:anim calcmode="lin" valueType="num">
                                      <p:cBhvr additive="base">
                                        <p:cTn id="13" dur="500" fill="hold"/>
                                        <p:tgtEl>
                                          <p:spTgt spid="501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017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B02437F4-C438-453B-8815-ECB68B85A41A}" type="slidenum">
              <a:rPr kumimoji="0" lang="en-US" altLang="en-US" sz="1400" b="0" i="0" u="none" strike="noStrike" kern="1200" cap="none" spc="0" normalizeH="0" baseline="0" noProof="0">
                <a:ln>
                  <a:noFill/>
                </a:ln>
                <a:solidFill>
                  <a:prstClr val="black"/>
                </a:solidFill>
                <a:effectLst/>
                <a:uLnTx/>
                <a:uFillTx/>
                <a:latin typeface="Tahoma" panose="020B0604030504040204" pitchFamily="34" charset="0"/>
                <a:ea typeface="+mn-ea"/>
                <a:cs typeface="Times New Roman" panose="02020603050405020304" pitchFamily="18" charset="0"/>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altLang="en-US" sz="1400" b="0" i="0" u="none" strike="noStrike" kern="1200" cap="none" spc="0" normalizeH="0" baseline="0" noProof="0">
              <a:ln>
                <a:noFill/>
              </a:ln>
              <a:solidFill>
                <a:prstClr val="black"/>
              </a:solidFill>
              <a:effectLst/>
              <a:uLnTx/>
              <a:uFillTx/>
              <a:latin typeface="Tahoma" panose="020B0604030504040204" pitchFamily="34" charset="0"/>
              <a:ea typeface="+mn-ea"/>
              <a:cs typeface="Times New Roman" panose="02020603050405020304" pitchFamily="18" charset="0"/>
            </a:endParaRPr>
          </a:p>
        </p:txBody>
      </p:sp>
      <p:sp>
        <p:nvSpPr>
          <p:cNvPr id="45060" name="Rectangle 2"/>
          <p:cNvSpPr>
            <a:spLocks noGrp="1" noChangeArrowheads="1"/>
          </p:cNvSpPr>
          <p:nvPr>
            <p:ph type="title"/>
          </p:nvPr>
        </p:nvSpPr>
        <p:spPr/>
        <p:txBody>
          <a:bodyPr/>
          <a:lstStyle/>
          <a:p>
            <a:pPr eaLnBrk="1" hangingPunct="1"/>
            <a:r>
              <a:rPr lang="en-US" altLang="en-US"/>
              <a:t>Example: Multi-Sided Dice</a:t>
            </a:r>
          </a:p>
        </p:txBody>
      </p:sp>
      <p:sp>
        <p:nvSpPr>
          <p:cNvPr id="51203" name="Rectangle 3"/>
          <p:cNvSpPr>
            <a:spLocks noGrp="1" noChangeArrowheads="1"/>
          </p:cNvSpPr>
          <p:nvPr>
            <p:ph type="body" idx="1"/>
          </p:nvPr>
        </p:nvSpPr>
        <p:spPr/>
        <p:txBody>
          <a:bodyPr/>
          <a:lstStyle/>
          <a:p>
            <a:pPr lvl="1" eaLnBrk="1" hangingPunct="1"/>
            <a:r>
              <a:rPr lang="en-US" altLang="en-US">
                <a:solidFill>
                  <a:srgbClr val="FF0000"/>
                </a:solidFill>
              </a:rPr>
              <a:t>Return to main: </a:t>
            </a:r>
            <a:r>
              <a:rPr lang="en-US" altLang="en-US"/>
              <a:t>Control returns to the point just after where the method was called. In this case, it is immediately following </a:t>
            </a:r>
            <a:r>
              <a:rPr lang="en-US" altLang="en-US">
                <a:latin typeface="Courier New" panose="02070309020205020404" pitchFamily="49" charset="0"/>
              </a:rPr>
              <a:t>die1.setValue(8)</a:t>
            </a:r>
            <a:r>
              <a:rPr lang="en-US" altLang="en-US"/>
              <a:t>.</a:t>
            </a:r>
          </a:p>
        </p:txBody>
      </p:sp>
    </p:spTree>
    <p:extLst>
      <p:ext uri="{BB962C8B-B14F-4D97-AF65-F5344CB8AC3E}">
        <p14:creationId xmlns:p14="http://schemas.microsoft.com/office/powerpoint/2010/main" val="17390084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additive="base">
                                        <p:cTn id="7" dur="500" fill="hold"/>
                                        <p:tgtEl>
                                          <p:spTgt spid="512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0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Circle class from graphics.py</a:t>
            </a:r>
          </a:p>
        </p:txBody>
      </p:sp>
      <p:sp>
        <p:nvSpPr>
          <p:cNvPr id="3" name="Content Placeholder 2"/>
          <p:cNvSpPr>
            <a:spLocks noGrp="1"/>
          </p:cNvSpPr>
          <p:nvPr>
            <p:ph idx="1"/>
          </p:nvPr>
        </p:nvSpPr>
        <p:spPr/>
        <p:txBody>
          <a:bodyPr/>
          <a:lstStyle/>
          <a:p>
            <a:pPr marL="0" indent="0">
              <a:buNone/>
            </a:pPr>
            <a:r>
              <a:rPr lang="en-US" altLang="en-US" dirty="0" err="1">
                <a:latin typeface="Courier New" panose="02070309020205020404" pitchFamily="49" charset="0"/>
              </a:rPr>
              <a:t>myCircle</a:t>
            </a:r>
            <a:r>
              <a:rPr lang="en-US" altLang="en-US" dirty="0">
                <a:latin typeface="Courier New" panose="02070309020205020404" pitchFamily="49" charset="0"/>
              </a:rPr>
              <a:t> = Circle(Point(0,0),20)</a:t>
            </a:r>
          </a:p>
          <a:p>
            <a:r>
              <a:rPr lang="en-US" dirty="0">
                <a:latin typeface="Courier New" panose="02070309020205020404" pitchFamily="49" charset="0"/>
              </a:rPr>
              <a:t>Creates a new Circle object</a:t>
            </a:r>
          </a:p>
          <a:p>
            <a:pPr lvl="1"/>
            <a:r>
              <a:rPr lang="en-US" sz="3200" dirty="0">
                <a:latin typeface="Courier New" panose="02070309020205020404" pitchFamily="49" charset="0"/>
              </a:rPr>
              <a:t>invokes the Circle </a:t>
            </a:r>
            <a:r>
              <a:rPr lang="en-US" sz="3200" b="1" dirty="0">
                <a:latin typeface="Courier New" panose="02070309020205020404" pitchFamily="49" charset="0"/>
              </a:rPr>
              <a:t>constructor</a:t>
            </a:r>
          </a:p>
          <a:p>
            <a:r>
              <a:rPr lang="en-US" dirty="0">
                <a:latin typeface="Courier New" panose="02070309020205020404" pitchFamily="49" charset="0"/>
              </a:rPr>
              <a:t>associates the variable </a:t>
            </a:r>
            <a:r>
              <a:rPr lang="en-US" b="1" dirty="0">
                <a:latin typeface="Courier New" panose="02070309020205020404" pitchFamily="49" charset="0"/>
              </a:rPr>
              <a:t>myCircle</a:t>
            </a:r>
            <a:r>
              <a:rPr lang="en-US" dirty="0">
                <a:latin typeface="Courier New" panose="02070309020205020404" pitchFamily="49" charset="0"/>
              </a:rPr>
              <a:t> with the Circle</a:t>
            </a:r>
            <a:endParaRPr lang="en-US"/>
          </a:p>
        </p:txBody>
      </p:sp>
    </p:spTree>
    <p:extLst>
      <p:ext uri="{BB962C8B-B14F-4D97-AF65-F5344CB8AC3E}">
        <p14:creationId xmlns:p14="http://schemas.microsoft.com/office/powerpoint/2010/main" val="197804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F90A69B5-9E52-4A99-8DAF-9B6F344513F3}" type="slidenum">
              <a:rPr lang="en-US" altLang="en-US" sz="1400">
                <a:latin typeface="Tahoma" panose="020B0604030504040204" pitchFamily="34" charset="0"/>
              </a:rPr>
              <a:pPr eaLnBrk="1" hangingPunct="1"/>
              <a:t>20</a:t>
            </a:fld>
            <a:endParaRPr lang="en-US" altLang="en-US" sz="1400">
              <a:latin typeface="Tahoma" panose="020B0604030504040204" pitchFamily="34" charset="0"/>
            </a:endParaRPr>
          </a:p>
        </p:txBody>
      </p:sp>
      <p:sp>
        <p:nvSpPr>
          <p:cNvPr id="47108" name="Rectangle 2"/>
          <p:cNvSpPr>
            <a:spLocks noGrp="1" noChangeArrowheads="1"/>
          </p:cNvSpPr>
          <p:nvPr>
            <p:ph type="title"/>
          </p:nvPr>
        </p:nvSpPr>
        <p:spPr/>
        <p:txBody>
          <a:bodyPr/>
          <a:lstStyle/>
          <a:p>
            <a:pPr eaLnBrk="1" hangingPunct="1"/>
            <a:r>
              <a:rPr lang="en-US" altLang="en-US"/>
              <a:t>Example: Multi-Sided Dice</a:t>
            </a:r>
          </a:p>
        </p:txBody>
      </p:sp>
      <p:pic>
        <p:nvPicPr>
          <p:cNvPr id="3" name="Picture 2"/>
          <p:cNvPicPr>
            <a:picLocks noChangeAspect="1"/>
          </p:cNvPicPr>
          <p:nvPr/>
        </p:nvPicPr>
        <p:blipFill>
          <a:blip r:embed="rId2"/>
          <a:stretch>
            <a:fillRect/>
          </a:stretch>
        </p:blipFill>
        <p:spPr>
          <a:xfrm>
            <a:off x="304800" y="3124200"/>
            <a:ext cx="8465820" cy="1310640"/>
          </a:xfrm>
          <a:prstGeom prst="rect">
            <a:avLst/>
          </a:prstGeom>
        </p:spPr>
      </p:pic>
    </p:spTree>
    <p:extLst>
      <p:ext uri="{BB962C8B-B14F-4D97-AF65-F5344CB8AC3E}">
        <p14:creationId xmlns:p14="http://schemas.microsoft.com/office/powerpoint/2010/main" val="254091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2FC59DA0-C874-4694-BF43-11B1A60C87A7}" type="slidenum">
              <a:rPr lang="en-US" altLang="en-US" sz="1400">
                <a:latin typeface="Tahoma" panose="020B0604030504040204" pitchFamily="34" charset="0"/>
              </a:rPr>
              <a:pPr eaLnBrk="1" hangingPunct="1"/>
              <a:t>21</a:t>
            </a:fld>
            <a:endParaRPr lang="en-US" altLang="en-US" sz="1400">
              <a:latin typeface="Tahoma" panose="020B0604030504040204" pitchFamily="34" charset="0"/>
            </a:endParaRPr>
          </a:p>
        </p:txBody>
      </p:sp>
      <p:sp>
        <p:nvSpPr>
          <p:cNvPr id="46084" name="Rectangle 2"/>
          <p:cNvSpPr>
            <a:spLocks noGrp="1" noChangeArrowheads="1"/>
          </p:cNvSpPr>
          <p:nvPr>
            <p:ph type="title"/>
          </p:nvPr>
        </p:nvSpPr>
        <p:spPr/>
        <p:txBody>
          <a:bodyPr/>
          <a:lstStyle/>
          <a:p>
            <a:pPr eaLnBrk="1" hangingPunct="1"/>
            <a:r>
              <a:rPr lang="en-US" altLang="en-US"/>
              <a:t>Example: Multi-Sided Dice</a:t>
            </a:r>
          </a:p>
        </p:txBody>
      </p:sp>
      <p:sp>
        <p:nvSpPr>
          <p:cNvPr id="46085" name="Rectangle 3"/>
          <p:cNvSpPr>
            <a:spLocks noGrp="1" noChangeArrowheads="1"/>
          </p:cNvSpPr>
          <p:nvPr>
            <p:ph type="body" idx="1"/>
          </p:nvPr>
        </p:nvSpPr>
        <p:spPr/>
        <p:txBody>
          <a:bodyPr>
            <a:normAutofit fontScale="92500" lnSpcReduction="10000"/>
          </a:bodyPr>
          <a:lstStyle/>
          <a:p>
            <a:r>
              <a:rPr lang="en-US" altLang="en-US"/>
              <a:t>Methods are called with one parameter, but the method definition itself includes the </a:t>
            </a:r>
            <a:r>
              <a:rPr lang="en-US" altLang="en-US">
                <a:latin typeface="Courier New" panose="02070309020205020404" pitchFamily="49" charset="0"/>
              </a:rPr>
              <a:t>self</a:t>
            </a:r>
            <a:r>
              <a:rPr lang="en-US" altLang="en-US"/>
              <a:t> parameter as well as the actual parameter:</a:t>
            </a:r>
          </a:p>
          <a:p>
            <a:pPr marL="0" indent="0" algn="ctr">
              <a:buNone/>
            </a:pPr>
            <a:r>
              <a:rPr lang="en-US" altLang="en-US" dirty="0" err="1">
                <a:latin typeface="Courier New" panose="02070309020205020404" pitchFamily="49" charset="0"/>
              </a:rPr>
              <a:t>def</a:t>
            </a:r>
            <a:r>
              <a:rPr lang="en-US" altLang="en-US" dirty="0">
                <a:latin typeface="Courier New" panose="02070309020205020404" pitchFamily="49" charset="0"/>
              </a:rPr>
              <a:t> __</a:t>
            </a:r>
            <a:r>
              <a:rPr lang="en-US" altLang="en-US" dirty="0" err="1">
                <a:latin typeface="Courier New" panose="02070309020205020404" pitchFamily="49" charset="0"/>
              </a:rPr>
              <a:t>init</a:t>
            </a:r>
            <a:r>
              <a:rPr lang="en-US" altLang="en-US" dirty="0">
                <a:latin typeface="Courier New" panose="02070309020205020404" pitchFamily="49" charset="0"/>
              </a:rPr>
              <a:t>__(self, sides):</a:t>
            </a:r>
            <a:endParaRPr lang="en-US" altLang="en-US"/>
          </a:p>
          <a:p>
            <a:pPr eaLnBrk="1" hangingPunct="1"/>
            <a:r>
              <a:rPr lang="en-US" altLang="en-US"/>
              <a:t>The </a:t>
            </a:r>
            <a:r>
              <a:rPr lang="en-US" altLang="en-US">
                <a:latin typeface="Courier New" panose="02070309020205020404" pitchFamily="49" charset="0"/>
              </a:rPr>
              <a:t>self</a:t>
            </a:r>
            <a:r>
              <a:rPr lang="en-US" altLang="en-US"/>
              <a:t> parameter is a bookkeeping detail. We can refer to the first formal parameter as the</a:t>
            </a:r>
            <a:r>
              <a:rPr lang="en-US" altLang="en-US" b="1"/>
              <a:t> </a:t>
            </a:r>
            <a:r>
              <a:rPr lang="en-US" altLang="en-US" b="1" i="1"/>
              <a:t>self</a:t>
            </a:r>
            <a:r>
              <a:rPr lang="en-US" altLang="en-US" b="1"/>
              <a:t> parameter</a:t>
            </a:r>
            <a:r>
              <a:rPr lang="en-US" altLang="en-US"/>
              <a:t> and other parameters as </a:t>
            </a:r>
            <a:r>
              <a:rPr lang="en-US" altLang="en-US" b="1" i="1"/>
              <a:t>normal</a:t>
            </a:r>
            <a:r>
              <a:rPr lang="en-US" altLang="en-US" b="1"/>
              <a:t> parameters</a:t>
            </a:r>
            <a:r>
              <a:rPr lang="en-US" altLang="en-US"/>
              <a:t>. So, we could say </a:t>
            </a:r>
            <a:r>
              <a:rPr lang="en-US" altLang="en-US">
                <a:latin typeface="Courier New" panose="02070309020205020404" pitchFamily="49" charset="0"/>
              </a:rPr>
              <a:t>setValue</a:t>
            </a:r>
            <a:r>
              <a:rPr lang="en-US" altLang="en-US"/>
              <a:t> uses one normal parameter.</a:t>
            </a:r>
          </a:p>
          <a:p>
            <a:pPr eaLnBrk="1" hangingPunct="1"/>
            <a:r>
              <a:rPr lang="en-US" altLang="en-US"/>
              <a:t>(</a:t>
            </a:r>
            <a:r>
              <a:rPr lang="en-US" altLang="en-US" b="1"/>
              <a:t>self</a:t>
            </a:r>
            <a:r>
              <a:rPr lang="en-US" altLang="en-US"/>
              <a:t> is just any name,</a:t>
            </a:r>
            <a:r>
              <a:rPr lang="en-US" altLang="en-US" b="1"/>
              <a:t> but use self</a:t>
            </a:r>
            <a:r>
              <a:rPr lang="en-US" altLang="en-US"/>
              <a:t>)</a:t>
            </a:r>
          </a:p>
        </p:txBody>
      </p:sp>
    </p:spTree>
    <p:extLst>
      <p:ext uri="{BB962C8B-B14F-4D97-AF65-F5344CB8AC3E}">
        <p14:creationId xmlns:p14="http://schemas.microsoft.com/office/powerpoint/2010/main" val="2210767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A879B450-6D10-4BAB-8001-5296D055C204}" type="slidenum">
              <a:rPr lang="en-US" altLang="en-US" sz="1400">
                <a:latin typeface="Tahoma" panose="020B0604030504040204" pitchFamily="34" charset="0"/>
              </a:rPr>
              <a:pPr eaLnBrk="1" hangingPunct="1"/>
              <a:t>22</a:t>
            </a:fld>
            <a:endParaRPr lang="en-US" altLang="en-US" sz="1400">
              <a:latin typeface="Tahoma" panose="020B0604030504040204" pitchFamily="34" charset="0"/>
            </a:endParaRPr>
          </a:p>
        </p:txBody>
      </p:sp>
      <p:sp>
        <p:nvSpPr>
          <p:cNvPr id="48132" name="Rectangle 2"/>
          <p:cNvSpPr>
            <a:spLocks noGrp="1" noChangeArrowheads="1"/>
          </p:cNvSpPr>
          <p:nvPr>
            <p:ph type="title"/>
          </p:nvPr>
        </p:nvSpPr>
        <p:spPr/>
        <p:txBody>
          <a:bodyPr/>
          <a:lstStyle/>
          <a:p>
            <a:pPr eaLnBrk="1" hangingPunct="1"/>
            <a:r>
              <a:rPr lang="en-US" altLang="en-US"/>
              <a:t>Example: Multi-Sided Dice</a:t>
            </a:r>
          </a:p>
        </p:txBody>
      </p:sp>
      <p:sp>
        <p:nvSpPr>
          <p:cNvPr id="56323" name="Rectangle 3"/>
          <p:cNvSpPr>
            <a:spLocks noGrp="1" noChangeArrowheads="1"/>
          </p:cNvSpPr>
          <p:nvPr>
            <p:ph type="body" idx="1"/>
          </p:nvPr>
        </p:nvSpPr>
        <p:spPr/>
        <p:txBody>
          <a:bodyPr/>
          <a:lstStyle/>
          <a:p>
            <a:pPr eaLnBrk="1" hangingPunct="1">
              <a:lnSpc>
                <a:spcPct val="90000"/>
              </a:lnSpc>
            </a:pPr>
            <a:r>
              <a:rPr lang="en-US" altLang="en-US" sz="2800"/>
              <a:t>Objects contain their own data. Instance variables provide storage locations inside of an object.</a:t>
            </a:r>
          </a:p>
          <a:p>
            <a:pPr eaLnBrk="1" hangingPunct="1">
              <a:lnSpc>
                <a:spcPct val="90000"/>
              </a:lnSpc>
            </a:pPr>
            <a:r>
              <a:rPr lang="en-US" altLang="en-US" sz="2800"/>
              <a:t>Instance variables are accessed by name using our dot notation: </a:t>
            </a:r>
            <a:r>
              <a:rPr lang="en-US" altLang="en-US" sz="2800">
                <a:latin typeface="Courier New" panose="02070309020205020404" pitchFamily="49" charset="0"/>
              </a:rPr>
              <a:t>&lt;object&gt;.&lt;instance-var&gt;</a:t>
            </a:r>
            <a:endParaRPr lang="en-US" altLang="en-US" sz="2800"/>
          </a:p>
          <a:p>
            <a:pPr eaLnBrk="1" hangingPunct="1">
              <a:lnSpc>
                <a:spcPct val="90000"/>
              </a:lnSpc>
            </a:pPr>
            <a:r>
              <a:rPr lang="en-US" altLang="en-US" sz="2800"/>
              <a:t>Looking at </a:t>
            </a:r>
            <a:r>
              <a:rPr lang="en-US" altLang="en-US" sz="2800">
                <a:latin typeface="Courier New" panose="02070309020205020404" pitchFamily="49" charset="0"/>
              </a:rPr>
              <a:t>setValue</a:t>
            </a:r>
            <a:r>
              <a:rPr lang="en-US" altLang="en-US" sz="2800"/>
              <a:t>, we see </a:t>
            </a:r>
            <a:r>
              <a:rPr lang="en-US" altLang="en-US" sz="2800">
                <a:latin typeface="Courier New" panose="02070309020205020404" pitchFamily="49" charset="0"/>
              </a:rPr>
              <a:t>self.value</a:t>
            </a:r>
            <a:r>
              <a:rPr lang="en-US" altLang="en-US" sz="2800"/>
              <a:t> refers to the instance variable </a:t>
            </a:r>
            <a:r>
              <a:rPr lang="en-US" altLang="en-US" sz="2800">
                <a:latin typeface="Courier New" panose="02070309020205020404" pitchFamily="49" charset="0"/>
              </a:rPr>
              <a:t>value</a:t>
            </a:r>
            <a:r>
              <a:rPr lang="en-US" altLang="en-US" sz="2800"/>
              <a:t> inside the object. Each </a:t>
            </a:r>
            <a:r>
              <a:rPr lang="en-US" altLang="en-US" sz="2800">
                <a:latin typeface="Courier New" panose="02070309020205020404" pitchFamily="49" charset="0"/>
              </a:rPr>
              <a:t>MSDie</a:t>
            </a:r>
            <a:r>
              <a:rPr lang="en-US" altLang="en-US" sz="2800"/>
              <a:t> object has its own </a:t>
            </a:r>
            <a:r>
              <a:rPr lang="en-US" altLang="en-US" sz="2800">
                <a:latin typeface="Courier New" panose="02070309020205020404" pitchFamily="49" charset="0"/>
              </a:rPr>
              <a:t>value</a:t>
            </a:r>
            <a:r>
              <a:rPr lang="en-US" altLang="en-US" sz="2800"/>
              <a:t>.</a:t>
            </a:r>
          </a:p>
        </p:txBody>
      </p:sp>
    </p:spTree>
    <p:extLst>
      <p:ext uri="{BB962C8B-B14F-4D97-AF65-F5344CB8AC3E}">
        <p14:creationId xmlns:p14="http://schemas.microsoft.com/office/powerpoint/2010/main" val="4123861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323">
                                            <p:txEl>
                                              <p:pRg st="1" end="1"/>
                                            </p:txEl>
                                          </p:spTgt>
                                        </p:tgtEl>
                                        <p:attrNameLst>
                                          <p:attrName>style.visibility</p:attrName>
                                        </p:attrNameLst>
                                      </p:cBhvr>
                                      <p:to>
                                        <p:strVal val="visible"/>
                                      </p:to>
                                    </p:set>
                                    <p:anim calcmode="lin" valueType="num">
                                      <p:cBhvr additive="base">
                                        <p:cTn id="13" dur="500" fill="hold"/>
                                        <p:tgtEl>
                                          <p:spTgt spid="563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3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323">
                                            <p:txEl>
                                              <p:pRg st="2" end="2"/>
                                            </p:txEl>
                                          </p:spTgt>
                                        </p:tgtEl>
                                        <p:attrNameLst>
                                          <p:attrName>style.visibility</p:attrName>
                                        </p:attrNameLst>
                                      </p:cBhvr>
                                      <p:to>
                                        <p:strVal val="visible"/>
                                      </p:to>
                                    </p:set>
                                    <p:anim calcmode="lin" valueType="num">
                                      <p:cBhvr additive="base">
                                        <p:cTn id="19" dur="500" fill="hold"/>
                                        <p:tgtEl>
                                          <p:spTgt spid="563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32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2AFC1FFF-091E-4361-895C-3138304333BE}" type="slidenum">
              <a:rPr lang="en-US" altLang="en-US" sz="1400">
                <a:latin typeface="Tahoma" panose="020B0604030504040204" pitchFamily="34" charset="0"/>
              </a:rPr>
              <a:pPr eaLnBrk="1" hangingPunct="1"/>
              <a:t>23</a:t>
            </a:fld>
            <a:endParaRPr lang="en-US" altLang="en-US" sz="1400">
              <a:latin typeface="Tahoma" panose="020B0604030504040204" pitchFamily="34" charset="0"/>
            </a:endParaRPr>
          </a:p>
        </p:txBody>
      </p:sp>
      <p:sp>
        <p:nvSpPr>
          <p:cNvPr id="49156" name="Rectangle 2"/>
          <p:cNvSpPr>
            <a:spLocks noGrp="1" noChangeArrowheads="1"/>
          </p:cNvSpPr>
          <p:nvPr>
            <p:ph type="title"/>
          </p:nvPr>
        </p:nvSpPr>
        <p:spPr/>
        <p:txBody>
          <a:bodyPr/>
          <a:lstStyle/>
          <a:p>
            <a:pPr eaLnBrk="1" hangingPunct="1"/>
            <a:r>
              <a:rPr lang="en-US" altLang="en-US"/>
              <a:t>Example: Multi-Sided Dice</a:t>
            </a:r>
          </a:p>
        </p:txBody>
      </p:sp>
      <p:sp>
        <p:nvSpPr>
          <p:cNvPr id="57347" name="Rectangle 3"/>
          <p:cNvSpPr>
            <a:spLocks noGrp="1" noChangeArrowheads="1"/>
          </p:cNvSpPr>
          <p:nvPr>
            <p:ph type="body" idx="1"/>
          </p:nvPr>
        </p:nvSpPr>
        <p:spPr/>
        <p:txBody>
          <a:bodyPr/>
          <a:lstStyle/>
          <a:p>
            <a:pPr eaLnBrk="1" hangingPunct="1"/>
            <a:r>
              <a:rPr lang="en-US" altLang="en-US" dirty="0"/>
              <a:t>Certain methods have special meaning. These methods have names that start and end with two </a:t>
            </a:r>
            <a:r>
              <a:rPr lang="en-US" altLang="en-US" dirty="0">
                <a:latin typeface="Courier New" panose="02070309020205020404" pitchFamily="49" charset="0"/>
                <a:cs typeface="Courier New" panose="02070309020205020404" pitchFamily="49" charset="0"/>
              </a:rPr>
              <a:t>_</a:t>
            </a:r>
            <a:r>
              <a:rPr lang="en-US" altLang="en-US" dirty="0">
                <a:latin typeface="Times New Roman" panose="02020603050405020304" pitchFamily="18" charset="0"/>
              </a:rPr>
              <a:t>’</a:t>
            </a:r>
            <a:r>
              <a:rPr lang="en-US" altLang="en-US" dirty="0"/>
              <a:t>s.</a:t>
            </a:r>
          </a:p>
          <a:p>
            <a:pPr eaLnBrk="1" hangingPunct="1"/>
            <a:r>
              <a:rPr lang="en-US" altLang="en-US" dirty="0">
                <a:latin typeface="Courier New" panose="02070309020205020404" pitchFamily="49" charset="0"/>
              </a:rPr>
              <a:t>__</a:t>
            </a:r>
            <a:r>
              <a:rPr lang="en-US" altLang="en-US" dirty="0" err="1">
                <a:latin typeface="Courier New" panose="02070309020205020404" pitchFamily="49" charset="0"/>
              </a:rPr>
              <a:t>init</a:t>
            </a:r>
            <a:r>
              <a:rPr lang="en-US" altLang="en-US" dirty="0">
                <a:latin typeface="Courier New" panose="02070309020205020404" pitchFamily="49" charset="0"/>
              </a:rPr>
              <a:t>__</a:t>
            </a:r>
            <a:r>
              <a:rPr lang="en-US" altLang="en-US" dirty="0"/>
              <a:t> is the object constructor. Python calls this method to initialize a new </a:t>
            </a:r>
            <a:r>
              <a:rPr lang="en-US" altLang="en-US" dirty="0" err="1">
                <a:latin typeface="Courier New" panose="02070309020205020404" pitchFamily="49" charset="0"/>
              </a:rPr>
              <a:t>MSDie</a:t>
            </a:r>
            <a:r>
              <a:rPr lang="en-US" altLang="en-US" dirty="0"/>
              <a:t>. </a:t>
            </a:r>
            <a:r>
              <a:rPr lang="en-US" altLang="en-US" dirty="0">
                <a:latin typeface="Courier New" panose="02070309020205020404" pitchFamily="49" charset="0"/>
              </a:rPr>
              <a:t>__</a:t>
            </a:r>
            <a:r>
              <a:rPr lang="en-US" altLang="en-US" dirty="0" err="1">
                <a:latin typeface="Courier New" panose="02070309020205020404" pitchFamily="49" charset="0"/>
              </a:rPr>
              <a:t>init</a:t>
            </a:r>
            <a:r>
              <a:rPr lang="en-US" altLang="en-US" dirty="0">
                <a:latin typeface="Courier New" panose="02070309020205020404" pitchFamily="49" charset="0"/>
              </a:rPr>
              <a:t>__</a:t>
            </a:r>
            <a:r>
              <a:rPr lang="en-US" altLang="en-US" dirty="0"/>
              <a:t> provides initial values for the instance variables of an object.</a:t>
            </a:r>
            <a:endParaRPr lang="en-US" altLang="en-US" dirty="0">
              <a:latin typeface="Courier New" panose="02070309020205020404" pitchFamily="49" charset="0"/>
            </a:endParaRPr>
          </a:p>
        </p:txBody>
      </p:sp>
    </p:spTree>
    <p:extLst>
      <p:ext uri="{BB962C8B-B14F-4D97-AF65-F5344CB8AC3E}">
        <p14:creationId xmlns:p14="http://schemas.microsoft.com/office/powerpoint/2010/main" val="1781530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47">
                                            <p:txEl>
                                              <p:pRg st="1" end="1"/>
                                            </p:txEl>
                                          </p:spTgt>
                                        </p:tgtEl>
                                        <p:attrNameLst>
                                          <p:attrName>style.visibility</p:attrName>
                                        </p:attrNameLst>
                                      </p:cBhvr>
                                      <p:to>
                                        <p:strVal val="visible"/>
                                      </p:to>
                                    </p:set>
                                    <p:anim calcmode="lin" valueType="num">
                                      <p:cBhvr additive="base">
                                        <p:cTn id="13" dur="500" fill="hold"/>
                                        <p:tgtEl>
                                          <p:spTgt spid="573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34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B10CFA17-0084-45FA-BC70-109074FD4F27}" type="slidenum">
              <a:rPr lang="en-US" altLang="en-US" sz="1400">
                <a:latin typeface="Tahoma" panose="020B0604030504040204" pitchFamily="34" charset="0"/>
              </a:rPr>
              <a:pPr eaLnBrk="1" hangingPunct="1"/>
              <a:t>24</a:t>
            </a:fld>
            <a:endParaRPr lang="en-US" altLang="en-US" sz="1400">
              <a:latin typeface="Tahoma" panose="020B0604030504040204" pitchFamily="34" charset="0"/>
            </a:endParaRPr>
          </a:p>
        </p:txBody>
      </p:sp>
      <p:sp>
        <p:nvSpPr>
          <p:cNvPr id="51204" name="Rectangle 2"/>
          <p:cNvSpPr>
            <a:spLocks noGrp="1" noChangeArrowheads="1"/>
          </p:cNvSpPr>
          <p:nvPr>
            <p:ph type="title"/>
          </p:nvPr>
        </p:nvSpPr>
        <p:spPr/>
        <p:txBody>
          <a:bodyPr/>
          <a:lstStyle/>
          <a:p>
            <a:pPr eaLnBrk="1" hangingPunct="1"/>
            <a:r>
              <a:rPr lang="en-US" altLang="en-US"/>
              <a:t>Example: Multi-Sided Dice</a:t>
            </a:r>
          </a:p>
        </p:txBody>
      </p:sp>
      <p:sp>
        <p:nvSpPr>
          <p:cNvPr id="59395" name="Rectangle 3"/>
          <p:cNvSpPr>
            <a:spLocks noGrp="1" noChangeArrowheads="1"/>
          </p:cNvSpPr>
          <p:nvPr>
            <p:ph type="body" idx="1"/>
          </p:nvPr>
        </p:nvSpPr>
        <p:spPr/>
        <p:txBody>
          <a:bodyPr>
            <a:normAutofit fontScale="85000" lnSpcReduction="20000"/>
          </a:bodyPr>
          <a:lstStyle/>
          <a:p>
            <a:pPr eaLnBrk="1" hangingPunct="1"/>
            <a:r>
              <a:rPr lang="en-US" altLang="en-US"/>
              <a:t>Instance variables (the ones with </a:t>
            </a:r>
            <a:r>
              <a:rPr lang="en-US" altLang="en-US" b="1"/>
              <a:t>self.</a:t>
            </a:r>
            <a:r>
              <a:rPr lang="en-US" altLang="en-US"/>
              <a:t> in front) become part of a particular object, and this information can be passed around the program with the object.</a:t>
            </a:r>
          </a:p>
          <a:p>
            <a:pPr>
              <a:lnSpc>
                <a:spcPct val="80000"/>
              </a:lnSpc>
              <a:buNone/>
            </a:pPr>
            <a:r>
              <a:rPr lang="en-US" altLang="en-US" dirty="0" err="1">
                <a:latin typeface="Courier New" panose="02070309020205020404" pitchFamily="49" charset="0"/>
              </a:rPr>
              <a:t>def</a:t>
            </a:r>
            <a:r>
              <a:rPr lang="en-US" altLang="en-US" dirty="0">
                <a:latin typeface="Courier New" panose="02070309020205020404" pitchFamily="49" charset="0"/>
              </a:rPr>
              <a:t> __</a:t>
            </a:r>
            <a:r>
              <a:rPr lang="en-US" altLang="en-US" dirty="0" err="1">
                <a:latin typeface="Courier New" panose="02070309020205020404" pitchFamily="49" charset="0"/>
              </a:rPr>
              <a:t>init</a:t>
            </a:r>
            <a:r>
              <a:rPr lang="en-US" altLang="en-US" dirty="0">
                <a:latin typeface="Courier New" panose="02070309020205020404" pitchFamily="49" charset="0"/>
              </a:rPr>
              <a:t>__(self, sides):</a:t>
            </a:r>
          </a:p>
          <a:p>
            <a:pPr>
              <a:lnSpc>
                <a:spcPct val="80000"/>
              </a:lnSpc>
              <a:buNone/>
            </a:pPr>
            <a:r>
              <a:rPr lang="en-US" altLang="en-US" dirty="0">
                <a:latin typeface="Courier New" panose="02070309020205020404" pitchFamily="49" charset="0"/>
              </a:rPr>
              <a:t>        </a:t>
            </a:r>
            <a:r>
              <a:rPr lang="en-US" altLang="en-US" b="1" dirty="0" err="1">
                <a:solidFill>
                  <a:srgbClr val="FF0000"/>
                </a:solidFill>
                <a:latin typeface="Courier New" panose="02070309020205020404" pitchFamily="49" charset="0"/>
              </a:rPr>
              <a:t>self.sides</a:t>
            </a:r>
            <a:r>
              <a:rPr lang="en-US" altLang="en-US" dirty="0">
                <a:latin typeface="Courier New" panose="02070309020205020404" pitchFamily="49" charset="0"/>
              </a:rPr>
              <a:t> = sides</a:t>
            </a:r>
          </a:p>
          <a:p>
            <a:pPr>
              <a:lnSpc>
                <a:spcPct val="80000"/>
              </a:lnSpc>
              <a:buNone/>
            </a:pPr>
            <a:r>
              <a:rPr lang="en-US" altLang="en-US" dirty="0">
                <a:latin typeface="Courier New" panose="02070309020205020404" pitchFamily="49" charset="0"/>
              </a:rPr>
              <a:t>        </a:t>
            </a:r>
            <a:r>
              <a:rPr lang="en-US" altLang="en-US" b="1" dirty="0" err="1">
                <a:solidFill>
                  <a:srgbClr val="FF0000"/>
                </a:solidFill>
                <a:latin typeface="Courier New" panose="02070309020205020404" pitchFamily="49" charset="0"/>
              </a:rPr>
              <a:t>self.value</a:t>
            </a:r>
            <a:r>
              <a:rPr lang="en-US" altLang="en-US" dirty="0">
                <a:latin typeface="Courier New" panose="02070309020205020404" pitchFamily="49" charset="0"/>
              </a:rPr>
              <a:t> = 1</a:t>
            </a:r>
          </a:p>
          <a:p>
            <a:pPr eaLnBrk="1" hangingPunct="1"/>
            <a:endParaRPr lang="en-US" altLang="en-US"/>
          </a:p>
          <a:p>
            <a:pPr eaLnBrk="1" hangingPunct="1"/>
            <a:r>
              <a:rPr lang="en-US" altLang="en-US"/>
              <a:t>This is different than local function variables, whose values disappear when the function terminates.</a:t>
            </a:r>
          </a:p>
          <a:p>
            <a:pPr marL="0" indent="0" eaLnBrk="1" hangingPunct="1">
              <a:buNone/>
            </a:pPr>
            <a:r>
              <a:rPr lang="en-US" altLang="en-US">
                <a:latin typeface="Courier New"/>
                <a:cs typeface="Courier New"/>
              </a:rPr>
              <a:t>def writeSum(apples, oranges):</a:t>
            </a:r>
          </a:p>
          <a:p>
            <a:pPr marL="0" indent="0" eaLnBrk="1" hangingPunct="1">
              <a:buNone/>
            </a:pPr>
            <a:r>
              <a:rPr lang="en-US" altLang="en-US">
                <a:latin typeface="Courier New"/>
                <a:cs typeface="Courier New"/>
              </a:rPr>
              <a:t>         </a:t>
            </a:r>
            <a:r>
              <a:rPr lang="en-US" altLang="en-US" b="1">
                <a:solidFill>
                  <a:srgbClr val="FF0000"/>
                </a:solidFill>
                <a:latin typeface="Courier New"/>
                <a:cs typeface="Courier New"/>
              </a:rPr>
              <a:t>sum</a:t>
            </a:r>
            <a:r>
              <a:rPr lang="en-US" altLang="en-US">
                <a:latin typeface="Courier New"/>
                <a:cs typeface="Courier New"/>
              </a:rPr>
              <a:t>=apples + oranges</a:t>
            </a:r>
          </a:p>
          <a:p>
            <a:pPr marL="0" indent="0" eaLnBrk="1" hangingPunct="1">
              <a:buNone/>
            </a:pPr>
            <a:r>
              <a:rPr lang="en-US" altLang="en-US">
                <a:latin typeface="Courier New"/>
                <a:cs typeface="Courier New"/>
              </a:rPr>
              <a:t>         print("Total: ", sum</a:t>
            </a:r>
            <a:r>
              <a:rPr lang="en-US" altLang="en-US">
                <a:latin typeface="Courier"/>
                <a:cs typeface="Courier"/>
              </a:rPr>
              <a:t>)</a:t>
            </a:r>
          </a:p>
        </p:txBody>
      </p:sp>
    </p:spTree>
    <p:extLst>
      <p:ext uri="{BB962C8B-B14F-4D97-AF65-F5344CB8AC3E}">
        <p14:creationId xmlns:p14="http://schemas.microsoft.com/office/powerpoint/2010/main" val="4049271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395">
                                            <p:txEl>
                                              <p:pRg st="1" end="1"/>
                                            </p:txEl>
                                          </p:spTgt>
                                        </p:tgtEl>
                                        <p:attrNameLst>
                                          <p:attrName>style.visibility</p:attrName>
                                        </p:attrNameLst>
                                      </p:cBhvr>
                                      <p:to>
                                        <p:strVal val="visible"/>
                                      </p:to>
                                    </p:set>
                                    <p:anim calcmode="lin" valueType="num">
                                      <p:cBhvr additive="base">
                                        <p:cTn id="13" dur="500" fill="hold"/>
                                        <p:tgtEl>
                                          <p:spTgt spid="593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93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9395">
                                            <p:txEl>
                                              <p:pRg st="2" end="2"/>
                                            </p:txEl>
                                          </p:spTgt>
                                        </p:tgtEl>
                                        <p:attrNameLst>
                                          <p:attrName>style.visibility</p:attrName>
                                        </p:attrNameLst>
                                      </p:cBhvr>
                                      <p:to>
                                        <p:strVal val="visible"/>
                                      </p:to>
                                    </p:set>
                                    <p:anim calcmode="lin" valueType="num">
                                      <p:cBhvr additive="base">
                                        <p:cTn id="19" dur="500" fill="hold"/>
                                        <p:tgtEl>
                                          <p:spTgt spid="593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93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9395">
                                            <p:txEl>
                                              <p:pRg st="3" end="3"/>
                                            </p:txEl>
                                          </p:spTgt>
                                        </p:tgtEl>
                                        <p:attrNameLst>
                                          <p:attrName>style.visibility</p:attrName>
                                        </p:attrNameLst>
                                      </p:cBhvr>
                                      <p:to>
                                        <p:strVal val="visible"/>
                                      </p:to>
                                    </p:set>
                                    <p:anim calcmode="lin" valueType="num">
                                      <p:cBhvr additive="base">
                                        <p:cTn id="25" dur="500" fill="hold"/>
                                        <p:tgtEl>
                                          <p:spTgt spid="593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93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9395">
                                            <p:txEl>
                                              <p:pRg st="5" end="5"/>
                                            </p:txEl>
                                          </p:spTgt>
                                        </p:tgtEl>
                                        <p:attrNameLst>
                                          <p:attrName>style.visibility</p:attrName>
                                        </p:attrNameLst>
                                      </p:cBhvr>
                                      <p:to>
                                        <p:strVal val="visible"/>
                                      </p:to>
                                    </p:set>
                                    <p:anim calcmode="lin" valueType="num">
                                      <p:cBhvr additive="base">
                                        <p:cTn id="31" dur="500" fill="hold"/>
                                        <p:tgtEl>
                                          <p:spTgt spid="59395">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939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9395">
                                            <p:txEl>
                                              <p:pRg st="6" end="6"/>
                                            </p:txEl>
                                          </p:spTgt>
                                        </p:tgtEl>
                                        <p:attrNameLst>
                                          <p:attrName>style.visibility</p:attrName>
                                        </p:attrNameLst>
                                      </p:cBhvr>
                                      <p:to>
                                        <p:strVal val="visible"/>
                                      </p:to>
                                    </p:set>
                                    <p:anim calcmode="lin" valueType="num">
                                      <p:cBhvr additive="base">
                                        <p:cTn id="37" dur="500" fill="hold"/>
                                        <p:tgtEl>
                                          <p:spTgt spid="59395">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939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9395">
                                            <p:txEl>
                                              <p:pRg st="7" end="7"/>
                                            </p:txEl>
                                          </p:spTgt>
                                        </p:tgtEl>
                                        <p:attrNameLst>
                                          <p:attrName>style.visibility</p:attrName>
                                        </p:attrNameLst>
                                      </p:cBhvr>
                                      <p:to>
                                        <p:strVal val="visible"/>
                                      </p:to>
                                    </p:set>
                                    <p:anim calcmode="lin" valueType="num">
                                      <p:cBhvr additive="base">
                                        <p:cTn id="43" dur="500" fill="hold"/>
                                        <p:tgtEl>
                                          <p:spTgt spid="59395">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939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9395">
                                            <p:txEl>
                                              <p:pRg st="8" end="8"/>
                                            </p:txEl>
                                          </p:spTgt>
                                        </p:tgtEl>
                                        <p:attrNameLst>
                                          <p:attrName>style.visibility</p:attrName>
                                        </p:attrNameLst>
                                      </p:cBhvr>
                                      <p:to>
                                        <p:strVal val="visible"/>
                                      </p:to>
                                    </p:set>
                                    <p:anim calcmode="lin" valueType="num">
                                      <p:cBhvr additive="base">
                                        <p:cTn id="49" dur="500" fill="hold"/>
                                        <p:tgtEl>
                                          <p:spTgt spid="59395">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939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Can but don't</a:t>
            </a:r>
          </a:p>
        </p:txBody>
      </p:sp>
      <p:sp>
        <p:nvSpPr>
          <p:cNvPr id="3" name="Content Placeholder 2"/>
          <p:cNvSpPr>
            <a:spLocks noGrp="1"/>
          </p:cNvSpPr>
          <p:nvPr>
            <p:ph idx="1"/>
          </p:nvPr>
        </p:nvSpPr>
        <p:spPr/>
        <p:txBody>
          <a:bodyPr/>
          <a:lstStyle/>
          <a:p>
            <a:r>
              <a:rPr lang="en-US"/>
              <a:t>In main we can write</a:t>
            </a:r>
          </a:p>
          <a:p>
            <a:pPr marL="0" indent="0" algn="ctr">
              <a:buNone/>
            </a:pPr>
            <a:r>
              <a:rPr lang="en-US">
                <a:latin typeface="Courier New"/>
                <a:cs typeface="Courier New"/>
              </a:rPr>
              <a:t>print(</a:t>
            </a:r>
            <a:r>
              <a:rPr lang="en-US" b="1">
                <a:solidFill>
                  <a:srgbClr val="FF0000"/>
                </a:solidFill>
                <a:latin typeface="Courier New"/>
                <a:cs typeface="Courier New"/>
              </a:rPr>
              <a:t>die1.value</a:t>
            </a:r>
            <a:r>
              <a:rPr lang="en-US">
                <a:latin typeface="Courier New"/>
                <a:cs typeface="Courier New"/>
              </a:rPr>
              <a:t>)</a:t>
            </a:r>
          </a:p>
          <a:p>
            <a:pPr marL="0" indent="0">
              <a:buNone/>
            </a:pPr>
            <a:r>
              <a:rPr lang="en-US">
                <a:cs typeface="Courier New"/>
              </a:rPr>
              <a:t>instead of</a:t>
            </a:r>
          </a:p>
          <a:p>
            <a:pPr marL="0" indent="0" algn="ctr">
              <a:buNone/>
            </a:pPr>
            <a:r>
              <a:rPr lang="en-US">
                <a:latin typeface="Courier New"/>
                <a:cs typeface="Courier New"/>
              </a:rPr>
              <a:t>print(</a:t>
            </a:r>
            <a:r>
              <a:rPr lang="en-US" b="1">
                <a:solidFill>
                  <a:srgbClr val="FF0000"/>
                </a:solidFill>
                <a:latin typeface="Courier New"/>
                <a:cs typeface="Courier New"/>
              </a:rPr>
              <a:t>die1.getValue()</a:t>
            </a:r>
            <a:r>
              <a:rPr lang="en-US">
                <a:latin typeface="Courier New"/>
                <a:cs typeface="Courier New"/>
              </a:rPr>
              <a:t>)</a:t>
            </a:r>
          </a:p>
          <a:p>
            <a:pPr marL="0" indent="0" algn="ctr">
              <a:buNone/>
            </a:pPr>
            <a:r>
              <a:rPr lang="en-US" sz="5400">
                <a:cs typeface="Courier New"/>
              </a:rPr>
              <a:t>BUT DON'T</a:t>
            </a:r>
          </a:p>
          <a:p>
            <a:pPr marL="0" indent="0" algn="ctr">
              <a:buNone/>
            </a:pPr>
            <a:endParaRPr lang="en-US">
              <a:cs typeface="Courier New"/>
            </a:endParaRPr>
          </a:p>
        </p:txBody>
      </p:sp>
    </p:spTree>
    <p:extLst>
      <p:ext uri="{BB962C8B-B14F-4D97-AF65-F5344CB8AC3E}">
        <p14:creationId xmlns:p14="http://schemas.microsoft.com/office/powerpoint/2010/main" val="3730410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E98E4053-CD15-4BA2-BA5D-05071C85E159}" type="slidenum">
              <a:rPr lang="en-US" altLang="en-US" sz="1400">
                <a:latin typeface="Tahoma" panose="020B0604030504040204" pitchFamily="34" charset="0"/>
              </a:rPr>
              <a:pPr eaLnBrk="1" hangingPunct="1"/>
              <a:t>26</a:t>
            </a:fld>
            <a:endParaRPr lang="en-US" altLang="en-US" sz="1400">
              <a:latin typeface="Tahoma" panose="020B0604030504040204" pitchFamily="34" charset="0"/>
            </a:endParaRPr>
          </a:p>
        </p:txBody>
      </p:sp>
      <p:sp>
        <p:nvSpPr>
          <p:cNvPr id="50180" name="Rectangle 2"/>
          <p:cNvSpPr>
            <a:spLocks noGrp="1" noChangeArrowheads="1"/>
          </p:cNvSpPr>
          <p:nvPr>
            <p:ph type="title"/>
          </p:nvPr>
        </p:nvSpPr>
        <p:spPr/>
        <p:txBody>
          <a:bodyPr/>
          <a:lstStyle/>
          <a:p>
            <a:pPr eaLnBrk="1" hangingPunct="1"/>
            <a:r>
              <a:rPr lang="en-US" altLang="en-US"/>
              <a:t>Example: Multi-Sided Dice</a:t>
            </a:r>
          </a:p>
        </p:txBody>
      </p:sp>
      <p:sp>
        <p:nvSpPr>
          <p:cNvPr id="58371" name="Rectangle 3"/>
          <p:cNvSpPr>
            <a:spLocks noGrp="1" noChangeArrowheads="1"/>
          </p:cNvSpPr>
          <p:nvPr>
            <p:ph type="body" idx="1"/>
          </p:nvPr>
        </p:nvSpPr>
        <p:spPr/>
        <p:txBody>
          <a:bodyPr/>
          <a:lstStyle/>
          <a:p>
            <a:pPr eaLnBrk="1" hangingPunct="1">
              <a:lnSpc>
                <a:spcPct val="90000"/>
              </a:lnSpc>
            </a:pPr>
            <a:r>
              <a:rPr lang="en-US" altLang="en-US"/>
              <a:t>Outside the class, the constructor is referred to by the class name:</a:t>
            </a:r>
            <a:br>
              <a:rPr lang="en-US" altLang="en-US"/>
            </a:br>
            <a:r>
              <a:rPr lang="en-US" altLang="en-US">
                <a:latin typeface="Courier New" panose="02070309020205020404" pitchFamily="49" charset="0"/>
              </a:rPr>
              <a:t>die1 = MSDie(6)</a:t>
            </a:r>
          </a:p>
          <a:p>
            <a:pPr eaLnBrk="1" hangingPunct="1">
              <a:lnSpc>
                <a:spcPct val="90000"/>
              </a:lnSpc>
            </a:pPr>
            <a:r>
              <a:rPr lang="en-US" altLang="en-US"/>
              <a:t>When this statement is executed, a new </a:t>
            </a:r>
            <a:r>
              <a:rPr lang="en-US" altLang="en-US">
                <a:latin typeface="Courier New" panose="02070309020205020404" pitchFamily="49" charset="0"/>
              </a:rPr>
              <a:t>MSDie</a:t>
            </a:r>
            <a:r>
              <a:rPr lang="en-US" altLang="en-US"/>
              <a:t> object is created and </a:t>
            </a:r>
            <a:r>
              <a:rPr lang="en-US" altLang="en-US">
                <a:latin typeface="Courier New" panose="02070309020205020404" pitchFamily="49" charset="0"/>
              </a:rPr>
              <a:t>__init__</a:t>
            </a:r>
            <a:r>
              <a:rPr lang="en-US" altLang="en-US"/>
              <a:t> is executed on that object.</a:t>
            </a:r>
          </a:p>
          <a:p>
            <a:pPr eaLnBrk="1" hangingPunct="1">
              <a:lnSpc>
                <a:spcPct val="90000"/>
              </a:lnSpc>
            </a:pPr>
            <a:r>
              <a:rPr lang="en-US" altLang="en-US"/>
              <a:t>The net result is that </a:t>
            </a:r>
            <a:r>
              <a:rPr lang="en-US" altLang="en-US">
                <a:latin typeface="Courier New" panose="02070309020205020404" pitchFamily="49" charset="0"/>
              </a:rPr>
              <a:t>die1.sides</a:t>
            </a:r>
            <a:r>
              <a:rPr lang="en-US" altLang="en-US"/>
              <a:t> is set to 6 and </a:t>
            </a:r>
            <a:r>
              <a:rPr lang="en-US" altLang="en-US">
                <a:latin typeface="Courier New" panose="02070309020205020404" pitchFamily="49" charset="0"/>
              </a:rPr>
              <a:t>die1.value</a:t>
            </a:r>
            <a:r>
              <a:rPr lang="en-US" altLang="en-US"/>
              <a:t> is set to 1.</a:t>
            </a:r>
          </a:p>
        </p:txBody>
      </p:sp>
    </p:spTree>
    <p:extLst>
      <p:ext uri="{BB962C8B-B14F-4D97-AF65-F5344CB8AC3E}">
        <p14:creationId xmlns:p14="http://schemas.microsoft.com/office/powerpoint/2010/main" val="311590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additive="base">
                                        <p:cTn id="7" dur="500" fill="hold"/>
                                        <p:tgtEl>
                                          <p:spTgt spid="583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371">
                                            <p:txEl>
                                              <p:pRg st="1" end="1"/>
                                            </p:txEl>
                                          </p:spTgt>
                                        </p:tgtEl>
                                        <p:attrNameLst>
                                          <p:attrName>style.visibility</p:attrName>
                                        </p:attrNameLst>
                                      </p:cBhvr>
                                      <p:to>
                                        <p:strVal val="visible"/>
                                      </p:to>
                                    </p:set>
                                    <p:anim calcmode="lin" valueType="num">
                                      <p:cBhvr additive="base">
                                        <p:cTn id="13" dur="500" fill="hold"/>
                                        <p:tgtEl>
                                          <p:spTgt spid="583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8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8371">
                                            <p:txEl>
                                              <p:pRg st="2" end="2"/>
                                            </p:txEl>
                                          </p:spTgt>
                                        </p:tgtEl>
                                        <p:attrNameLst>
                                          <p:attrName>style.visibility</p:attrName>
                                        </p:attrNameLst>
                                      </p:cBhvr>
                                      <p:to>
                                        <p:strVal val="visible"/>
                                      </p:to>
                                    </p:set>
                                    <p:anim calcmode="lin" valueType="num">
                                      <p:cBhvr additive="base">
                                        <p:cTn id="19" dur="500" fill="hold"/>
                                        <p:tgtEl>
                                          <p:spTgt spid="583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837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B10CFA17-0084-45FA-BC70-109074FD4F27}" type="slidenum">
              <a:rPr lang="en-US" altLang="en-US" sz="1400">
                <a:latin typeface="Tahoma" panose="020B0604030504040204" pitchFamily="34" charset="0"/>
              </a:rPr>
              <a:pPr eaLnBrk="1" hangingPunct="1"/>
              <a:t>27</a:t>
            </a:fld>
            <a:endParaRPr lang="en-US" altLang="en-US" sz="1400">
              <a:latin typeface="Tahoma" panose="020B0604030504040204" pitchFamily="34" charset="0"/>
            </a:endParaRPr>
          </a:p>
        </p:txBody>
      </p:sp>
      <p:sp>
        <p:nvSpPr>
          <p:cNvPr id="51204" name="Rectangle 2"/>
          <p:cNvSpPr>
            <a:spLocks noGrp="1" noChangeArrowheads="1"/>
          </p:cNvSpPr>
          <p:nvPr>
            <p:ph type="title"/>
          </p:nvPr>
        </p:nvSpPr>
        <p:spPr/>
        <p:txBody>
          <a:bodyPr/>
          <a:lstStyle/>
          <a:p>
            <a:pPr eaLnBrk="1" hangingPunct="1"/>
            <a:r>
              <a:rPr lang="en-US" altLang="en-US"/>
              <a:t>Example: Multi-Sided Dice</a:t>
            </a:r>
          </a:p>
        </p:txBody>
      </p:sp>
      <p:sp>
        <p:nvSpPr>
          <p:cNvPr id="59395" name="Rectangle 3"/>
          <p:cNvSpPr>
            <a:spLocks noGrp="1" noChangeArrowheads="1"/>
          </p:cNvSpPr>
          <p:nvPr>
            <p:ph type="body" idx="1"/>
          </p:nvPr>
        </p:nvSpPr>
        <p:spPr/>
        <p:txBody>
          <a:bodyPr/>
          <a:lstStyle/>
          <a:p>
            <a:pPr eaLnBrk="1" hangingPunct="1"/>
            <a:r>
              <a:rPr lang="en-US" altLang="en-US"/>
              <a:t>Instance variables can remember the state of a particular object, and this information can be passed around the program as part of the object.</a:t>
            </a:r>
          </a:p>
          <a:p>
            <a:pPr eaLnBrk="1" hangingPunct="1"/>
            <a:r>
              <a:rPr lang="en-US" altLang="en-US"/>
              <a:t>This is different than local function variables, whose values disappear when the function terminates.</a:t>
            </a:r>
          </a:p>
        </p:txBody>
      </p:sp>
    </p:spTree>
    <p:extLst>
      <p:ext uri="{BB962C8B-B14F-4D97-AF65-F5344CB8AC3E}">
        <p14:creationId xmlns:p14="http://schemas.microsoft.com/office/powerpoint/2010/main" val="24998619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395">
                                            <p:txEl>
                                              <p:pRg st="1" end="1"/>
                                            </p:txEl>
                                          </p:spTgt>
                                        </p:tgtEl>
                                        <p:attrNameLst>
                                          <p:attrName>style.visibility</p:attrName>
                                        </p:attrNameLst>
                                      </p:cBhvr>
                                      <p:to>
                                        <p:strVal val="visible"/>
                                      </p:to>
                                    </p:set>
                                    <p:anim calcmode="lin" valueType="num">
                                      <p:cBhvr additive="base">
                                        <p:cTn id="13" dur="500" fill="hold"/>
                                        <p:tgtEl>
                                          <p:spTgt spid="593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939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ltLang="en-US" dirty="0">
                <a:latin typeface="Courier New" panose="02070309020205020404" pitchFamily="49" charset="0"/>
              </a:rPr>
            </a:br>
            <a:r>
              <a:rPr lang="en-US" altLang="en-US" dirty="0"/>
              <a:t>Objects have (instance) </a:t>
            </a:r>
            <a:r>
              <a:rPr lang="en-US" altLang="en-US" b="1" dirty="0"/>
              <a:t>data</a:t>
            </a:r>
            <a:br>
              <a:rPr lang="en-US" altLang="en-US" dirty="0"/>
            </a:br>
            <a:r>
              <a:rPr lang="en-US" altLang="en-US" b="1" dirty="0"/>
              <a:t>State</a:t>
            </a:r>
            <a:endParaRPr lang="en-US" b="1" dirty="0"/>
          </a:p>
        </p:txBody>
      </p:sp>
      <p:sp>
        <p:nvSpPr>
          <p:cNvPr id="3" name="Content Placeholder 2"/>
          <p:cNvSpPr>
            <a:spLocks noGrp="1"/>
          </p:cNvSpPr>
          <p:nvPr>
            <p:ph idx="1"/>
          </p:nvPr>
        </p:nvSpPr>
        <p:spPr>
          <a:xfrm>
            <a:off x="457200" y="1874776"/>
            <a:ext cx="8229600" cy="4525963"/>
          </a:xfrm>
        </p:spPr>
        <p:txBody>
          <a:bodyPr/>
          <a:lstStyle/>
          <a:p>
            <a:pPr marL="0" indent="0">
              <a:buNone/>
            </a:pPr>
            <a:r>
              <a:rPr lang="en-US" altLang="en-US" b="1" dirty="0" err="1">
                <a:latin typeface="Courier New" panose="02070309020205020404" pitchFamily="49" charset="0"/>
              </a:rPr>
              <a:t>myCircle</a:t>
            </a:r>
            <a:r>
              <a:rPr lang="en-US" altLang="en-US" b="1" dirty="0">
                <a:latin typeface="Courier New" panose="02070309020205020404" pitchFamily="49" charset="0"/>
              </a:rPr>
              <a:t> = Circle(Point(0,0),20)</a:t>
            </a:r>
            <a:endParaRPr lang="en-US" dirty="0"/>
          </a:p>
          <a:p>
            <a:pPr marL="0" indent="0">
              <a:buNone/>
            </a:pPr>
            <a:r>
              <a:rPr lang="en-US" dirty="0"/>
              <a:t>a constructor is a method (function within the Circle class) </a:t>
            </a:r>
          </a:p>
          <a:p>
            <a:pPr marL="0" indent="0">
              <a:buNone/>
            </a:pPr>
            <a:r>
              <a:rPr lang="en-US" dirty="0"/>
              <a:t>Invoke it using the name of the class  </a:t>
            </a:r>
            <a:r>
              <a:rPr lang="en-US" b="1" dirty="0"/>
              <a:t>Circle</a:t>
            </a:r>
            <a:endParaRPr lang="en-US" dirty="0"/>
          </a:p>
          <a:p>
            <a:pPr marL="0" indent="0">
              <a:buNone/>
            </a:pPr>
            <a:r>
              <a:rPr lang="en-US" b="1" dirty="0"/>
              <a:t>Parameters</a:t>
            </a:r>
            <a:r>
              <a:rPr lang="en-US" dirty="0"/>
              <a:t> are used to give values to some of the</a:t>
            </a:r>
            <a:r>
              <a:rPr lang="en-US" b="1" dirty="0"/>
              <a:t> instance data</a:t>
            </a:r>
            <a:r>
              <a:rPr lang="en-US" dirty="0"/>
              <a:t> of a Circle.</a:t>
            </a:r>
          </a:p>
        </p:txBody>
      </p:sp>
    </p:spTree>
    <p:extLst>
      <p:ext uri="{BB962C8B-B14F-4D97-AF65-F5344CB8AC3E}">
        <p14:creationId xmlns:p14="http://schemas.microsoft.com/office/powerpoint/2010/main" val="478917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Objects can </a:t>
            </a:r>
            <a:r>
              <a:rPr lang="en-US" b="1" dirty="0"/>
              <a:t>Do</a:t>
            </a:r>
            <a:br>
              <a:rPr lang="en-US" dirty="0"/>
            </a:br>
            <a:r>
              <a:rPr lang="en-US" b="1" dirty="0"/>
              <a:t>Behaviors</a:t>
            </a:r>
          </a:p>
        </p:txBody>
      </p:sp>
      <p:sp>
        <p:nvSpPr>
          <p:cNvPr id="3" name="Content Placeholder 2"/>
          <p:cNvSpPr>
            <a:spLocks noGrp="1"/>
          </p:cNvSpPr>
          <p:nvPr>
            <p:ph idx="1"/>
          </p:nvPr>
        </p:nvSpPr>
        <p:spPr/>
        <p:txBody>
          <a:bodyPr/>
          <a:lstStyle/>
          <a:p>
            <a:pPr marL="0" indent="0">
              <a:buNone/>
            </a:pPr>
            <a:r>
              <a:rPr lang="en-US" dirty="0"/>
              <a:t>Once an object is created, it can invoke its methods:</a:t>
            </a:r>
          </a:p>
          <a:p>
            <a:pPr marL="0" indent="0">
              <a:buNone/>
            </a:pPr>
            <a:r>
              <a:rPr lang="en-US" dirty="0" err="1"/>
              <a:t>myCircle.draw</a:t>
            </a:r>
            <a:r>
              <a:rPr lang="en-US" dirty="0"/>
              <a:t>(win)</a:t>
            </a:r>
          </a:p>
          <a:p>
            <a:pPr marL="0" indent="0">
              <a:buNone/>
            </a:pPr>
            <a:r>
              <a:rPr lang="en-US" dirty="0" err="1"/>
              <a:t>myCircle.move</a:t>
            </a:r>
            <a:r>
              <a:rPr lang="en-US" dirty="0"/>
              <a:t>(dx, </a:t>
            </a:r>
            <a:r>
              <a:rPr lang="en-US" dirty="0" err="1"/>
              <a:t>dy</a:t>
            </a:r>
            <a:r>
              <a:rPr lang="en-US" dirty="0"/>
              <a:t>)</a:t>
            </a:r>
          </a:p>
        </p:txBody>
      </p:sp>
    </p:spTree>
    <p:extLst>
      <p:ext uri="{BB962C8B-B14F-4D97-AF65-F5344CB8AC3E}">
        <p14:creationId xmlns:p14="http://schemas.microsoft.com/office/powerpoint/2010/main" val="3841126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685800" y="609600"/>
            <a:ext cx="4973843" cy="2844470"/>
          </a:xfrm>
        </p:spPr>
        <p:txBody>
          <a:bodyPr/>
          <a:lstStyle/>
          <a:p>
            <a:r>
              <a:rPr lang="en-US">
                <a:latin typeface="Arial" charset="0"/>
              </a:rPr>
              <a:t>Person </a:t>
            </a:r>
            <a:r>
              <a:rPr lang="en-US" b="1">
                <a:latin typeface="Arial" charset="0"/>
              </a:rPr>
              <a:t>class</a:t>
            </a:r>
            <a:r>
              <a:rPr lang="en-US">
                <a:latin typeface="Arial" charset="0"/>
              </a:rPr>
              <a:t>.</a:t>
            </a:r>
            <a:br>
              <a:rPr lang="en-US">
                <a:latin typeface="Arial" charset="0"/>
              </a:rPr>
            </a:br>
            <a:r>
              <a:rPr lang="en-US">
                <a:latin typeface="Arial" charset="0"/>
              </a:rPr>
              <a:t>Design a form.  </a:t>
            </a:r>
            <a:br>
              <a:rPr lang="en-US">
                <a:latin typeface="Arial" charset="0"/>
              </a:rPr>
            </a:br>
            <a:r>
              <a:rPr lang="en-US">
                <a:latin typeface="Arial" charset="0"/>
              </a:rPr>
              <a:t>Room for data, but not filled in.</a:t>
            </a:r>
          </a:p>
        </p:txBody>
      </p:sp>
      <p:sp>
        <p:nvSpPr>
          <p:cNvPr id="19459" name="TextBox 4"/>
          <p:cNvSpPr txBox="1">
            <a:spLocks noChangeArrowheads="1"/>
          </p:cNvSpPr>
          <p:nvPr/>
        </p:nvSpPr>
        <p:spPr bwMode="auto">
          <a:xfrm>
            <a:off x="5842310" y="1817348"/>
            <a:ext cx="2895600" cy="37861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t>Person</a:t>
            </a:r>
          </a:p>
          <a:p>
            <a:pPr eaLnBrk="1" hangingPunct="1"/>
            <a:r>
              <a:rPr lang="en-US"/>
              <a:t>____________</a:t>
            </a:r>
          </a:p>
          <a:p>
            <a:pPr eaLnBrk="1" hangingPunct="1"/>
            <a:r>
              <a:rPr lang="en-US" i="1"/>
              <a:t>first name</a:t>
            </a:r>
          </a:p>
          <a:p>
            <a:pPr eaLnBrk="1" hangingPunct="1"/>
            <a:endParaRPr lang="en-US" i="1"/>
          </a:p>
          <a:p>
            <a:pPr eaLnBrk="1" hangingPunct="1"/>
            <a:r>
              <a:rPr lang="en-US"/>
              <a:t>____________</a:t>
            </a:r>
          </a:p>
          <a:p>
            <a:pPr eaLnBrk="1" hangingPunct="1"/>
            <a:r>
              <a:rPr lang="en-US" i="1"/>
              <a:t>age</a:t>
            </a:r>
          </a:p>
          <a:p>
            <a:pPr eaLnBrk="1" hangingPunct="1"/>
            <a:endParaRPr lang="en-US" i="1"/>
          </a:p>
          <a:p>
            <a:pPr eaLnBrk="1" hangingPunct="1"/>
            <a:r>
              <a:rPr lang="en-US"/>
              <a:t>____________</a:t>
            </a:r>
          </a:p>
          <a:p>
            <a:pPr eaLnBrk="1" hangingPunct="1"/>
            <a:r>
              <a:rPr lang="en-US" i="1"/>
              <a:t>weight</a:t>
            </a:r>
          </a:p>
          <a:p>
            <a:pPr eaLnBrk="1" hangingPunct="1"/>
            <a:endParaRPr lang="en-US"/>
          </a:p>
        </p:txBody>
      </p:sp>
      <p:sp>
        <p:nvSpPr>
          <p:cNvPr id="2" name="Slide Number Placeholder 1"/>
          <p:cNvSpPr>
            <a:spLocks noGrp="1"/>
          </p:cNvSpPr>
          <p:nvPr>
            <p:ph type="sldNum" sz="quarter" idx="12"/>
          </p:nvPr>
        </p:nvSpPr>
        <p:spPr/>
        <p:txBody>
          <a:bodyPr/>
          <a:lstStyle/>
          <a:p>
            <a:fld id="{2AFFF1A1-B73D-E747-9A6D-D6EC5FC810B5}" type="slidenum">
              <a:rPr lang="en-US">
                <a:solidFill>
                  <a:srgbClr val="000000"/>
                </a:solidFill>
              </a:rPr>
              <a:pPr/>
              <a:t>5</a:t>
            </a:fld>
            <a:endParaRPr lang="en-US">
              <a:solidFill>
                <a:srgbClr val="000000"/>
              </a:solidFill>
            </a:endParaRPr>
          </a:p>
        </p:txBody>
      </p:sp>
    </p:spTree>
    <p:extLst>
      <p:ext uri="{BB962C8B-B14F-4D97-AF65-F5344CB8AC3E}">
        <p14:creationId xmlns:p14="http://schemas.microsoft.com/office/powerpoint/2010/main" val="3537176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228600" y="0"/>
            <a:ext cx="8686800" cy="1371600"/>
          </a:xfrm>
        </p:spPr>
        <p:txBody>
          <a:bodyPr>
            <a:normAutofit fontScale="90000"/>
          </a:bodyPr>
          <a:lstStyle/>
          <a:p>
            <a:r>
              <a:rPr lang="en-US">
                <a:latin typeface="Arial" charset="0"/>
              </a:rPr>
              <a:t>Person </a:t>
            </a:r>
            <a:r>
              <a:rPr lang="en-US" b="1">
                <a:latin typeface="Arial" charset="0"/>
              </a:rPr>
              <a:t>instances</a:t>
            </a:r>
            <a:r>
              <a:rPr lang="en-US">
                <a:latin typeface="Arial" charset="0"/>
              </a:rPr>
              <a:t> (</a:t>
            </a:r>
            <a:r>
              <a:rPr lang="en-US" b="1">
                <a:latin typeface="Arial" charset="0"/>
              </a:rPr>
              <a:t>objects</a:t>
            </a:r>
            <a:r>
              <a:rPr lang="en-US">
                <a:latin typeface="Arial" charset="0"/>
              </a:rPr>
              <a:t>).  </a:t>
            </a:r>
            <a:br>
              <a:rPr lang="en-US">
                <a:latin typeface="Arial" charset="0"/>
              </a:rPr>
            </a:br>
            <a:r>
              <a:rPr lang="en-US">
                <a:latin typeface="Arial" charset="0"/>
              </a:rPr>
              <a:t>instance data for each object</a:t>
            </a:r>
          </a:p>
        </p:txBody>
      </p:sp>
      <p:sp>
        <p:nvSpPr>
          <p:cNvPr id="20482" name="TextBox 4"/>
          <p:cNvSpPr txBox="1">
            <a:spLocks noChangeArrowheads="1"/>
          </p:cNvSpPr>
          <p:nvPr/>
        </p:nvSpPr>
        <p:spPr bwMode="auto">
          <a:xfrm>
            <a:off x="762000" y="1981200"/>
            <a:ext cx="2895600" cy="37861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t>Person</a:t>
            </a:r>
          </a:p>
          <a:p>
            <a:pPr eaLnBrk="1" hangingPunct="1"/>
            <a:r>
              <a:rPr lang="en-US"/>
              <a:t>____________</a:t>
            </a:r>
          </a:p>
          <a:p>
            <a:pPr eaLnBrk="1" hangingPunct="1"/>
            <a:r>
              <a:rPr lang="en-US" i="1"/>
              <a:t>first name</a:t>
            </a:r>
          </a:p>
          <a:p>
            <a:pPr eaLnBrk="1" hangingPunct="1"/>
            <a:endParaRPr lang="en-US" i="1"/>
          </a:p>
          <a:p>
            <a:pPr eaLnBrk="1" hangingPunct="1"/>
            <a:r>
              <a:rPr lang="en-US"/>
              <a:t>____________</a:t>
            </a:r>
          </a:p>
          <a:p>
            <a:pPr eaLnBrk="1" hangingPunct="1"/>
            <a:r>
              <a:rPr lang="en-US" i="1"/>
              <a:t>age</a:t>
            </a:r>
          </a:p>
          <a:p>
            <a:pPr eaLnBrk="1" hangingPunct="1"/>
            <a:endParaRPr lang="en-US" i="1"/>
          </a:p>
          <a:p>
            <a:pPr eaLnBrk="1" hangingPunct="1"/>
            <a:r>
              <a:rPr lang="en-US"/>
              <a:t>____________</a:t>
            </a:r>
          </a:p>
          <a:p>
            <a:pPr eaLnBrk="1" hangingPunct="1"/>
            <a:r>
              <a:rPr lang="en-US" i="1"/>
              <a:t>weight</a:t>
            </a:r>
          </a:p>
          <a:p>
            <a:pPr eaLnBrk="1" hangingPunct="1"/>
            <a:endParaRPr lang="en-US"/>
          </a:p>
        </p:txBody>
      </p:sp>
      <p:sp>
        <p:nvSpPr>
          <p:cNvPr id="20483" name="TextBox 5"/>
          <p:cNvSpPr txBox="1">
            <a:spLocks noChangeArrowheads="1"/>
          </p:cNvSpPr>
          <p:nvPr/>
        </p:nvSpPr>
        <p:spPr bwMode="auto">
          <a:xfrm>
            <a:off x="5029200" y="1981200"/>
            <a:ext cx="2895600" cy="378618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a:t>Person</a:t>
            </a:r>
          </a:p>
          <a:p>
            <a:pPr eaLnBrk="1" hangingPunct="1"/>
            <a:r>
              <a:rPr lang="en-US"/>
              <a:t>____________</a:t>
            </a:r>
          </a:p>
          <a:p>
            <a:pPr eaLnBrk="1" hangingPunct="1"/>
            <a:r>
              <a:rPr lang="en-US" i="1"/>
              <a:t>first name</a:t>
            </a:r>
          </a:p>
          <a:p>
            <a:pPr eaLnBrk="1" hangingPunct="1"/>
            <a:endParaRPr lang="en-US" i="1"/>
          </a:p>
          <a:p>
            <a:pPr eaLnBrk="1" hangingPunct="1"/>
            <a:r>
              <a:rPr lang="en-US"/>
              <a:t>____________</a:t>
            </a:r>
          </a:p>
          <a:p>
            <a:pPr eaLnBrk="1" hangingPunct="1"/>
            <a:r>
              <a:rPr lang="en-US" i="1"/>
              <a:t>age</a:t>
            </a:r>
          </a:p>
          <a:p>
            <a:pPr eaLnBrk="1" hangingPunct="1"/>
            <a:endParaRPr lang="en-US" i="1"/>
          </a:p>
          <a:p>
            <a:pPr eaLnBrk="1" hangingPunct="1"/>
            <a:r>
              <a:rPr lang="en-US"/>
              <a:t>____________</a:t>
            </a:r>
          </a:p>
          <a:p>
            <a:pPr eaLnBrk="1" hangingPunct="1"/>
            <a:r>
              <a:rPr lang="en-US" i="1"/>
              <a:t>weight</a:t>
            </a:r>
          </a:p>
          <a:p>
            <a:pPr eaLnBrk="1" hangingPunct="1"/>
            <a:endParaRPr lang="en-US"/>
          </a:p>
        </p:txBody>
      </p:sp>
      <p:sp>
        <p:nvSpPr>
          <p:cNvPr id="20484" name="TextBox 2"/>
          <p:cNvSpPr txBox="1">
            <a:spLocks noChangeArrowheads="1"/>
          </p:cNvSpPr>
          <p:nvPr/>
        </p:nvSpPr>
        <p:spPr bwMode="auto">
          <a:xfrm>
            <a:off x="304800" y="1447800"/>
            <a:ext cx="227488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solidFill>
                  <a:srgbClr val="FF0000"/>
                </a:solidFill>
              </a:rPr>
              <a:t>Person teacher</a:t>
            </a:r>
          </a:p>
        </p:txBody>
      </p:sp>
      <p:sp>
        <p:nvSpPr>
          <p:cNvPr id="20485" name="TextBox 6"/>
          <p:cNvSpPr txBox="1">
            <a:spLocks noChangeArrowheads="1"/>
          </p:cNvSpPr>
          <p:nvPr/>
        </p:nvSpPr>
        <p:spPr bwMode="auto">
          <a:xfrm>
            <a:off x="990600" y="2286000"/>
            <a:ext cx="19812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i="1">
                <a:solidFill>
                  <a:srgbClr val="FF0000"/>
                </a:solidFill>
              </a:rPr>
              <a:t>Mo</a:t>
            </a:r>
          </a:p>
        </p:txBody>
      </p:sp>
      <p:sp>
        <p:nvSpPr>
          <p:cNvPr id="20486" name="TextBox 7"/>
          <p:cNvSpPr txBox="1">
            <a:spLocks noChangeArrowheads="1"/>
          </p:cNvSpPr>
          <p:nvPr/>
        </p:nvSpPr>
        <p:spPr bwMode="auto">
          <a:xfrm>
            <a:off x="990600" y="3424238"/>
            <a:ext cx="19812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i="1">
                <a:solidFill>
                  <a:srgbClr val="FF0000"/>
                </a:solidFill>
              </a:rPr>
              <a:t>29</a:t>
            </a:r>
          </a:p>
        </p:txBody>
      </p:sp>
      <p:sp>
        <p:nvSpPr>
          <p:cNvPr id="20487" name="TextBox 8"/>
          <p:cNvSpPr txBox="1">
            <a:spLocks noChangeArrowheads="1"/>
          </p:cNvSpPr>
          <p:nvPr/>
        </p:nvSpPr>
        <p:spPr bwMode="auto">
          <a:xfrm>
            <a:off x="914400" y="4491038"/>
            <a:ext cx="19812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i="1">
                <a:solidFill>
                  <a:srgbClr val="FF0000"/>
                </a:solidFill>
              </a:rPr>
              <a:t>160</a:t>
            </a:r>
          </a:p>
        </p:txBody>
      </p:sp>
      <p:sp>
        <p:nvSpPr>
          <p:cNvPr id="20488" name="TextBox 9"/>
          <p:cNvSpPr txBox="1">
            <a:spLocks noChangeArrowheads="1"/>
          </p:cNvSpPr>
          <p:nvPr/>
        </p:nvSpPr>
        <p:spPr bwMode="auto">
          <a:xfrm>
            <a:off x="5181600" y="2286000"/>
            <a:ext cx="19812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i="1">
                <a:solidFill>
                  <a:srgbClr val="FF0000"/>
                </a:solidFill>
              </a:rPr>
              <a:t>Susan</a:t>
            </a:r>
          </a:p>
        </p:txBody>
      </p:sp>
      <p:sp>
        <p:nvSpPr>
          <p:cNvPr id="20489" name="TextBox 10"/>
          <p:cNvSpPr txBox="1">
            <a:spLocks noChangeArrowheads="1"/>
          </p:cNvSpPr>
          <p:nvPr/>
        </p:nvSpPr>
        <p:spPr bwMode="auto">
          <a:xfrm>
            <a:off x="5105400" y="3352800"/>
            <a:ext cx="19812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i="1">
                <a:solidFill>
                  <a:srgbClr val="FF0000"/>
                </a:solidFill>
              </a:rPr>
              <a:t>54</a:t>
            </a:r>
          </a:p>
        </p:txBody>
      </p:sp>
      <p:sp>
        <p:nvSpPr>
          <p:cNvPr id="20490" name="TextBox 11"/>
          <p:cNvSpPr txBox="1">
            <a:spLocks noChangeArrowheads="1"/>
          </p:cNvSpPr>
          <p:nvPr/>
        </p:nvSpPr>
        <p:spPr bwMode="auto">
          <a:xfrm>
            <a:off x="5105400" y="4419600"/>
            <a:ext cx="19812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i="1">
                <a:solidFill>
                  <a:srgbClr val="FF0000"/>
                </a:solidFill>
              </a:rPr>
              <a:t>130</a:t>
            </a:r>
          </a:p>
        </p:txBody>
      </p:sp>
      <p:sp>
        <p:nvSpPr>
          <p:cNvPr id="20491" name="TextBox 12"/>
          <p:cNvSpPr txBox="1">
            <a:spLocks noChangeArrowheads="1"/>
          </p:cNvSpPr>
          <p:nvPr/>
        </p:nvSpPr>
        <p:spPr bwMode="auto">
          <a:xfrm>
            <a:off x="4953000" y="1447800"/>
            <a:ext cx="244316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solidFill>
                  <a:srgbClr val="FF0000"/>
                </a:solidFill>
              </a:rPr>
              <a:t>Person engineer</a:t>
            </a:r>
          </a:p>
        </p:txBody>
      </p:sp>
      <p:sp>
        <p:nvSpPr>
          <p:cNvPr id="2" name="Slide Number Placeholder 1"/>
          <p:cNvSpPr>
            <a:spLocks noGrp="1"/>
          </p:cNvSpPr>
          <p:nvPr>
            <p:ph type="sldNum" sz="quarter" idx="12"/>
          </p:nvPr>
        </p:nvSpPr>
        <p:spPr/>
        <p:txBody>
          <a:bodyPr/>
          <a:lstStyle/>
          <a:p>
            <a:fld id="{2AFFF1A1-B73D-E747-9A6D-D6EC5FC810B5}" type="slidenum">
              <a:rPr lang="en-US">
                <a:solidFill>
                  <a:srgbClr val="000000"/>
                </a:solidFill>
              </a:rPr>
              <a:pPr/>
              <a:t>6</a:t>
            </a:fld>
            <a:endParaRPr lang="en-US">
              <a:solidFill>
                <a:srgbClr val="000000"/>
              </a:solidFill>
            </a:endParaRPr>
          </a:p>
        </p:txBody>
      </p:sp>
    </p:spTree>
    <p:extLst>
      <p:ext uri="{BB962C8B-B14F-4D97-AF65-F5344CB8AC3E}">
        <p14:creationId xmlns:p14="http://schemas.microsoft.com/office/powerpoint/2010/main" val="206769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classes</a:t>
            </a:r>
          </a:p>
        </p:txBody>
      </p:sp>
      <p:sp>
        <p:nvSpPr>
          <p:cNvPr id="3" name="Content Placeholder 2"/>
          <p:cNvSpPr>
            <a:spLocks noGrp="1"/>
          </p:cNvSpPr>
          <p:nvPr>
            <p:ph idx="1"/>
          </p:nvPr>
        </p:nvSpPr>
        <p:spPr/>
        <p:txBody>
          <a:bodyPr/>
          <a:lstStyle/>
          <a:p>
            <a:r>
              <a:rPr lang="en-US"/>
              <a:t>functions help structure the calculations and the tasks of a program</a:t>
            </a:r>
          </a:p>
          <a:p>
            <a:r>
              <a:rPr lang="en-US"/>
              <a:t>Classes help structure the data, together with some tools (methods) for working with the data</a:t>
            </a:r>
          </a:p>
        </p:txBody>
      </p:sp>
    </p:spTree>
    <p:extLst>
      <p:ext uri="{BB962C8B-B14F-4D97-AF65-F5344CB8AC3E}">
        <p14:creationId xmlns:p14="http://schemas.microsoft.com/office/powerpoint/2010/main" val="4244391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3/e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525F17B-B31E-47FE-9BD0-5F08041C5537}" type="slidenum">
              <a:rPr lang="en-US" altLang="en-US" sz="1400">
                <a:latin typeface="Tahoma" panose="020B0604030504040204" pitchFamily="34" charset="0"/>
              </a:rPr>
              <a:pPr eaLnBrk="1" hangingPunct="1"/>
              <a:t>8</a:t>
            </a:fld>
            <a:endParaRPr lang="en-US" altLang="en-US" sz="1400">
              <a:latin typeface="Tahoma" panose="020B0604030504040204" pitchFamily="34" charset="0"/>
            </a:endParaRPr>
          </a:p>
        </p:txBody>
      </p:sp>
      <p:sp>
        <p:nvSpPr>
          <p:cNvPr id="8196" name="Rectangle 2"/>
          <p:cNvSpPr>
            <a:spLocks noGrp="1" noChangeArrowheads="1"/>
          </p:cNvSpPr>
          <p:nvPr>
            <p:ph type="title"/>
          </p:nvPr>
        </p:nvSpPr>
        <p:spPr/>
        <p:txBody>
          <a:bodyPr/>
          <a:lstStyle/>
          <a:p>
            <a:pPr eaLnBrk="1" hangingPunct="1"/>
            <a:r>
              <a:rPr lang="en-US" altLang="en-US"/>
              <a:t>Objects</a:t>
            </a:r>
          </a:p>
        </p:txBody>
      </p:sp>
      <p:sp>
        <p:nvSpPr>
          <p:cNvPr id="12291" name="Rectangle 3"/>
          <p:cNvSpPr>
            <a:spLocks noGrp="1" noChangeArrowheads="1"/>
          </p:cNvSpPr>
          <p:nvPr>
            <p:ph type="body" idx="1"/>
          </p:nvPr>
        </p:nvSpPr>
        <p:spPr/>
        <p:txBody>
          <a:bodyPr/>
          <a:lstStyle/>
          <a:p>
            <a:pPr eaLnBrk="1" hangingPunct="1"/>
            <a:r>
              <a:rPr lang="en-US" altLang="en-US"/>
              <a:t>The information is stored inside the object in </a:t>
            </a:r>
            <a:r>
              <a:rPr lang="en-US" altLang="en-US" i="1"/>
              <a:t>instance variables</a:t>
            </a:r>
            <a:r>
              <a:rPr lang="en-US" altLang="en-US"/>
              <a:t>.</a:t>
            </a:r>
          </a:p>
          <a:p>
            <a:pPr eaLnBrk="1" hangingPunct="1"/>
            <a:r>
              <a:rPr lang="en-US" altLang="en-US"/>
              <a:t>The operations, called </a:t>
            </a:r>
            <a:r>
              <a:rPr lang="en-US" altLang="en-US" i="1"/>
              <a:t>methods</a:t>
            </a:r>
            <a:r>
              <a:rPr lang="en-US" altLang="en-US"/>
              <a:t>, are functions that </a:t>
            </a:r>
            <a:r>
              <a:rPr lang="en-US" altLang="en-US">
                <a:latin typeface="Times New Roman" panose="02020603050405020304" pitchFamily="18" charset="0"/>
              </a:rPr>
              <a:t>“</a:t>
            </a:r>
            <a:r>
              <a:rPr lang="en-US" altLang="en-US"/>
              <a:t>live</a:t>
            </a:r>
            <a:r>
              <a:rPr lang="en-US" altLang="en-US">
                <a:latin typeface="Times New Roman" panose="02020603050405020304" pitchFamily="18" charset="0"/>
              </a:rPr>
              <a:t>”</a:t>
            </a:r>
            <a:r>
              <a:rPr lang="en-US" altLang="en-US"/>
              <a:t> inside the object.</a:t>
            </a:r>
          </a:p>
          <a:p>
            <a:pPr eaLnBrk="1" hangingPunct="1"/>
            <a:r>
              <a:rPr lang="en-US" altLang="en-US"/>
              <a:t>Collectively, the instance variables and methods are called the </a:t>
            </a:r>
            <a:r>
              <a:rPr lang="en-US" altLang="en-US" i="1"/>
              <a:t>attributes</a:t>
            </a:r>
            <a:r>
              <a:rPr lang="en-US" altLang="en-US"/>
              <a:t> of an object.</a:t>
            </a:r>
          </a:p>
        </p:txBody>
      </p:sp>
    </p:spTree>
    <p:extLst>
      <p:ext uri="{BB962C8B-B14F-4D97-AF65-F5344CB8AC3E}">
        <p14:creationId xmlns:p14="http://schemas.microsoft.com/office/powerpoint/2010/main" val="2861608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500" fill="hold"/>
                                        <p:tgtEl>
                                          <p:spTgt spid="122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9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04800" y="52492"/>
            <a:ext cx="5666792" cy="1143000"/>
          </a:xfrm>
        </p:spPr>
        <p:txBody>
          <a:bodyPr/>
          <a:lstStyle/>
          <a:p>
            <a:pPr algn="l"/>
            <a:r>
              <a:rPr lang="en-US">
                <a:latin typeface="Arial" charset="0"/>
              </a:rPr>
              <a:t>Classes and Objects</a:t>
            </a:r>
          </a:p>
        </p:txBody>
      </p:sp>
      <p:sp>
        <p:nvSpPr>
          <p:cNvPr id="21506" name="Rectangle 3"/>
          <p:cNvSpPr>
            <a:spLocks noGrp="1" noChangeArrowheads="1"/>
          </p:cNvSpPr>
          <p:nvPr>
            <p:ph idx="1"/>
          </p:nvPr>
        </p:nvSpPr>
        <p:spPr>
          <a:xfrm>
            <a:off x="304800" y="1154576"/>
            <a:ext cx="8474331" cy="4438789"/>
          </a:xfrm>
        </p:spPr>
        <p:txBody>
          <a:bodyPr>
            <a:normAutofit fontScale="92500" lnSpcReduction="20000"/>
          </a:bodyPr>
          <a:lstStyle/>
          <a:p>
            <a:pPr>
              <a:spcBef>
                <a:spcPct val="0"/>
              </a:spcBef>
              <a:spcAft>
                <a:spcPts val="1800"/>
              </a:spcAft>
            </a:pPr>
            <a:r>
              <a:rPr lang="en-US">
                <a:latin typeface="Arial" charset="0"/>
              </a:rPr>
              <a:t>An object has </a:t>
            </a:r>
            <a:r>
              <a:rPr lang="en-US" b="1" i="1">
                <a:latin typeface="Arial" charset="0"/>
              </a:rPr>
              <a:t>state</a:t>
            </a:r>
            <a:r>
              <a:rPr lang="en-US">
                <a:latin typeface="Arial" charset="0"/>
              </a:rPr>
              <a:t> and </a:t>
            </a:r>
            <a:r>
              <a:rPr lang="en-US" b="1" i="1">
                <a:latin typeface="Arial" charset="0"/>
              </a:rPr>
              <a:t>behavior</a:t>
            </a:r>
            <a:endParaRPr lang="en-US">
              <a:latin typeface="Arial" charset="0"/>
            </a:endParaRPr>
          </a:p>
          <a:p>
            <a:pPr>
              <a:spcBef>
                <a:spcPct val="0"/>
              </a:spcBef>
              <a:spcAft>
                <a:spcPts val="1200"/>
              </a:spcAft>
            </a:pPr>
            <a:r>
              <a:rPr lang="en-US" sz="2800">
                <a:latin typeface="Arial" charset="0"/>
              </a:rPr>
              <a:t>Consider a die (singular of dice)</a:t>
            </a:r>
          </a:p>
          <a:p>
            <a:pPr lvl="1">
              <a:spcBef>
                <a:spcPct val="0"/>
              </a:spcBef>
              <a:spcAft>
                <a:spcPts val="600"/>
              </a:spcAft>
            </a:pPr>
            <a:r>
              <a:rPr lang="en-US" b="1">
                <a:latin typeface="Arial" charset="0"/>
                <a:ea typeface="Arial" charset="0"/>
                <a:cs typeface="Arial" charset="0"/>
              </a:rPr>
              <a:t>state</a:t>
            </a:r>
            <a:r>
              <a:rPr lang="en-US">
                <a:latin typeface="Arial" charset="0"/>
                <a:ea typeface="Arial" charset="0"/>
                <a:cs typeface="Arial" charset="0"/>
              </a:rPr>
              <a:t>: </a:t>
            </a:r>
            <a:r>
              <a:rPr lang="en-US" altLang="ja-JP">
                <a:latin typeface="Arial" charset="0"/>
                <a:ea typeface="Arial" charset="0"/>
                <a:cs typeface="Arial" charset="0"/>
              </a:rPr>
              <a:t> how many sides, which face is showing</a:t>
            </a:r>
          </a:p>
          <a:p>
            <a:pPr lvl="1">
              <a:spcBef>
                <a:spcPct val="0"/>
              </a:spcBef>
              <a:spcAft>
                <a:spcPts val="1800"/>
              </a:spcAft>
            </a:pPr>
            <a:r>
              <a:rPr lang="en-US" altLang="ja-JP" b="1">
                <a:latin typeface="Arial" charset="0"/>
                <a:ea typeface="Arial" charset="0"/>
                <a:cs typeface="Arial" charset="0"/>
              </a:rPr>
              <a:t>behavior</a:t>
            </a:r>
            <a:r>
              <a:rPr lang="en-US" altLang="ja-JP">
                <a:latin typeface="Arial" charset="0"/>
                <a:ea typeface="Arial" charset="0"/>
                <a:cs typeface="Arial" charset="0"/>
              </a:rPr>
              <a:t>: it can be rolled, it can be placed on the table, it can say which side is up</a:t>
            </a:r>
          </a:p>
          <a:p>
            <a:pPr>
              <a:spcBef>
                <a:spcPct val="0"/>
              </a:spcBef>
              <a:spcAft>
                <a:spcPts val="1200"/>
              </a:spcAft>
            </a:pPr>
            <a:r>
              <a:rPr lang="en-US" sz="2800">
                <a:latin typeface="Arial" charset="0"/>
              </a:rPr>
              <a:t>Design a class called </a:t>
            </a:r>
            <a:r>
              <a:rPr lang="en-US" sz="2800" b="1">
                <a:latin typeface="Courier New" charset="0"/>
              </a:rPr>
              <a:t>MSDie</a:t>
            </a:r>
            <a:r>
              <a:rPr lang="en-US" sz="2800">
                <a:latin typeface="Arial" charset="0"/>
              </a:rPr>
              <a:t> that models this state and behavior</a:t>
            </a:r>
          </a:p>
          <a:p>
            <a:pPr lvl="1">
              <a:spcBef>
                <a:spcPct val="0"/>
              </a:spcBef>
              <a:spcAft>
                <a:spcPts val="1800"/>
              </a:spcAft>
            </a:pPr>
            <a:r>
              <a:rPr lang="en-US">
                <a:latin typeface="Arial" charset="0"/>
                <a:ea typeface="Arial" charset="0"/>
                <a:cs typeface="Arial" charset="0"/>
              </a:rPr>
              <a:t>The </a:t>
            </a:r>
            <a:r>
              <a:rPr lang="en-US" b="1">
                <a:latin typeface="Arial" charset="0"/>
                <a:ea typeface="Arial" charset="0"/>
                <a:cs typeface="Arial" charset="0"/>
              </a:rPr>
              <a:t>class</a:t>
            </a:r>
            <a:r>
              <a:rPr lang="en-US">
                <a:latin typeface="Arial" charset="0"/>
                <a:ea typeface="Arial" charset="0"/>
                <a:cs typeface="Arial" charset="0"/>
              </a:rPr>
              <a:t> serves as the </a:t>
            </a:r>
            <a:r>
              <a:rPr lang="en-US" b="1">
                <a:latin typeface="Arial" charset="0"/>
                <a:ea typeface="Arial" charset="0"/>
                <a:cs typeface="Arial" charset="0"/>
              </a:rPr>
              <a:t>blueprint</a:t>
            </a:r>
            <a:r>
              <a:rPr lang="en-US">
                <a:latin typeface="Arial" charset="0"/>
                <a:ea typeface="Arial" charset="0"/>
                <a:cs typeface="Arial" charset="0"/>
              </a:rPr>
              <a:t> for a die object</a:t>
            </a:r>
          </a:p>
          <a:p>
            <a:pPr>
              <a:spcBef>
                <a:spcPct val="0"/>
              </a:spcBef>
              <a:spcAft>
                <a:spcPts val="1200"/>
              </a:spcAft>
            </a:pPr>
            <a:r>
              <a:rPr lang="en-US" sz="2800">
                <a:latin typeface="Arial" charset="0"/>
              </a:rPr>
              <a:t>We can then </a:t>
            </a:r>
            <a:r>
              <a:rPr lang="en-US" sz="2800" b="1">
                <a:latin typeface="Arial" charset="0"/>
              </a:rPr>
              <a:t>instantiate</a:t>
            </a:r>
            <a:r>
              <a:rPr lang="en-US" sz="2800">
                <a:latin typeface="Arial" charset="0"/>
              </a:rPr>
              <a:t> as many die objects as we need for any particular program</a:t>
            </a:r>
          </a:p>
        </p:txBody>
      </p:sp>
      <p:pic>
        <p:nvPicPr>
          <p:cNvPr id="21507" name="Picture 5" descr="di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152400"/>
            <a:ext cx="1817688"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2AFFF1A1-B73D-E747-9A6D-D6EC5FC810B5}" type="slidenum">
              <a:rPr lang="en-US">
                <a:solidFill>
                  <a:srgbClr val="000000"/>
                </a:solidFill>
              </a:rPr>
              <a:pPr/>
              <a:t>9</a:t>
            </a:fld>
            <a:endParaRPr lang="en-US">
              <a:solidFill>
                <a:srgbClr val="000000"/>
              </a:solidFill>
            </a:endParaRPr>
          </a:p>
        </p:txBody>
      </p:sp>
    </p:spTree>
    <p:extLst>
      <p:ext uri="{BB962C8B-B14F-4D97-AF65-F5344CB8AC3E}">
        <p14:creationId xmlns:p14="http://schemas.microsoft.com/office/powerpoint/2010/main" val="572053233"/>
      </p:ext>
    </p:extLst>
  </p:cSld>
  <p:clrMapOvr>
    <a:masterClrMapping/>
  </p:clrMapOvr>
  <p:transition spd="med">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1053</TotalTime>
  <Words>1330</Words>
  <Application>Microsoft Macintosh PowerPoint</Application>
  <PresentationFormat>On-screen Show (4:3)</PresentationFormat>
  <Paragraphs>224</Paragraphs>
  <Slides>27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Courier</vt:lpstr>
      <vt:lpstr>Courier New</vt:lpstr>
      <vt:lpstr>Tahoma</vt:lpstr>
      <vt:lpstr>Times New Roman</vt:lpstr>
      <vt:lpstr>Wingdings</vt:lpstr>
      <vt:lpstr>Office Theme</vt:lpstr>
      <vt:lpstr>Intro to Classes in Python</vt:lpstr>
      <vt:lpstr>Circle class from graphics.py</vt:lpstr>
      <vt:lpstr> Objects have (instance) data State</vt:lpstr>
      <vt:lpstr>Objects can Do Behaviors</vt:lpstr>
      <vt:lpstr>Person class. Design a form.   Room for data, but not filled in.</vt:lpstr>
      <vt:lpstr>Person instances (objects).   instance data for each object</vt:lpstr>
      <vt:lpstr>Why classes</vt:lpstr>
      <vt:lpstr>Objects</vt:lpstr>
      <vt:lpstr>Classes and Objects</vt:lpstr>
      <vt:lpstr>Some class terminology</vt:lpstr>
      <vt:lpstr>Example: Multi-Sided Dice</vt:lpstr>
      <vt:lpstr>Example: Multi-Sided Dice</vt:lpstr>
      <vt:lpstr>Example: Multi-Sided Dice</vt:lpstr>
      <vt:lpstr>Example: Multi-Sided Dice</vt:lpstr>
      <vt:lpstr>Constructor</vt:lpstr>
      <vt:lpstr>Example: Multi-Sided Dice</vt:lpstr>
      <vt:lpstr>Example: Multi-Sided Dice</vt:lpstr>
      <vt:lpstr>Example: Multi-Sided Dice</vt:lpstr>
      <vt:lpstr>Example: Multi-Sided Dice</vt:lpstr>
      <vt:lpstr>Example: Multi-Sided Dice</vt:lpstr>
      <vt:lpstr>Example: Multi-Sided Dice</vt:lpstr>
      <vt:lpstr>Example: Multi-Sided Dice</vt:lpstr>
      <vt:lpstr>Example: Multi-Sided Dice</vt:lpstr>
      <vt:lpstr>Example: Multi-Sided Dice</vt:lpstr>
      <vt:lpstr>Can but don't</vt:lpstr>
      <vt:lpstr>Example: Multi-Sided Dice</vt:lpstr>
      <vt:lpstr>Example: Multi-Sided Dice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Classes in Python</dc:title>
  <dc:creator>Marjory Baruch</dc:creator>
  <cp:lastModifiedBy>Marjory Baruch</cp:lastModifiedBy>
  <cp:revision>10</cp:revision>
  <dcterms:created xsi:type="dcterms:W3CDTF">2018-10-31T13:44:20Z</dcterms:created>
  <dcterms:modified xsi:type="dcterms:W3CDTF">2019-04-01T15:28:27Z</dcterms:modified>
</cp:coreProperties>
</file>