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8" r:id="rId13"/>
    <p:sldId id="266" r:id="rId14"/>
    <p:sldId id="269" r:id="rId15"/>
    <p:sldId id="280" r:id="rId16"/>
    <p:sldId id="279" r:id="rId17"/>
    <p:sldId id="270" r:id="rId18"/>
    <p:sldId id="281" r:id="rId19"/>
    <p:sldId id="271" r:id="rId20"/>
    <p:sldId id="272" r:id="rId21"/>
    <p:sldId id="282" r:id="rId22"/>
    <p:sldId id="283" r:id="rId23"/>
    <p:sldId id="284" r:id="rId24"/>
    <p:sldId id="285" r:id="rId25"/>
    <p:sldId id="286" r:id="rId26"/>
    <p:sldId id="274" r:id="rId27"/>
    <p:sldId id="289" r:id="rId28"/>
    <p:sldId id="288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6"/>
  </p:normalViewPr>
  <p:slideViewPr>
    <p:cSldViewPr snapToGrid="0" snapToObjects="1"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7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381" y="2761196"/>
            <a:ext cx="225449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hop( y 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y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6764" y="2576530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51294" y="2318871"/>
            <a:ext cx="515470" cy="442325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842001" y="2761196"/>
            <a:ext cx="2465294" cy="75968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literals as arguments: 2, 154</a:t>
            </a:r>
          </a:p>
          <a:p>
            <a:r>
              <a:rPr lang="en-US"/>
              <a:t>variables as arguments: a</a:t>
            </a:r>
          </a:p>
          <a:p>
            <a:r>
              <a:rPr lang="en-US"/>
              <a:t>pass by </a:t>
            </a:r>
            <a:r>
              <a:rPr lang="en-US" b="1"/>
              <a:t>value: </a:t>
            </a:r>
            <a:r>
              <a:rPr lang="en-US"/>
              <a:t>argument to parameter</a:t>
            </a:r>
          </a:p>
          <a:p>
            <a:r>
              <a:rPr lang="en-US"/>
              <a:t>main's local variables: a</a:t>
            </a:r>
          </a:p>
          <a:p>
            <a:r>
              <a:rPr lang="en-US"/>
              <a:t>singThrice's local variables:  x</a:t>
            </a:r>
          </a:p>
          <a:p>
            <a:r>
              <a:rPr lang="en-US"/>
              <a:t>hop's local variables: y</a:t>
            </a:r>
          </a:p>
          <a:p>
            <a:r>
              <a:rPr lang="en-US"/>
              <a:t>scope of local variables: only understood in function in which they are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8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13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</p:spTree>
    <p:extLst>
      <p:ext uri="{BB962C8B-B14F-4D97-AF65-F5344CB8AC3E}">
        <p14:creationId xmlns:p14="http://schemas.microsoft.com/office/powerpoint/2010/main" val="28182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14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latin typeface="Lucida Console"/>
                <a:cs typeface="Lucida Console"/>
              </a:rPr>
              <a:t>x=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9589" y="737622"/>
            <a:ext cx="73062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 T"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20215" y="911412"/>
            <a:ext cx="651432" cy="120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788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15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latin typeface="Lucida Console"/>
                <a:cs typeface="Lucida Console"/>
              </a:rPr>
              <a:t>x=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9589" y="737622"/>
            <a:ext cx="73062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 T"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20215" y="911412"/>
            <a:ext cx="651432" cy="120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01768" y="1583765"/>
            <a:ext cx="1404467" cy="399385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0820000">
            <a:off x="5883766" y="136864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return "U"</a:t>
            </a:r>
          </a:p>
        </p:txBody>
      </p:sp>
    </p:spTree>
    <p:extLst>
      <p:ext uri="{BB962C8B-B14F-4D97-AF65-F5344CB8AC3E}">
        <p14:creationId xmlns:p14="http://schemas.microsoft.com/office/powerpoint/2010/main" val="42642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16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9589" y="737622"/>
            <a:ext cx="73062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 T"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20215" y="911412"/>
            <a:ext cx="651432" cy="120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01768" y="1583765"/>
            <a:ext cx="1404467" cy="399385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820000">
            <a:off x="5883766" y="1368640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return "U"</a:t>
            </a:r>
          </a:p>
        </p:txBody>
      </p:sp>
    </p:spTree>
    <p:extLst>
      <p:ext uri="{BB962C8B-B14F-4D97-AF65-F5344CB8AC3E}">
        <p14:creationId xmlns:p14="http://schemas.microsoft.com/office/powerpoint/2010/main" val="1194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17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7059" y="1277311"/>
            <a:ext cx="72315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"R"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20215" y="1106954"/>
            <a:ext cx="651432" cy="35502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769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18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7059" y="1277311"/>
            <a:ext cx="72315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"R"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20215" y="1106954"/>
            <a:ext cx="651432" cy="35502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40006" y="2512167"/>
            <a:ext cx="1404467" cy="399385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820000">
            <a:off x="5622004" y="2297042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return "S"</a:t>
            </a:r>
          </a:p>
        </p:txBody>
      </p:sp>
    </p:spTree>
    <p:extLst>
      <p:ext uri="{BB962C8B-B14F-4D97-AF65-F5344CB8AC3E}">
        <p14:creationId xmlns:p14="http://schemas.microsoft.com/office/powerpoint/2010/main" val="9989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19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7059" y="1277311"/>
            <a:ext cx="72315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"R"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20215" y="1106954"/>
            <a:ext cx="651432" cy="35502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40006" y="2512167"/>
            <a:ext cx="1404467" cy="399385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820000">
            <a:off x="5622004" y="2297042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return "S"</a:t>
            </a:r>
          </a:p>
        </p:txBody>
      </p:sp>
    </p:spTree>
    <p:extLst>
      <p:ext uri="{BB962C8B-B14F-4D97-AF65-F5344CB8AC3E}">
        <p14:creationId xmlns:p14="http://schemas.microsoft.com/office/powerpoint/2010/main" val="5647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</p:spTree>
    <p:extLst>
      <p:ext uri="{BB962C8B-B14F-4D97-AF65-F5344CB8AC3E}">
        <p14:creationId xmlns:p14="http://schemas.microsoft.com/office/powerpoint/2010/main" val="22843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20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993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21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r>
              <a:rPr lang="en-US">
                <a:latin typeface="Lucida Console"/>
                <a:cs typeface="Lucida Console"/>
              </a:rPr>
              <a:t>USA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91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22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0235" y="2761196"/>
            <a:ext cx="26876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writeThisLetter(c)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0883" y="3286020"/>
            <a:ext cx="821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"B"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90119" y="3520882"/>
            <a:ext cx="717176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r>
              <a:rPr lang="en-US">
                <a:latin typeface="Lucida Console"/>
                <a:cs typeface="Lucida Console"/>
              </a:rPr>
              <a:t>USA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244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23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def main( ):</a:t>
            </a: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Lucida Console"/>
                <a:cs typeface="Lucida Console"/>
              </a:rPr>
              <a:t>x=</a:t>
            </a:r>
            <a:r>
              <a:rPr lang="en-US" b="1" dirty="0" err="1">
                <a:solidFill>
                  <a:srgbClr val="000000"/>
                </a:solidFill>
                <a:latin typeface="Lucida Console"/>
                <a:cs typeface="Lucida Console"/>
              </a:rPr>
              <a:t>tellNextLetter</a:t>
            </a:r>
            <a:r>
              <a:rPr lang="en-US" b="1" dirty="0">
                <a:solidFill>
                  <a:srgbClr val="000000"/>
                </a:solidFill>
                <a:latin typeface="Lucida Console"/>
                <a:cs typeface="Lucida Console"/>
              </a:rPr>
              <a:t>('T')</a:t>
            </a:r>
          </a:p>
          <a:p>
            <a:r>
              <a:rPr lang="en-US" dirty="0">
                <a:latin typeface="Lucida Console"/>
                <a:cs typeface="Lucida Console"/>
              </a:rPr>
              <a:t>   y=</a:t>
            </a:r>
            <a:r>
              <a:rPr lang="en-US" dirty="0" err="1">
                <a:latin typeface="Lucida Console"/>
                <a:cs typeface="Lucida Console"/>
              </a:rPr>
              <a:t>tellNextLetter</a:t>
            </a:r>
            <a:r>
              <a:rPr lang="en-US" dirty="0">
                <a:latin typeface="Lucida Console"/>
                <a:cs typeface="Lucida Console"/>
              </a:rPr>
              <a:t>('R')</a:t>
            </a:r>
          </a:p>
          <a:p>
            <a:r>
              <a:rPr lang="en-US" dirty="0">
                <a:latin typeface="Lucida Console"/>
                <a:cs typeface="Lucida Console"/>
              </a:rPr>
              <a:t>   print("GO "+</a:t>
            </a:r>
            <a:r>
              <a:rPr lang="en-US" dirty="0" err="1">
                <a:latin typeface="Lucida Console"/>
                <a:cs typeface="Lucida Console"/>
              </a:rPr>
              <a:t>y+x</a:t>
            </a:r>
            <a:r>
              <a:rPr lang="en-US" dirty="0">
                <a:latin typeface="Lucida Console"/>
                <a:cs typeface="Lucida Console"/>
              </a:rPr>
              <a:t>+"!")</a:t>
            </a:r>
          </a:p>
          <a:p>
            <a:r>
              <a:rPr lang="en-US" dirty="0">
                <a:latin typeface="Lucida Console"/>
                <a:cs typeface="Lucida Console"/>
              </a:rPr>
              <a:t>   print(</a:t>
            </a:r>
            <a:r>
              <a:rPr lang="en-US" dirty="0" err="1">
                <a:latin typeface="Lucida Console"/>
                <a:cs typeface="Lucida Console"/>
              </a:rPr>
              <a:t>x+y</a:t>
            </a:r>
            <a:r>
              <a:rPr lang="en-US" dirty="0">
                <a:latin typeface="Lucida Console"/>
                <a:cs typeface="Lucida Console"/>
              </a:rPr>
              <a:t>+"A")</a:t>
            </a:r>
          </a:p>
          <a:p>
            <a:r>
              <a:rPr lang="en-US" dirty="0">
                <a:latin typeface="Lucida Console"/>
                <a:cs typeface="Lucida Console"/>
              </a:rPr>
              <a:t>   </a:t>
            </a:r>
          </a:p>
          <a:p>
            <a:r>
              <a:rPr lang="en-US" dirty="0">
                <a:latin typeface="Lucida Console"/>
                <a:cs typeface="Lucida Console"/>
              </a:rPr>
              <a:t>   </a:t>
            </a:r>
            <a:r>
              <a:rPr lang="en-US" dirty="0" err="1">
                <a:latin typeface="Lucida Console"/>
                <a:cs typeface="Lucida Console"/>
              </a:rPr>
              <a:t>writeThisLetter</a:t>
            </a:r>
            <a:r>
              <a:rPr lang="en-US" dirty="0">
                <a:latin typeface="Lucida Console"/>
                <a:cs typeface="Lucida Console"/>
              </a:rPr>
              <a:t>('B')</a:t>
            </a:r>
          </a:p>
          <a:p>
            <a:r>
              <a:rPr lang="en-US" dirty="0">
                <a:latin typeface="Lucida Console"/>
                <a:cs typeface="Lucida Console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Lucida Console"/>
                <a:cs typeface="Lucida Console"/>
              </a:rPr>
              <a:t>writeThisLetter</a:t>
            </a:r>
            <a:r>
              <a:rPr lang="en-US" dirty="0">
                <a:solidFill>
                  <a:srgbClr val="FF0000"/>
                </a:solidFill>
                <a:latin typeface="Lucida Console"/>
                <a:cs typeface="Lucida Console"/>
              </a:rPr>
              <a:t>('U')</a:t>
            </a:r>
          </a:p>
          <a:p>
            <a:r>
              <a:rPr lang="en-US" dirty="0">
                <a:latin typeface="Lucida Console"/>
                <a:cs typeface="Lucida Console"/>
              </a:rPr>
              <a:t>   </a:t>
            </a:r>
            <a:r>
              <a:rPr lang="en-US" dirty="0" err="1">
                <a:latin typeface="Lucida Console"/>
                <a:cs typeface="Lucida Console"/>
              </a:rPr>
              <a:t>tellNextLetter</a:t>
            </a:r>
            <a:r>
              <a:rPr lang="en-US" dirty="0">
                <a:latin typeface="Lucida Console"/>
                <a:cs typeface="Lucida Console"/>
              </a:rPr>
              <a:t>('G')</a:t>
            </a:r>
          </a:p>
          <a:p>
            <a:r>
              <a:rPr lang="en-US" dirty="0">
                <a:latin typeface="Lucida Console"/>
                <a:cs typeface="Lucida Console"/>
              </a:rPr>
              <a:t>   </a:t>
            </a:r>
            <a:r>
              <a:rPr lang="en-US" dirty="0" err="1">
                <a:latin typeface="Lucida Console"/>
                <a:cs typeface="Lucida Console"/>
              </a:rPr>
              <a:t>writeThisLetter</a:t>
            </a:r>
            <a:r>
              <a:rPr lang="en-US" dirty="0">
                <a:latin typeface="Lucida Console"/>
                <a:cs typeface="Lucida Console"/>
              </a:rPr>
              <a:t>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0235" y="2761196"/>
            <a:ext cx="26876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writeThisLetter(c)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8353" y="3868726"/>
            <a:ext cx="821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90119" y="3655352"/>
            <a:ext cx="717176" cy="4213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onsole"/>
                <a:cs typeface="Lucida Console"/>
              </a:rPr>
              <a:t>output</a:t>
            </a:r>
          </a:p>
          <a:p>
            <a:r>
              <a:rPr lang="en-US" dirty="0">
                <a:latin typeface="Lucida Console"/>
                <a:cs typeface="Lucida Console"/>
              </a:rPr>
              <a:t>GO SU!</a:t>
            </a:r>
          </a:p>
          <a:p>
            <a:r>
              <a:rPr lang="en-US" dirty="0">
                <a:latin typeface="Lucida Console"/>
                <a:cs typeface="Lucida Console"/>
              </a:rPr>
              <a:t>USA</a:t>
            </a:r>
          </a:p>
          <a:p>
            <a:r>
              <a:rPr lang="en-US" dirty="0">
                <a:latin typeface="Lucida Console"/>
                <a:cs typeface="Lucida Console"/>
              </a:rPr>
              <a:t>B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20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24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main()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x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y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9589" y="1828366"/>
            <a:ext cx="747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"G"</a:t>
            </a:r>
          </a:p>
        </p:txBody>
      </p:sp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7836648" y="1277311"/>
            <a:ext cx="739587" cy="7357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onsole"/>
                <a:cs typeface="Lucida Console"/>
              </a:rPr>
              <a:t>output</a:t>
            </a:r>
          </a:p>
          <a:p>
            <a:r>
              <a:rPr lang="en-US" dirty="0">
                <a:latin typeface="Lucida Console"/>
                <a:cs typeface="Lucida Console"/>
              </a:rPr>
              <a:t>GO SU!</a:t>
            </a:r>
          </a:p>
          <a:p>
            <a:r>
              <a:rPr lang="en-US" dirty="0">
                <a:latin typeface="Lucida Console"/>
                <a:cs typeface="Lucida Console"/>
              </a:rPr>
              <a:t>USA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25F2C-CF0F-E14E-8870-3BABD8130097}"/>
              </a:ext>
            </a:extLst>
          </p:cNvPr>
          <p:cNvSpPr/>
          <p:nvPr/>
        </p:nvSpPr>
        <p:spPr>
          <a:xfrm>
            <a:off x="3893867" y="4683957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BU</a:t>
            </a:r>
          </a:p>
        </p:txBody>
      </p:sp>
    </p:spTree>
    <p:extLst>
      <p:ext uri="{BB962C8B-B14F-4D97-AF65-F5344CB8AC3E}">
        <p14:creationId xmlns:p14="http://schemas.microsoft.com/office/powerpoint/2010/main" val="15343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25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solidFill>
                  <a:srgbClr val="000000"/>
                </a:solidFill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765" y="173384"/>
            <a:ext cx="25681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tellNextLetter(c)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9589" y="1828366"/>
            <a:ext cx="747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"G"</a:t>
            </a:r>
          </a:p>
        </p:txBody>
      </p:sp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7836648" y="1277311"/>
            <a:ext cx="739587" cy="73572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r>
              <a:rPr lang="en-US">
                <a:latin typeface="Lucida Console"/>
                <a:cs typeface="Lucida Console"/>
              </a:rPr>
              <a:t>USA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40006" y="2512167"/>
            <a:ext cx="1404467" cy="399385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820000">
            <a:off x="5622004" y="2297042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return "H"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C52D7-8C00-8942-865F-4E7F44959E6C}"/>
              </a:ext>
            </a:extLst>
          </p:cNvPr>
          <p:cNvSpPr/>
          <p:nvPr/>
        </p:nvSpPr>
        <p:spPr>
          <a:xfrm>
            <a:off x="3893867" y="4683957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BU</a:t>
            </a:r>
          </a:p>
        </p:txBody>
      </p:sp>
    </p:spTree>
    <p:extLst>
      <p:ext uri="{BB962C8B-B14F-4D97-AF65-F5344CB8AC3E}">
        <p14:creationId xmlns:p14="http://schemas.microsoft.com/office/powerpoint/2010/main" val="14802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26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 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0235" y="2761196"/>
            <a:ext cx="26876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writeThisLetter(c)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68353" y="4348792"/>
            <a:ext cx="821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"S"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590119" y="3655352"/>
            <a:ext cx="881528" cy="90140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r>
              <a:rPr lang="en-US">
                <a:latin typeface="Lucida Console"/>
                <a:cs typeface="Lucida Console"/>
              </a:rPr>
              <a:t>USA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75AF0-8F42-C045-A5EF-87DFA715B462}"/>
              </a:ext>
            </a:extLst>
          </p:cNvPr>
          <p:cNvSpPr/>
          <p:nvPr/>
        </p:nvSpPr>
        <p:spPr>
          <a:xfrm>
            <a:off x="3893867" y="4683957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BU</a:t>
            </a:r>
          </a:p>
        </p:txBody>
      </p:sp>
    </p:spTree>
    <p:extLst>
      <p:ext uri="{BB962C8B-B14F-4D97-AF65-F5344CB8AC3E}">
        <p14:creationId xmlns:p14="http://schemas.microsoft.com/office/powerpoint/2010/main" val="2682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27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tellNextLettet(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tell</a:t>
            </a:r>
            <a:r>
              <a:rPr lang="en-US">
                <a:latin typeface="Lucida Console"/>
                <a:cs typeface="Lucida Console"/>
              </a:rPr>
              <a:t> main the letter after the value of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writeThisLetter( c ):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u="sng">
                <a:latin typeface="Lucida Console"/>
                <a:cs typeface="Lucida Console"/>
              </a:rPr>
              <a:t>write</a:t>
            </a:r>
            <a:r>
              <a:rPr lang="en-US">
                <a:latin typeface="Lucida Console"/>
                <a:cs typeface="Lucida Console"/>
              </a:rPr>
              <a:t> the value of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>
                <a:latin typeface="Lucida Console"/>
                <a:cs typeface="Lucida Console"/>
              </a:rPr>
              <a:t>x=tellNextLetter('T')</a:t>
            </a:r>
          </a:p>
          <a:p>
            <a:r>
              <a:rPr lang="en-US">
                <a:latin typeface="Lucida Console"/>
                <a:cs typeface="Lucida Console"/>
              </a:rPr>
              <a:t>   y=tellNextLetter('R')</a:t>
            </a:r>
          </a:p>
          <a:p>
            <a:r>
              <a:rPr lang="en-US">
                <a:latin typeface="Lucida Console"/>
                <a:cs typeface="Lucida Console"/>
              </a:rPr>
              <a:t>   print("GO "+y+x+" !")</a:t>
            </a:r>
          </a:p>
          <a:p>
            <a:r>
              <a:rPr lang="en-US">
                <a:latin typeface="Lucida Console"/>
                <a:cs typeface="Lucida Console"/>
              </a:rPr>
              <a:t>   print(x+y+"A")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</a:p>
          <a:p>
            <a:r>
              <a:rPr lang="en-US">
                <a:latin typeface="Lucida Console"/>
                <a:cs typeface="Lucida Console"/>
              </a:rPr>
              <a:t>   writeThisLetter('B')</a:t>
            </a:r>
          </a:p>
          <a:p>
            <a:r>
              <a:rPr lang="en-US">
                <a:latin typeface="Lucida Console"/>
                <a:cs typeface="Lucida Console"/>
              </a:rPr>
              <a:t>   writeThisLetter('U')</a:t>
            </a:r>
          </a:p>
          <a:p>
            <a:r>
              <a:rPr lang="en-US">
                <a:latin typeface="Lucida Console"/>
                <a:cs typeface="Lucida Console"/>
              </a:rPr>
              <a:t>   tellNextLetter('G')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writeThisLetter('S')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x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y</a:t>
            </a: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0235" y="2761196"/>
            <a:ext cx="26876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writeThisLetter(c)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    c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"U"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66764" y="3117640"/>
            <a:ext cx="694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"S"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51294" y="3271079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68353" y="4348792"/>
            <a:ext cx="821765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"S"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590119" y="3655352"/>
            <a:ext cx="881528" cy="90140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468" y="3868726"/>
            <a:ext cx="2225759" cy="147732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ucida Console"/>
                <a:cs typeface="Lucida Console"/>
              </a:rPr>
              <a:t>output</a:t>
            </a:r>
          </a:p>
          <a:p>
            <a:r>
              <a:rPr lang="en-US">
                <a:latin typeface="Lucida Console"/>
                <a:cs typeface="Lucida Console"/>
              </a:rPr>
              <a:t>GO SU!</a:t>
            </a:r>
          </a:p>
          <a:p>
            <a:r>
              <a:rPr lang="en-US">
                <a:latin typeface="Lucida Console"/>
                <a:cs typeface="Lucida Console"/>
              </a:rPr>
              <a:t>USA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75AF0-8F42-C045-A5EF-87DFA715B462}"/>
              </a:ext>
            </a:extLst>
          </p:cNvPr>
          <p:cNvSpPr/>
          <p:nvPr/>
        </p:nvSpPr>
        <p:spPr>
          <a:xfrm>
            <a:off x="3893867" y="468395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1873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 as arguments : 'T' or "T"</a:t>
            </a:r>
          </a:p>
          <a:p>
            <a:r>
              <a:rPr lang="en-US" dirty="0"/>
              <a:t>return values may be stored in a variable and used: x=</a:t>
            </a:r>
            <a:r>
              <a:rPr lang="en-US" dirty="0" err="1"/>
              <a:t>tellNextLetter</a:t>
            </a:r>
            <a:r>
              <a:rPr lang="en-US" dirty="0"/>
              <a:t>('T')</a:t>
            </a:r>
          </a:p>
          <a:p>
            <a:r>
              <a:rPr lang="en-US" dirty="0"/>
              <a:t>or return values may be ignored: </a:t>
            </a:r>
            <a:r>
              <a:rPr lang="en-US" dirty="0" err="1"/>
              <a:t>tellNextLetter</a:t>
            </a:r>
            <a:r>
              <a:rPr lang="en-US" dirty="0"/>
              <a:t>('G')</a:t>
            </a:r>
          </a:p>
          <a:p>
            <a:r>
              <a:rPr lang="en-US" dirty="0"/>
              <a:t>scope of parameters – c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45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 b="1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8939" y="173384"/>
            <a:ext cx="25789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/>
                <a:cs typeface="Lucida Console"/>
              </a:rPr>
              <a:t>singthrice</a:t>
            </a:r>
            <a:r>
              <a:rPr lang="en-US" dirty="0">
                <a:latin typeface="Lucida Console"/>
                <a:cs typeface="Lucida Console"/>
              </a:rPr>
              <a:t>( x )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     x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8956" y="811316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20213" y="911412"/>
            <a:ext cx="487081" cy="1202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381" y="2761196"/>
            <a:ext cx="225449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hop( y 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y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9589" y="3286020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590118" y="3520882"/>
            <a:ext cx="71717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8939" y="173384"/>
            <a:ext cx="25789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/>
                <a:cs typeface="Lucida Console"/>
              </a:rPr>
              <a:t>singthrice</a:t>
            </a:r>
            <a:r>
              <a:rPr lang="en-US" dirty="0">
                <a:latin typeface="Lucida Console"/>
                <a:cs typeface="Lucida Console"/>
              </a:rPr>
              <a:t>( x )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   x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7059" y="1277311"/>
            <a:ext cx="723153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154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7911966" y="1096714"/>
            <a:ext cx="243540" cy="430365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-1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singthrice( a )</a:t>
            </a:r>
            <a:r>
              <a:rPr lang="en-US">
                <a:latin typeface="Lucida Console"/>
                <a:cs typeface="Lucida Console"/>
              </a:rPr>
              <a:t>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8945" y="173384"/>
            <a:ext cx="24989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/>
                <a:cs typeface="Lucida Console"/>
              </a:rPr>
              <a:t>singthrice</a:t>
            </a:r>
            <a:r>
              <a:rPr lang="en-US" dirty="0">
                <a:latin typeface="Lucida Console"/>
                <a:cs typeface="Lucida Console"/>
              </a:rPr>
              <a:t>( x )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    x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-1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869688" y="1031612"/>
            <a:ext cx="2392783" cy="11966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</a:t>
            </a:r>
            <a:r>
              <a:rPr lang="en-US">
                <a:solidFill>
                  <a:srgbClr val="FF0000"/>
                </a:solidFill>
                <a:latin typeface="Lucida Console"/>
                <a:cs typeface="Lucida Console"/>
              </a:rPr>
              <a:t> hop( 2 )</a:t>
            </a:r>
          </a:p>
          <a:p>
            <a:r>
              <a:rPr lang="en-US">
                <a:latin typeface="Lucida Console"/>
                <a:cs typeface="Lucida Console"/>
              </a:rPr>
              <a:t>   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381" y="2761196"/>
            <a:ext cx="225449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hop( y 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           y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764" y="2013032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7059" y="3868726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51294" y="2166471"/>
            <a:ext cx="515470" cy="1494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90119" y="3520882"/>
            <a:ext cx="717176" cy="55581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89390" y="385281"/>
            <a:ext cx="60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singthrice( x ):</a:t>
            </a:r>
          </a:p>
          <a:p>
            <a:r>
              <a:rPr lang="en-US">
                <a:latin typeface="Lucida Console"/>
                <a:cs typeface="Lucida Console"/>
              </a:rPr>
              <a:t>   sing the value in x three times, loudly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5" y="1096714"/>
            <a:ext cx="403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hop( y ):</a:t>
            </a:r>
          </a:p>
          <a:p>
            <a:r>
              <a:rPr lang="en-US">
                <a:latin typeface="Lucida Console"/>
                <a:cs typeface="Lucida Console"/>
              </a:rPr>
              <a:t>   hop 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64" y="1983150"/>
            <a:ext cx="42062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def main( ):</a:t>
            </a:r>
          </a:p>
          <a:p>
            <a:r>
              <a:rPr lang="en-US">
                <a:latin typeface="Lucida Console"/>
                <a:cs typeface="Lucida Console"/>
              </a:rPr>
              <a:t>   singthrice( 2 )</a:t>
            </a:r>
          </a:p>
          <a:p>
            <a:r>
              <a:rPr lang="en-US">
                <a:latin typeface="Lucida Console"/>
                <a:cs typeface="Lucida Console"/>
              </a:rPr>
              <a:t>   hop( 1 )</a:t>
            </a:r>
          </a:p>
          <a:p>
            <a:r>
              <a:rPr lang="en-US">
                <a:latin typeface="Lucida Console"/>
                <a:cs typeface="Lucida Console"/>
              </a:rPr>
              <a:t>   singthrice( 154 )</a:t>
            </a:r>
          </a:p>
          <a:p>
            <a:r>
              <a:rPr lang="en-US">
                <a:latin typeface="Lucida Console"/>
                <a:cs typeface="Lucida Console"/>
              </a:rPr>
              <a:t>   a=-1</a:t>
            </a:r>
          </a:p>
          <a:p>
            <a:r>
              <a:rPr lang="en-US">
                <a:latin typeface="Lucida Console"/>
                <a:cs typeface="Lucida Console"/>
              </a:rPr>
              <a:t>   singthrice( a ) # -1 -1 -1 </a:t>
            </a:r>
          </a:p>
          <a:p>
            <a:r>
              <a:rPr lang="en-US">
                <a:latin typeface="Lucida Console"/>
                <a:cs typeface="Lucida Console"/>
              </a:rPr>
              <a:t>                   #not a a a</a:t>
            </a:r>
          </a:p>
          <a:p>
            <a:r>
              <a:rPr lang="en-US">
                <a:latin typeface="Lucida Console"/>
                <a:cs typeface="Lucida Console"/>
              </a:rPr>
              <a:t>   hop( 2 )</a:t>
            </a:r>
          </a:p>
          <a:p>
            <a:r>
              <a:rPr lang="en-US">
                <a:latin typeface="Lucida Console"/>
                <a:cs typeface="Lucida Console"/>
              </a:rPr>
              <a:t>   </a:t>
            </a:r>
            <a:r>
              <a:rPr lang="en-US" b="1">
                <a:solidFill>
                  <a:srgbClr val="FF0000"/>
                </a:solidFill>
                <a:latin typeface="Lucida Console"/>
                <a:cs typeface="Lucida Console"/>
              </a:rPr>
              <a:t>a = 1</a:t>
            </a:r>
          </a:p>
          <a:p>
            <a:r>
              <a:rPr lang="en-US">
                <a:latin typeface="Lucida Console"/>
                <a:cs typeface="Lucida Console"/>
              </a:rPr>
              <a:t>   hop( a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5576" y="1461977"/>
            <a:ext cx="172765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main()</a:t>
            </a:r>
          </a:p>
          <a:p>
            <a:endParaRPr lang="en-US">
              <a:latin typeface="Lucida Console"/>
              <a:cs typeface="Lucida Console"/>
            </a:endParaRPr>
          </a:p>
          <a:p>
            <a:r>
              <a:rPr lang="en-US">
                <a:latin typeface="Lucida Console"/>
                <a:cs typeface="Lucida Console"/>
              </a:rPr>
              <a:t>a</a:t>
            </a: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6764" y="2576530"/>
            <a:ext cx="493059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51294" y="2318871"/>
            <a:ext cx="515470" cy="442325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175</TotalTime>
  <Words>2285</Words>
  <Application>Microsoft Office PowerPoint</Application>
  <PresentationFormat>On-screen Show (16:10)</PresentationFormat>
  <Paragraphs>744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Lucida Console</vt:lpstr>
      <vt:lpstr>Widescreen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Example 1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45</cp:revision>
  <dcterms:created xsi:type="dcterms:W3CDTF">2018-09-09T18:15:19Z</dcterms:created>
  <dcterms:modified xsi:type="dcterms:W3CDTF">2019-03-04T17:39:23Z</dcterms:modified>
</cp:coreProperties>
</file>