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3202940" y="949960"/>
            <a:ext cx="89890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 sz="4400">
                <a:solidFill>
                  <a:srgbClr val="FF0000"/>
                </a:solidFill>
                <a:latin typeface="Constantia" panose="02030602050306030303" charset="0"/>
                <a:cs typeface="Constantia" panose="02030602050306030303" charset="0"/>
              </a:rPr>
              <a:t>Présentation </a:t>
            </a:r>
            <a:endParaRPr lang="fr-FR" altLang="en-US" sz="4400">
              <a:solidFill>
                <a:srgbClr val="FF0000"/>
              </a:solidFill>
              <a:latin typeface="Constantia" panose="02030602050306030303" charset="0"/>
              <a:cs typeface="Constantia" panose="02030602050306030303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340995" y="5165725"/>
            <a:ext cx="28619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600">
                <a:latin typeface="Constantia" panose="02030602050306030303" charset="0"/>
                <a:cs typeface="Constantia" panose="02030602050306030303" charset="0"/>
              </a:rPr>
              <a:t>BEN-HASSEN Douraid</a:t>
            </a:r>
            <a:endParaRPr lang="fr-FR" altLang="en-US" sz="1600">
              <a:latin typeface="Constantia" panose="02030602050306030303" charset="0"/>
              <a:cs typeface="Constantia" panose="02030602050306030303" charset="0"/>
            </a:endParaRPr>
          </a:p>
          <a:p>
            <a:r>
              <a:rPr lang="fr-FR" altLang="en-US" sz="1600">
                <a:latin typeface="Constantia" panose="02030602050306030303" charset="0"/>
                <a:cs typeface="Constantia" panose="02030602050306030303" charset="0"/>
              </a:rPr>
              <a:t>GRANJON Romain</a:t>
            </a:r>
            <a:endParaRPr lang="fr-FR" altLang="en-US" sz="1600">
              <a:latin typeface="Constantia" panose="02030602050306030303" charset="0"/>
              <a:cs typeface="Constantia" panose="02030602050306030303" charset="0"/>
            </a:endParaRPr>
          </a:p>
          <a:p>
            <a:r>
              <a:rPr lang="fr-FR" altLang="en-US" sz="1600">
                <a:latin typeface="Constantia" panose="02030602050306030303" charset="0"/>
                <a:cs typeface="Constantia" panose="02030602050306030303" charset="0"/>
              </a:rPr>
              <a:t>GUILLET Thomas</a:t>
            </a:r>
            <a:endParaRPr lang="fr-FR" altLang="en-US" sz="1600">
              <a:latin typeface="Constantia" panose="02030602050306030303" charset="0"/>
              <a:cs typeface="Constantia" panose="02030602050306030303" charset="0"/>
            </a:endParaRPr>
          </a:p>
        </p:txBody>
      </p:sp>
      <p:sp>
        <p:nvSpPr>
          <p:cNvPr id="6" name="Zone de texte 5"/>
          <p:cNvSpPr txBox="1"/>
          <p:nvPr/>
        </p:nvSpPr>
        <p:spPr>
          <a:xfrm>
            <a:off x="3467735" y="1718310"/>
            <a:ext cx="67132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3200">
                <a:latin typeface="Constantia" panose="02030602050306030303" charset="0"/>
                <a:cs typeface="Constantia" panose="02030602050306030303" charset="0"/>
              </a:rPr>
              <a:t>Métaheuristique</a:t>
            </a:r>
            <a:endParaRPr lang="fr-FR" altLang="en-US" sz="3200">
              <a:latin typeface="Constantia" panose="02030602050306030303" charset="0"/>
              <a:cs typeface="Constantia" panose="02030602050306030303" charset="0"/>
            </a:endParaRPr>
          </a:p>
        </p:txBody>
      </p:sp>
      <p:pic>
        <p:nvPicPr>
          <p:cNvPr id="101" name="Image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5651500" y="2712720"/>
            <a:ext cx="5633085" cy="3549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Zone de texte 4"/>
          <p:cNvSpPr txBox="1"/>
          <p:nvPr/>
        </p:nvSpPr>
        <p:spPr>
          <a:xfrm>
            <a:off x="3818255" y="1151255"/>
            <a:ext cx="83743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 sz="4400">
                <a:solidFill>
                  <a:srgbClr val="FF0000"/>
                </a:solidFill>
                <a:latin typeface="Constantia" panose="02030602050306030303" charset="0"/>
                <a:cs typeface="Constantia" panose="02030602050306030303" charset="0"/>
              </a:rPr>
              <a:t>Organisation </a:t>
            </a:r>
            <a:endParaRPr lang="fr-FR" altLang="en-US" sz="4400">
              <a:solidFill>
                <a:srgbClr val="FF0000"/>
              </a:solidFill>
              <a:latin typeface="Constantia" panose="02030602050306030303" charset="0"/>
              <a:cs typeface="Constantia" panose="02030602050306030303" charset="0"/>
            </a:endParaRPr>
          </a:p>
        </p:txBody>
      </p:sp>
      <p:sp>
        <p:nvSpPr>
          <p:cNvPr id="6" name="Zone de texte 5"/>
          <p:cNvSpPr txBox="1"/>
          <p:nvPr/>
        </p:nvSpPr>
        <p:spPr>
          <a:xfrm>
            <a:off x="1010920" y="3395980"/>
            <a:ext cx="82981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v"/>
            </a:pPr>
            <a:r>
              <a:rPr lang="fr-FR" altLang="en-US">
                <a:latin typeface="Constantia" panose="02030602050306030303" charset="0"/>
                <a:cs typeface="Constantia" panose="02030602050306030303" charset="0"/>
              </a:rPr>
              <a:t>Réaliser une première vague de tests</a:t>
            </a:r>
            <a:endParaRPr lang="fr-FR" altLang="en-US">
              <a:latin typeface="Constantia" panose="02030602050306030303" charset="0"/>
              <a:cs typeface="Constantia" panose="02030602050306030303" charset="0"/>
            </a:endParaRPr>
          </a:p>
          <a:p>
            <a:pPr indent="0">
              <a:buFont typeface="Wingdings" panose="05000000000000000000" charset="0"/>
              <a:buNone/>
            </a:pPr>
            <a:endParaRPr lang="fr-FR" altLang="en-US">
              <a:latin typeface="Constantia" panose="02030602050306030303" charset="0"/>
              <a:cs typeface="Constantia" panose="02030602050306030303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fr-FR" altLang="en-US">
                <a:latin typeface="Constantia" panose="02030602050306030303" charset="0"/>
                <a:cs typeface="Constantia" panose="02030602050306030303" charset="0"/>
              </a:rPr>
              <a:t>Trouver une solution pour chaque graphes</a:t>
            </a:r>
            <a:endParaRPr lang="fr-FR" altLang="en-US">
              <a:latin typeface="Constantia" panose="02030602050306030303" charset="0"/>
              <a:cs typeface="Constantia" panose="02030602050306030303" charset="0"/>
            </a:endParaRPr>
          </a:p>
          <a:p>
            <a:pPr indent="0">
              <a:buFont typeface="Wingdings" panose="05000000000000000000" charset="0"/>
              <a:buNone/>
            </a:pPr>
            <a:endParaRPr lang="fr-FR" altLang="en-US">
              <a:latin typeface="Constantia" panose="02030602050306030303" charset="0"/>
              <a:cs typeface="Constantia" panose="02030602050306030303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fr-FR" altLang="en-US">
                <a:latin typeface="Constantia" panose="02030602050306030303" charset="0"/>
                <a:cs typeface="Constantia" panose="02030602050306030303" charset="0"/>
              </a:rPr>
              <a:t>Améliorer et trouver des hybridations avec les précendents algorithmes </a:t>
            </a:r>
            <a:endParaRPr lang="fr-FR" altLang="en-US">
              <a:latin typeface="Constantia" panose="02030602050306030303" charset="0"/>
              <a:cs typeface="Constantia" panose="02030602050306030303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endParaRPr lang="fr-FR" altLang="en-US">
              <a:latin typeface="Constantia" panose="02030602050306030303" charset="0"/>
              <a:cs typeface="Constantia" panose="02030602050306030303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fr-FR" altLang="en-US">
                <a:latin typeface="Constantia" panose="02030602050306030303" charset="0"/>
                <a:cs typeface="Constantia" panose="02030602050306030303" charset="0"/>
              </a:rPr>
              <a:t>Relancer une batteries de tests pour améliorer les solutions précédentes </a:t>
            </a:r>
            <a:endParaRPr lang="fr-FR" altLang="en-US">
              <a:latin typeface="Constantia" panose="02030602050306030303" charset="0"/>
              <a:cs typeface="Constantia" panose="02030602050306030303" charset="0"/>
            </a:endParaRPr>
          </a:p>
        </p:txBody>
      </p:sp>
      <p:pic>
        <p:nvPicPr>
          <p:cNvPr id="104" name="Espace réservé du contenu 103"/>
          <p:cNvPicPr/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615170" y="2542540"/>
            <a:ext cx="2047240" cy="1772285"/>
          </a:xfrm>
          <a:prstGeom prst="rect">
            <a:avLst/>
          </a:prstGeom>
          <a:noFill/>
          <a:ln w="9525">
            <a:noFill/>
          </a:ln>
          <a:effectLst>
            <a:softEdge rad="63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7" name="Espace réservé du contenu 6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79565" y="1431290"/>
            <a:ext cx="5448300" cy="2724150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8" name="Zone de texte 7"/>
          <p:cNvSpPr txBox="1"/>
          <p:nvPr/>
        </p:nvSpPr>
        <p:spPr>
          <a:xfrm>
            <a:off x="3839845" y="662940"/>
            <a:ext cx="67875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4400">
                <a:solidFill>
                  <a:srgbClr val="FF0000"/>
                </a:solidFill>
                <a:latin typeface="Constantia" panose="02030602050306030303" charset="0"/>
                <a:cs typeface="Constantia" panose="02030602050306030303" charset="0"/>
              </a:rPr>
              <a:t>Première phase de tests</a:t>
            </a:r>
            <a:endParaRPr lang="fr-FR" altLang="en-US" sz="4400">
              <a:solidFill>
                <a:srgbClr val="FF0000"/>
              </a:solidFill>
              <a:latin typeface="Constantia" panose="02030602050306030303" charset="0"/>
              <a:cs typeface="Constantia" panose="02030602050306030303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35" y="3879215"/>
            <a:ext cx="5290185" cy="2425065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1" name="Zone de texte 10"/>
          <p:cNvSpPr txBox="1"/>
          <p:nvPr/>
        </p:nvSpPr>
        <p:spPr>
          <a:xfrm>
            <a:off x="1947545" y="2279650"/>
            <a:ext cx="2585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800" u="sng">
                <a:latin typeface="Constantia" panose="02030602050306030303" charset="0"/>
                <a:cs typeface="Constantia" panose="02030602050306030303" charset="0"/>
              </a:rPr>
              <a:t>Jour n°1</a:t>
            </a:r>
            <a:endParaRPr lang="fr-FR" altLang="en-US" sz="2800" u="sng">
              <a:latin typeface="Constantia" panose="02030602050306030303" charset="0"/>
              <a:cs typeface="Constantia" panose="02030602050306030303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6489700" y="4892675"/>
            <a:ext cx="52546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charset="0"/>
                <a:cs typeface="Constantia" panose="02030602050306030303" charset="0"/>
              </a:rPr>
              <a:t>Hybridation :</a:t>
            </a:r>
            <a:r>
              <a:rPr lang="fr-FR" altLang="en-US" sz="2000">
                <a:latin typeface="Constantia" panose="02030602050306030303" charset="0"/>
                <a:cs typeface="Constantia" panose="02030602050306030303" charset="0"/>
              </a:rPr>
              <a:t> Tabou + Random walk </a:t>
            </a:r>
            <a:endParaRPr lang="fr-FR" altLang="en-US" sz="2000">
              <a:latin typeface="Constantia" panose="02030602050306030303" charset="0"/>
              <a:cs typeface="Constantia" panose="02030602050306030303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Zone de texte 5"/>
          <p:cNvSpPr txBox="1"/>
          <p:nvPr/>
        </p:nvSpPr>
        <p:spPr>
          <a:xfrm>
            <a:off x="169545" y="194310"/>
            <a:ext cx="844613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4400">
                <a:solidFill>
                  <a:srgbClr val="FF0000"/>
                </a:solidFill>
                <a:latin typeface="Constantia" panose="02030602050306030303" charset="0"/>
                <a:cs typeface="Constantia" panose="02030602050306030303" charset="0"/>
              </a:rPr>
              <a:t>Coup de force de Douraid</a:t>
            </a:r>
            <a:endParaRPr lang="fr-FR" altLang="en-US" sz="4400">
              <a:solidFill>
                <a:srgbClr val="FF0000"/>
              </a:solidFill>
              <a:latin typeface="Constantia" panose="02030602050306030303" charset="0"/>
              <a:cs typeface="Constantia" panose="02030602050306030303" charset="0"/>
            </a:endParaRPr>
          </a:p>
        </p:txBody>
      </p:sp>
      <p:pic>
        <p:nvPicPr>
          <p:cNvPr id="7" name="Espace réservé du contenu 6"/>
          <p:cNvPicPr>
            <a:picLocks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386830" y="1513205"/>
            <a:ext cx="3444240" cy="2632710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1" name="Zone de texte 10"/>
          <p:cNvSpPr txBox="1"/>
          <p:nvPr/>
        </p:nvSpPr>
        <p:spPr>
          <a:xfrm>
            <a:off x="276225" y="2568575"/>
            <a:ext cx="2585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800" u="sng">
                <a:latin typeface="Constantia" panose="02030602050306030303" charset="0"/>
                <a:cs typeface="Constantia" panose="02030602050306030303" charset="0"/>
              </a:rPr>
              <a:t>Jour n°2</a:t>
            </a:r>
            <a:endParaRPr lang="fr-FR" altLang="en-US" sz="2800" u="sng">
              <a:latin typeface="Constantia" panose="02030602050306030303" charset="0"/>
              <a:cs typeface="Constantia" panose="02030602050306030303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850" y="1506220"/>
            <a:ext cx="2379980" cy="2639695"/>
          </a:xfrm>
          <a:prstGeom prst="rect">
            <a:avLst/>
          </a:prstGeom>
          <a:effectLst>
            <a:softEdge rad="3175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Zone de texte 5"/>
          <p:cNvSpPr txBox="1"/>
          <p:nvPr/>
        </p:nvSpPr>
        <p:spPr>
          <a:xfrm>
            <a:off x="3547745" y="762635"/>
            <a:ext cx="844613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 sz="4400">
                <a:solidFill>
                  <a:srgbClr val="FF0000"/>
                </a:solidFill>
                <a:latin typeface="Constantia" panose="02030602050306030303" charset="0"/>
                <a:cs typeface="Constantia" panose="02030602050306030303" charset="0"/>
              </a:rPr>
              <a:t>Amélioration et hybridation </a:t>
            </a:r>
            <a:endParaRPr lang="fr-FR" altLang="en-US" sz="4400">
              <a:solidFill>
                <a:srgbClr val="FF0000"/>
              </a:solidFill>
              <a:latin typeface="Constantia" panose="02030602050306030303" charset="0"/>
              <a:cs typeface="Constantia" panose="02030602050306030303" charset="0"/>
            </a:endParaRPr>
          </a:p>
        </p:txBody>
      </p:sp>
      <p:sp>
        <p:nvSpPr>
          <p:cNvPr id="5" name="Zone de texte 4"/>
          <p:cNvSpPr txBox="1"/>
          <p:nvPr/>
        </p:nvSpPr>
        <p:spPr>
          <a:xfrm>
            <a:off x="1156335" y="1917065"/>
            <a:ext cx="69151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>
                <a:latin typeface="Constantia" panose="02030602050306030303" charset="0"/>
                <a:cs typeface="Constantia" panose="02030602050306030303" charset="0"/>
              </a:rPr>
              <a:t>Utilisation du récuit simulé / random walk / tabou</a:t>
            </a:r>
            <a:endParaRPr lang="fr-FR" altLang="en-US" sz="2000">
              <a:latin typeface="Constantia" panose="02030602050306030303" charset="0"/>
              <a:cs typeface="Constantia" panose="02030602050306030303" charset="0"/>
            </a:endParaRPr>
          </a:p>
        </p:txBody>
      </p:sp>
      <p:pic>
        <p:nvPicPr>
          <p:cNvPr id="110" name="Espace réservé du contenu 109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51985" y="2315845"/>
            <a:ext cx="7541895" cy="35382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Zone de texte 2"/>
          <p:cNvSpPr txBox="1"/>
          <p:nvPr/>
        </p:nvSpPr>
        <p:spPr>
          <a:xfrm>
            <a:off x="3697605" y="535940"/>
            <a:ext cx="58166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4400">
                <a:solidFill>
                  <a:srgbClr val="FF0000"/>
                </a:solidFill>
                <a:latin typeface="Constantia" panose="02030602050306030303" charset="0"/>
                <a:cs typeface="Constantia" panose="02030602050306030303" charset="0"/>
              </a:rPr>
              <a:t>Nos résultats</a:t>
            </a:r>
            <a:endParaRPr lang="fr-FR" altLang="en-US" sz="4400">
              <a:solidFill>
                <a:srgbClr val="FF0000"/>
              </a:solidFill>
              <a:latin typeface="Constantia" panose="02030602050306030303" charset="0"/>
              <a:cs typeface="Constantia" panose="02030602050306030303" charset="0"/>
            </a:endParaRPr>
          </a:p>
        </p:txBody>
      </p:sp>
      <p:pic>
        <p:nvPicPr>
          <p:cNvPr id="5" name="Espace réservé du contenu 4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11555" y="2597150"/>
            <a:ext cx="3528060" cy="297942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6" name="Espace réservé du contenu 5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07685" y="2021840"/>
            <a:ext cx="3520440" cy="262890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1670" y="4820285"/>
            <a:ext cx="3520440" cy="1905000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9" name="Rectangle 8"/>
          <p:cNvSpPr/>
          <p:nvPr/>
        </p:nvSpPr>
        <p:spPr>
          <a:xfrm>
            <a:off x="2740660" y="2869565"/>
            <a:ext cx="516255" cy="2709545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1" name="Rectangle 10"/>
          <p:cNvSpPr/>
          <p:nvPr/>
        </p:nvSpPr>
        <p:spPr>
          <a:xfrm>
            <a:off x="7339965" y="2021840"/>
            <a:ext cx="516255" cy="2628900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2" name="Rectangle 11"/>
          <p:cNvSpPr/>
          <p:nvPr/>
        </p:nvSpPr>
        <p:spPr>
          <a:xfrm>
            <a:off x="9996170" y="4820285"/>
            <a:ext cx="516255" cy="1905000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Zone de texte 2"/>
          <p:cNvSpPr txBox="1"/>
          <p:nvPr/>
        </p:nvSpPr>
        <p:spPr>
          <a:xfrm>
            <a:off x="2214880" y="568960"/>
            <a:ext cx="40747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4400">
                <a:solidFill>
                  <a:srgbClr val="FF0000"/>
                </a:solidFill>
                <a:latin typeface="Constantia" panose="02030602050306030303" charset="0"/>
                <a:cs typeface="Constantia" panose="02030602050306030303" charset="0"/>
              </a:rPr>
              <a:t>Conclusion</a:t>
            </a:r>
            <a:endParaRPr lang="fr-FR" altLang="en-US" sz="4400">
              <a:solidFill>
                <a:srgbClr val="FF0000"/>
              </a:solidFill>
              <a:latin typeface="Constantia" panose="02030602050306030303" charset="0"/>
              <a:cs typeface="Constantia" panose="02030602050306030303" charset="0"/>
            </a:endParaRPr>
          </a:p>
        </p:txBody>
      </p:sp>
      <p:sp>
        <p:nvSpPr>
          <p:cNvPr id="5" name="Zone de texte 4"/>
          <p:cNvSpPr txBox="1"/>
          <p:nvPr/>
        </p:nvSpPr>
        <p:spPr>
          <a:xfrm>
            <a:off x="4429125" y="1708150"/>
            <a:ext cx="57835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>
                <a:latin typeface="Constantia" panose="02030602050306030303" charset="0"/>
                <a:cs typeface="Constantia" panose="02030602050306030303" charset="0"/>
              </a:rPr>
              <a:t>Résultats moins performants que les autres équipes</a:t>
            </a:r>
            <a:endParaRPr lang="fr-FR" altLang="en-US" sz="2000">
              <a:latin typeface="Constantia" panose="02030602050306030303" charset="0"/>
              <a:cs typeface="Constantia" panose="02030602050306030303" charset="0"/>
            </a:endParaRPr>
          </a:p>
        </p:txBody>
      </p:sp>
      <p:sp>
        <p:nvSpPr>
          <p:cNvPr id="6" name="Zone de texte 5"/>
          <p:cNvSpPr txBox="1"/>
          <p:nvPr/>
        </p:nvSpPr>
        <p:spPr>
          <a:xfrm>
            <a:off x="4429125" y="2286635"/>
            <a:ext cx="74288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>
                <a:latin typeface="Constantia" panose="02030602050306030303" charset="0"/>
                <a:cs typeface="Constantia" panose="02030602050306030303" charset="0"/>
              </a:rPr>
              <a:t>Algorithme génétique et gww moins efficaces (dans notre cas)</a:t>
            </a:r>
            <a:endParaRPr lang="fr-FR" altLang="en-US" sz="2000">
              <a:latin typeface="Constantia" panose="02030602050306030303" charset="0"/>
              <a:cs typeface="Constantia" panose="02030602050306030303" charset="0"/>
            </a:endParaRPr>
          </a:p>
        </p:txBody>
      </p:sp>
      <p:sp>
        <p:nvSpPr>
          <p:cNvPr id="7" name="Zone de texte 6"/>
          <p:cNvSpPr txBox="1"/>
          <p:nvPr/>
        </p:nvSpPr>
        <p:spPr>
          <a:xfrm>
            <a:off x="4429125" y="2865120"/>
            <a:ext cx="74295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>
                <a:latin typeface="Constantia" panose="02030602050306030303" charset="0"/>
                <a:cs typeface="Constantia" panose="02030602050306030303" charset="0"/>
              </a:rPr>
              <a:t>Besoin d’un peu plus de temps pour faire tourner les algorithmes</a:t>
            </a:r>
            <a:endParaRPr lang="fr-FR" altLang="en-US" sz="2000">
              <a:latin typeface="Constantia" panose="02030602050306030303" charset="0"/>
              <a:cs typeface="Constantia" panose="02030602050306030303" charset="0"/>
            </a:endParaRPr>
          </a:p>
        </p:txBody>
      </p:sp>
      <p:sp>
        <p:nvSpPr>
          <p:cNvPr id="8" name="Zone de texte 7"/>
          <p:cNvSpPr txBox="1"/>
          <p:nvPr/>
        </p:nvSpPr>
        <p:spPr>
          <a:xfrm>
            <a:off x="2214880" y="4701540"/>
            <a:ext cx="74295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>
                <a:latin typeface="Constantia" panose="02030602050306030303" charset="0"/>
                <a:cs typeface="Constantia" panose="02030602050306030303" charset="0"/>
              </a:rPr>
              <a:t>Une solution pour tous les graphes </a:t>
            </a:r>
            <a:endParaRPr lang="fr-FR" altLang="en-US" sz="2000">
              <a:latin typeface="Constantia" panose="02030602050306030303" charset="0"/>
              <a:cs typeface="Constantia" panose="02030602050306030303" charset="0"/>
            </a:endParaRPr>
          </a:p>
        </p:txBody>
      </p:sp>
      <p:sp>
        <p:nvSpPr>
          <p:cNvPr id="9" name="Zone de texte 8"/>
          <p:cNvSpPr txBox="1"/>
          <p:nvPr/>
        </p:nvSpPr>
        <p:spPr>
          <a:xfrm>
            <a:off x="2783205" y="5204460"/>
            <a:ext cx="74295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>
                <a:latin typeface="Constantia" panose="02030602050306030303" charset="0"/>
                <a:cs typeface="Constantia" panose="02030602050306030303" charset="0"/>
              </a:rPr>
              <a:t>Résolution des graphes «</a:t>
            </a:r>
            <a:r>
              <a:rPr lang="fr-FR" altLang="en-US" sz="2000" u="sng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charset="0"/>
                <a:cs typeface="Constantia" panose="02030602050306030303" charset="0"/>
              </a:rPr>
              <a:t>le450</a:t>
            </a:r>
            <a:r>
              <a:rPr lang="fr-FR" altLang="en-US" sz="2000">
                <a:latin typeface="Constantia" panose="02030602050306030303" charset="0"/>
                <a:cs typeface="Constantia" panose="02030602050306030303" charset="0"/>
              </a:rPr>
              <a:t>» avec aucune contrainte </a:t>
            </a:r>
            <a:endParaRPr lang="fr-FR" altLang="en-US" sz="2000">
              <a:latin typeface="Constantia" panose="02030602050306030303" charset="0"/>
              <a:cs typeface="Constantia" panose="02030602050306030303" charset="0"/>
            </a:endParaRPr>
          </a:p>
        </p:txBody>
      </p:sp>
      <p:sp>
        <p:nvSpPr>
          <p:cNvPr id="10" name="Zone de texte 9"/>
          <p:cNvSpPr txBox="1"/>
          <p:nvPr/>
        </p:nvSpPr>
        <p:spPr>
          <a:xfrm>
            <a:off x="3426460" y="5707380"/>
            <a:ext cx="83216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>
                <a:latin typeface="Constantia" panose="02030602050306030303" charset="0"/>
                <a:cs typeface="Constantia" panose="02030602050306030303" charset="0"/>
              </a:rPr>
              <a:t>Réflexction sur l’hybridation pour résoudre un problème complexe</a:t>
            </a:r>
            <a:endParaRPr lang="fr-FR" altLang="en-US" sz="2000">
              <a:latin typeface="Constantia" panose="02030602050306030303" charset="0"/>
              <a:cs typeface="Constantia" panose="02030602050306030303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832</Words>
  <Application>WPS Presentation</Application>
  <PresentationFormat>宽屏</PresentationFormat>
  <Paragraphs>48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Constantia</vt:lpstr>
      <vt:lpstr>Linux Libertine Display G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Thomas</cp:lastModifiedBy>
  <cp:revision>7</cp:revision>
  <dcterms:created xsi:type="dcterms:W3CDTF">2022-06-17T06:22:22Z</dcterms:created>
  <dcterms:modified xsi:type="dcterms:W3CDTF">2022-06-17T07:33:29Z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1036-11.2.0.11156</vt:lpwstr>
  </property>
  <property fmtid="{D5CDD505-2E9C-101B-9397-08002B2CF9AE}" pid="3" name="ICV">
    <vt:lpwstr>D52141FBFEC9465FB6A10D53CE0CB94E</vt:lpwstr>
  </property>
</Properties>
</file>