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260" r:id="rId4"/>
    <p:sldId id="261" r:id="rId5"/>
    <p:sldId id="266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DCFE"/>
    <a:srgbClr val="4EC9B0"/>
    <a:srgbClr val="2A2A2A"/>
    <a:srgbClr val="D4D4D4"/>
    <a:srgbClr val="9CDCFE"/>
    <a:srgbClr val="181804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D84A5-A22F-4F6A-8467-2296AEA9257D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A0455-95EE-4313-B93A-B9139053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507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>
            <a:extLst>
              <a:ext uri="{FF2B5EF4-FFF2-40B4-BE49-F238E27FC236}">
                <a16:creationId xmlns:a16="http://schemas.microsoft.com/office/drawing/2014/main" id="{A7EBD34C-BCCE-318F-B62D-50960167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760075" cy="620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标题</a:t>
            </a:r>
          </a:p>
        </p:txBody>
      </p:sp>
      <p:sp>
        <p:nvSpPr>
          <p:cNvPr id="10" name="页脚占位符 8">
            <a:extLst>
              <a:ext uri="{FF2B5EF4-FFF2-40B4-BE49-F238E27FC236}">
                <a16:creationId xmlns:a16="http://schemas.microsoft.com/office/drawing/2014/main" id="{59F1E203-AF61-7183-43CC-0562DC5FA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01253"/>
            <a:ext cx="4114800" cy="3567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rgbClr val="D4D4D4"/>
                </a:solidFill>
              </a:defRPr>
            </a:lvl1pPr>
          </a:lstStyle>
          <a:p>
            <a:fld id="{C1F007D0-C3A8-4F1F-90F0-62E06AE2CE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42BC43BF-5903-7DB1-E7A3-3ECA0808E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92050"/>
            <a:ext cx="10760075" cy="46849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27044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D7F664F-6CE8-C498-3204-0A1511B692A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15111" y="6497063"/>
            <a:ext cx="12422221" cy="365125"/>
          </a:xfrm>
          <a:prstGeom prst="rect">
            <a:avLst/>
          </a:prstGeom>
          <a:solidFill>
            <a:srgbClr val="181804"/>
          </a:solidFill>
          <a:ln w="19050">
            <a:solidFill>
              <a:srgbClr val="2A2A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4D4D4"/>
              </a:solidFill>
            </a:endParaRP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7F1244-63BC-3A23-4B32-0EDE06296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4142362" cy="620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标题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E4D62B-3955-3FBA-1E9C-E9F3F074A60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15111" y="0"/>
            <a:ext cx="12422221" cy="365125"/>
          </a:xfrm>
          <a:prstGeom prst="rect">
            <a:avLst/>
          </a:prstGeom>
          <a:solidFill>
            <a:srgbClr val="181804"/>
          </a:solidFill>
          <a:ln w="19050">
            <a:solidFill>
              <a:srgbClr val="2A2A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D4D4D4"/>
                </a:solidFill>
              </a:rPr>
              <a:t>Lab4-challenge </a:t>
            </a:r>
            <a:r>
              <a:rPr lang="zh-CN" altLang="en-US">
                <a:solidFill>
                  <a:srgbClr val="D4D4D4"/>
                </a:solidFill>
              </a:rPr>
              <a:t>进程间通信</a:t>
            </a:r>
            <a:r>
              <a:rPr lang="en-US" altLang="zh-CN">
                <a:solidFill>
                  <a:srgbClr val="D4D4D4"/>
                </a:solidFill>
              </a:rPr>
              <a:t>-</a:t>
            </a:r>
            <a:r>
              <a:rPr lang="zh-CN" altLang="en-US">
                <a:solidFill>
                  <a:srgbClr val="D4D4D4"/>
                </a:solidFill>
              </a:rPr>
              <a:t>信号</a:t>
            </a:r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F6328A4C-D601-3A9D-C492-B4D2F32A9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01253"/>
            <a:ext cx="4114800" cy="3567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rgbClr val="D4D4D4"/>
                </a:solidFill>
              </a:defRPr>
            </a:lvl1pPr>
          </a:lstStyle>
          <a:p>
            <a:fld id="{C1F007D0-C3A8-4F1F-90F0-62E06AE2CE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902073C-0819-8FFB-860F-EA41FC1D368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497063"/>
            <a:ext cx="1642267" cy="3567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894EA68-8362-0EAF-858C-6545F76B7F9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29140" y="6505674"/>
            <a:ext cx="2562860" cy="35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0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8CDCFE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E9093-D775-0F69-F3EB-6A8E68BA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676" y="1860630"/>
            <a:ext cx="7384648" cy="3437681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/>
              <a:t>Lab4-challenge </a:t>
            </a:r>
            <a:r>
              <a:rPr lang="zh-CN" altLang="en-US" sz="5400"/>
              <a:t>信号</a:t>
            </a:r>
            <a:br>
              <a:rPr lang="en-US" altLang="zh-CN" sz="4400"/>
            </a:br>
            <a:br>
              <a:rPr lang="en-US" altLang="zh-CN" sz="4400"/>
            </a:br>
            <a:br>
              <a:rPr lang="en-US" altLang="zh-CN" sz="3200">
                <a:solidFill>
                  <a:srgbClr val="4EC9B0"/>
                </a:solidFill>
              </a:rPr>
            </a:br>
            <a:br>
              <a:rPr lang="en-US" altLang="zh-CN" sz="3200">
                <a:solidFill>
                  <a:srgbClr val="4EC9B0"/>
                </a:solidFill>
              </a:rPr>
            </a:br>
            <a:r>
              <a:rPr lang="en-US" altLang="zh-CN" sz="2000">
                <a:solidFill>
                  <a:srgbClr val="4EC9B0"/>
                </a:solidFill>
              </a:rPr>
              <a:t>2023/06/18</a:t>
            </a:r>
            <a:endParaRPr lang="zh-CN" altLang="en-US" sz="4400">
              <a:solidFill>
                <a:srgbClr val="4EC9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97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6D32B-8969-49FB-78FE-73031CCBA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进程上下文的修改</a:t>
            </a:r>
            <a:r>
              <a:rPr lang="en-US" altLang="zh-CN"/>
              <a:t>: </a:t>
            </a:r>
            <a:r>
              <a:rPr lang="zh-CN" altLang="en-US"/>
              <a:t>进程被调度前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AC57D5-643E-E5E2-E2D2-C11AB289D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C1F007D0-C3A8-4F1F-90F0-62E06AE2CEE3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6AA231-1478-6878-E5A3-A4560B8948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在进程被调度之前，</a:t>
            </a:r>
            <a:r>
              <a:rPr lang="en-US" altLang="zh-CN"/>
              <a:t>`env_run`</a:t>
            </a:r>
            <a:r>
              <a:rPr lang="zh-CN" altLang="en-US"/>
              <a:t>中会调用</a:t>
            </a:r>
            <a:r>
              <a:rPr lang="en-US" altLang="zh-CN"/>
              <a:t>`do_signal`</a:t>
            </a:r>
            <a:r>
              <a:rPr lang="zh-CN" altLang="en-US"/>
              <a:t>从信号挂起队列取出可处理的信号，接着调用</a:t>
            </a:r>
            <a:r>
              <a:rPr lang="en-US" altLang="zh-CN"/>
              <a:t>`sig_setuptf`</a:t>
            </a:r>
            <a:r>
              <a:rPr lang="zh-CN" altLang="en-US"/>
              <a:t>修改进程的上下文。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60D507-B4A6-14FE-DD50-B0CAF949102A}"/>
              </a:ext>
            </a:extLst>
          </p:cNvPr>
          <p:cNvSpPr txBox="1"/>
          <p:nvPr/>
        </p:nvSpPr>
        <p:spPr>
          <a:xfrm>
            <a:off x="838199" y="2472958"/>
            <a:ext cx="108927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env_run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lab4-challenge</a:t>
            </a:r>
            <a:endParaRPr lang="en-US" altLang="zh-C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sig_is_handling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curenv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sig_pending_cnt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sig_is_handling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do_signal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curenv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env_tf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env_pop_tf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curenv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env_tf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curenv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env_asid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7CB3D1-5A7F-B117-1BAE-296B91C862AF}"/>
              </a:ext>
            </a:extLst>
          </p:cNvPr>
          <p:cNvSpPr txBox="1"/>
          <p:nvPr/>
        </p:nvSpPr>
        <p:spPr>
          <a:xfrm>
            <a:off x="838199" y="2253936"/>
            <a:ext cx="1146048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do_signal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Trapframe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从进程的队列中取出未被阻塞的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signal</a:t>
            </a:r>
            <a:endParaRPr lang="en-US" altLang="zh-C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TAILQ_FOREACH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curenv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sig_pending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sig_link) {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_sigismember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curenv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blocked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signum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endParaRPr lang="en-US" altLang="zh-C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_sigismember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curenv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sighand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sa_mask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signum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endParaRPr lang="en-US" altLang="zh-C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signum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SIGKILL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signum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若存在未被阻塞的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signal,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则修改进程的上下文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进入用户态的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handle_signal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处理信号</a:t>
            </a:r>
            <a:endParaRPr lang="zh-CN" alt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curenv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sig_pending_cnt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TAILQ_REMOVE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curenv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sig_pending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sig_link);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sig_setuptf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C59508C-381C-4561-2BCA-0CD90A1B6640}"/>
              </a:ext>
            </a:extLst>
          </p:cNvPr>
          <p:cNvSpPr txBox="1"/>
          <p:nvPr/>
        </p:nvSpPr>
        <p:spPr>
          <a:xfrm>
            <a:off x="838198" y="2253936"/>
            <a:ext cx="1008507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sig_setuptf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Trapframe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signum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Trapframe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tmp_tf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regs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USTACKTOP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regs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UXSTACKTOP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regs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UXSTACKTOP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regs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Trapframe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Trapframe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regs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tmp_tf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regs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regs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regs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signum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regs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curenv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sighand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signum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sa_handler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regs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regs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cp0_epc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curenv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env_user_sighand_entry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773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0" grpId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74C44-B5D1-AF9B-1201-82C40A54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进程上下文的修改</a:t>
            </a:r>
            <a:r>
              <a:rPr lang="en-US" altLang="zh-CN"/>
              <a:t>: </a:t>
            </a:r>
            <a:r>
              <a:rPr lang="zh-CN" altLang="en-US"/>
              <a:t>触发</a:t>
            </a:r>
            <a:r>
              <a:rPr lang="en-US" altLang="zh-CN"/>
              <a:t>SIGSEGV</a:t>
            </a:r>
            <a:r>
              <a:rPr lang="zh-CN" altLang="en-US"/>
              <a:t>时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CF030C-F5F2-E947-B751-275446C79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C1F007D0-C3A8-4F1F-90F0-62E06AE2CEE3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9A49C2-3FE6-4CF8-84DA-CE620C3E43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当用户程序触发</a:t>
            </a:r>
            <a:r>
              <a:rPr lang="en-US" altLang="zh-CN"/>
              <a:t>`SIGSEGV`</a:t>
            </a:r>
            <a:r>
              <a:rPr lang="zh-CN" altLang="en-US"/>
              <a:t>时，同样需要修改用户上下文以进入处理函数。我修改了</a:t>
            </a:r>
            <a:r>
              <a:rPr lang="en-US" altLang="zh-CN"/>
              <a:t>`do_tlb_refill`</a:t>
            </a:r>
            <a:r>
              <a:rPr lang="zh-CN" altLang="en-US"/>
              <a:t>和</a:t>
            </a:r>
            <a:r>
              <a:rPr lang="en-US" altLang="zh-CN"/>
              <a:t>`_do_tlb_refill`</a:t>
            </a:r>
            <a:r>
              <a:rPr lang="zh-CN" altLang="en-US"/>
              <a:t>，以实现这个目的。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6C6F44-D586-D1ED-15B6-B5892B84A02A}"/>
              </a:ext>
            </a:extLst>
          </p:cNvPr>
          <p:cNvSpPr txBox="1"/>
          <p:nvPr/>
        </p:nvSpPr>
        <p:spPr>
          <a:xfrm>
            <a:off x="838198" y="2505670"/>
            <a:ext cx="99974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NESTED(do_tlb_refill,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zero)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a2, a0      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lab4-challenge: we need to modify trapframe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END(do_tlb_refill)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98B121-5B5B-57B1-6406-5C77739B1C4C}"/>
              </a:ext>
            </a:extLst>
          </p:cNvPr>
          <p:cNvSpPr txBox="1"/>
          <p:nvPr/>
        </p:nvSpPr>
        <p:spPr>
          <a:xfrm>
            <a:off x="838198" y="3429000"/>
            <a:ext cx="108362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env_pop_tf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Trapframe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u_int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asid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__attribute__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((noreturn));</a:t>
            </a:r>
          </a:p>
          <a:p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Pte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_do_tlb_refill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u_long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u_int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asid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Trapframe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UTEMP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printk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"kernel: SIGSEGV triggered!</a:t>
            </a:r>
            <a:r>
              <a:rPr lang="en-US" altLang="zh-CN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Trapframe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tmp_tf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regs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USTACKTOP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regs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UXSTACKTOP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regs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UXSTACKTOP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 // 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与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do_tlb_mod`</a:t>
            </a:r>
            <a:r>
              <a:rPr lang="zh-CN" altLang="en-US">
                <a:solidFill>
                  <a:srgbClr val="D4D4D4"/>
                </a:solidFill>
                <a:latin typeface="Consolas" panose="020B0609020204030204" pitchFamily="49" charset="0"/>
              </a:rPr>
              <a:t>的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实现相似</a:t>
            </a:r>
            <a:endParaRPr lang="en-US" altLang="zh-C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env_pop_tf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curenv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env_asid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410726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ACDF8-0730-002A-7CB9-5D957E69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完成任务过程中遇到的问题以及解决方案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00F78E-F9D9-576E-EC16-32BFA22FF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C1F007D0-C3A8-4F1F-90F0-62E06AE2CEE3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CF61F0-C48F-4D0E-0157-49311A4AD8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492050"/>
            <a:ext cx="10760075" cy="4684913"/>
          </a:xfrm>
        </p:spPr>
        <p:txBody>
          <a:bodyPr/>
          <a:lstStyle/>
          <a:p>
            <a:r>
              <a:rPr lang="zh-CN" altLang="en-US"/>
              <a:t>我在做挑战性任务时，遇到了一个十分诡异的</a:t>
            </a:r>
            <a:r>
              <a:rPr lang="en-US" altLang="zh-CN"/>
              <a:t>bug</a:t>
            </a:r>
            <a:r>
              <a:rPr lang="zh-CN" altLang="en-US"/>
              <a:t>：对于新建的结构体，其内容会莫名其妙的变化。这个诡异的现象如下图所示。其中</a:t>
            </a:r>
            <a:r>
              <a:rPr lang="en-US" altLang="zh-CN"/>
              <a:t>`s`</a:t>
            </a:r>
            <a:r>
              <a:rPr lang="zh-CN" altLang="en-US"/>
              <a:t>是指向</a:t>
            </a:r>
            <a:r>
              <a:rPr lang="en-US" altLang="zh-CN"/>
              <a:t>`struct signal`</a:t>
            </a:r>
            <a:r>
              <a:rPr lang="zh-CN" altLang="en-US"/>
              <a:t>结构体的指针。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明明没有修改</a:t>
            </a:r>
            <a:r>
              <a:rPr lang="en-US" altLang="zh-CN"/>
              <a:t>`s-&gt;signum`</a:t>
            </a:r>
            <a:r>
              <a:rPr lang="zh-CN" altLang="en-US"/>
              <a:t>的值，为什么输出结果会发生变化呢？难道是</a:t>
            </a:r>
            <a:r>
              <a:rPr lang="en-US" altLang="zh-CN"/>
              <a:t>`sigx`</a:t>
            </a:r>
            <a:r>
              <a:rPr lang="zh-CN" altLang="en-US"/>
              <a:t>自减时修改了它的值？还是说</a:t>
            </a:r>
            <a:r>
              <a:rPr lang="en-US" altLang="zh-CN"/>
              <a:t>`printk`</a:t>
            </a:r>
            <a:r>
              <a:rPr lang="zh-CN" altLang="en-US"/>
              <a:t>修改了它的值？这些情况都不可能啊。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81B0C7-763A-D2ED-A89E-92438A730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192" y="2868860"/>
            <a:ext cx="7456522" cy="187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0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7C9D5-6D64-27DD-1F95-57A6DA7B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完成任务过程中遇到的问题以及解决方案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6CA626-0D77-1F78-2E31-E5FB45823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C1F007D0-C3A8-4F1F-90F0-62E06AE2CEE3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1E61B8-4F19-FA09-0A7E-E9E9F17C0C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在新建信号结构体时，我是在</a:t>
            </a:r>
            <a:r>
              <a:rPr lang="zh-CN" altLang="en-US" b="1"/>
              <a:t>一个函数内部</a:t>
            </a:r>
            <a:r>
              <a:rPr lang="zh-CN" altLang="en-US"/>
              <a:t>新建了一个</a:t>
            </a:r>
            <a:r>
              <a:rPr lang="en-US" altLang="zh-CN"/>
              <a:t>`struct signal`</a:t>
            </a:r>
            <a:r>
              <a:rPr lang="zh-CN" altLang="en-US"/>
              <a:t>结构体，再将链表里的指针指向这个结构体。代码如下：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在用</a:t>
            </a:r>
            <a:r>
              <a:rPr lang="en-US" altLang="zh-CN"/>
              <a:t>java</a:t>
            </a:r>
            <a:r>
              <a:rPr lang="zh-CN" altLang="en-US"/>
              <a:t>写</a:t>
            </a:r>
            <a:r>
              <a:rPr lang="en-US" altLang="zh-CN"/>
              <a:t>oo</a:t>
            </a:r>
            <a:r>
              <a:rPr lang="zh-CN" altLang="en-US"/>
              <a:t>作业时，我经常写出这样的业务逻辑，并且不会出现</a:t>
            </a:r>
            <a:r>
              <a:rPr lang="en-US" altLang="zh-CN"/>
              <a:t>bug</a:t>
            </a:r>
            <a:r>
              <a:rPr lang="zh-CN" altLang="en-US"/>
              <a:t>。这种写法很直观，很容易理解，就是</a:t>
            </a:r>
            <a:r>
              <a:rPr lang="en-US" altLang="zh-CN"/>
              <a:t>new</a:t>
            </a:r>
            <a:r>
              <a:rPr lang="zh-CN" altLang="en-US"/>
              <a:t>一个东西再放到链表里嘛。</a:t>
            </a:r>
          </a:p>
          <a:p>
            <a:r>
              <a:rPr lang="zh-CN" altLang="en-US"/>
              <a:t>但是在系统内核里就不能这么写，这么写就会出</a:t>
            </a:r>
            <a:r>
              <a:rPr lang="en-US" altLang="zh-CN"/>
              <a:t>bug</a:t>
            </a:r>
            <a:r>
              <a:rPr lang="zh-CN" altLang="en-US"/>
              <a:t>。</a:t>
            </a:r>
          </a:p>
          <a:p>
            <a:r>
              <a:rPr lang="zh-CN" altLang="en-US"/>
              <a:t>问题就出在</a:t>
            </a:r>
            <a:r>
              <a:rPr lang="en-US" altLang="zh-CN" b="1"/>
              <a:t>"</a:t>
            </a:r>
            <a:r>
              <a:rPr lang="zh-CN" altLang="en-US" b="1"/>
              <a:t>在一个函数内部新建结构体</a:t>
            </a:r>
            <a:r>
              <a:rPr lang="en-US" altLang="zh-CN" b="1"/>
              <a:t>"</a:t>
            </a:r>
            <a:r>
              <a:rPr lang="zh-CN" altLang="en-US"/>
              <a:t>，这只是在栈上申请了一个局部变量，当这段空间释放后被重新使用时，这段空间原有的内容就会被覆盖。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38EBAAE-4FE6-399B-C355-858F68BF92F5}"/>
              </a:ext>
            </a:extLst>
          </p:cNvPr>
          <p:cNvSpPr txBox="1"/>
          <p:nvPr/>
        </p:nvSpPr>
        <p:spPr>
          <a:xfrm>
            <a:off x="838199" y="2509578"/>
            <a:ext cx="80505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sys_sendsig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u_int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envid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signal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{.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signum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TAILQ_INSERT_HEAD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sig_pending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sig_link);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245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464D7-D1A5-782D-7467-A95CA7DC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完成任务过程中遇到的问题以及解决方案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6447FA-178A-1466-5DDB-80114EE8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C1F007D0-C3A8-4F1F-90F0-62E06AE2CEE3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C47AE0-4728-0674-3101-3E1B050CD9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为了解决这个问题，我联想到了</a:t>
            </a:r>
            <a:r>
              <a:rPr lang="en-US" altLang="zh-CN"/>
              <a:t>`Env`</a:t>
            </a:r>
            <a:r>
              <a:rPr lang="zh-CN" altLang="en-US"/>
              <a:t>结构体的组织方式：先使用全局变量申请固定的空间，这样结构体的内容就不会被覆盖了。每次需要申请信号结构体时，只需要取出一份来用就可以了。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解决这个</a:t>
            </a:r>
            <a:r>
              <a:rPr lang="en-US" altLang="zh-CN"/>
              <a:t>bug</a:t>
            </a:r>
            <a:r>
              <a:rPr lang="zh-CN" altLang="en-US"/>
              <a:t>的经历，是我这次挑战性任务收获最大的部分。</a:t>
            </a:r>
          </a:p>
          <a:p>
            <a:r>
              <a:rPr lang="zh-CN" altLang="en-US"/>
              <a:t>我深刻体会到，在系统编程时，对内存的操作要极其敏感，要熟练掌握底层知识，并让自己的思维更加缜密。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A84AE5-4D41-56C6-6A60-2CACECAE0196}"/>
              </a:ext>
            </a:extLst>
          </p:cNvPr>
          <p:cNvSpPr txBox="1"/>
          <p:nvPr/>
        </p:nvSpPr>
        <p:spPr>
          <a:xfrm>
            <a:off x="838198" y="2782669"/>
            <a:ext cx="8976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signal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sigs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SIG_BUFFER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__attribute__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aligned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BY2PG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)));</a:t>
            </a:r>
          </a:p>
        </p:txBody>
      </p:sp>
    </p:spTree>
    <p:extLst>
      <p:ext uri="{BB962C8B-B14F-4D97-AF65-F5344CB8AC3E}">
        <p14:creationId xmlns:p14="http://schemas.microsoft.com/office/powerpoint/2010/main" val="117406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04918-02FF-AF9B-9B5A-14DCECB62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6"/>
            <a:ext cx="10760075" cy="5247323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/>
              <a:t> 谢谢</a:t>
            </a:r>
            <a:r>
              <a:rPr lang="en-US" altLang="zh-CN" sz="6000"/>
              <a:t>!</a:t>
            </a:r>
            <a:endParaRPr lang="zh-CN" altLang="en-US" sz="600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A7312F-CD62-DA1B-ECE1-D67019279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C1F007D0-C3A8-4F1F-90F0-62E06AE2CEE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4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9540A-0E3B-EABE-4C32-110DB5A53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760075" cy="620746"/>
          </a:xfrm>
        </p:spPr>
        <p:txBody>
          <a:bodyPr/>
          <a:lstStyle/>
          <a:p>
            <a:r>
              <a:rPr lang="zh-CN" altLang="en-US"/>
              <a:t>流程图示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717BEE-8295-D5F4-E00A-19991B6EC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C1F007D0-C3A8-4F1F-90F0-62E06AE2CEE3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89AE10-644B-8F55-D405-EF1BD76122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下图左侧展示了信号的注册与信号的发送，右侧展示了信号的处理。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F51E4D4C-5F22-9F8B-9C48-DA33127820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171" b="4820"/>
          <a:stretch/>
        </p:blipFill>
        <p:spPr>
          <a:xfrm>
            <a:off x="1725593" y="2138423"/>
            <a:ext cx="9153388" cy="392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1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92D31-7FD3-ED50-B66A-A7438B99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数据结构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72DDD2-D009-6040-3040-3E71FBF49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C1F007D0-C3A8-4F1F-90F0-62E06AE2CEE3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4A69E0-AFAD-3A97-E69A-C0DBB64DDC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92050"/>
            <a:ext cx="10760075" cy="903909"/>
          </a:xfrm>
        </p:spPr>
        <p:txBody>
          <a:bodyPr/>
          <a:lstStyle/>
          <a:p>
            <a:r>
              <a:rPr lang="zh-CN" altLang="en-US"/>
              <a:t>为了实现信号系统，我定义了一系列的数据结构用来描述信号、储存信号、组织信号。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325E71-BBDF-8031-A9A7-96928F7AEA88}"/>
              </a:ext>
            </a:extLst>
          </p:cNvPr>
          <p:cNvSpPr txBox="1"/>
          <p:nvPr/>
        </p:nvSpPr>
        <p:spPr>
          <a:xfrm>
            <a:off x="960120" y="2447726"/>
            <a:ext cx="485268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掩码结构体</a:t>
            </a:r>
            <a:endParaRPr lang="zh-CN" alt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sigset_t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SIG_WORDS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sigset_t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信号描述符</a:t>
            </a:r>
            <a:endParaRPr lang="zh-CN" alt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signal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TAILQ_ENTRY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(signal)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sig_link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signum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信号挂起队列</a:t>
            </a:r>
            <a:endParaRPr lang="zh-CN" alt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TAILQ_HEAD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(Sig_pending, signal);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2993CD-28D2-941C-971B-B3442EAC225E}"/>
              </a:ext>
            </a:extLst>
          </p:cNvPr>
          <p:cNvSpPr txBox="1"/>
          <p:nvPr/>
        </p:nvSpPr>
        <p:spPr>
          <a:xfrm>
            <a:off x="6379195" y="2447726"/>
            <a:ext cx="622139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信号特性描述符</a:t>
            </a:r>
            <a:endParaRPr lang="zh-CN" alt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sigaction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sa_handler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sigset_t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sa_mask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sa_handler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信号处理程序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(handler)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描述符</a:t>
            </a:r>
            <a:endParaRPr lang="zh-CN" alt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sighand_struct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sigaction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SIG_MAX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altLang="zh-C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97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92D31-7FD3-ED50-B66A-A7438B99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数据结构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72DDD2-D009-6040-3040-3E71FBF49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C1F007D0-C3A8-4F1F-90F0-62E06AE2CEE3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4A69E0-AFAD-3A97-E69A-C0DBB64DDC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92050"/>
            <a:ext cx="10760075" cy="620747"/>
          </a:xfrm>
        </p:spPr>
        <p:txBody>
          <a:bodyPr/>
          <a:lstStyle/>
          <a:p>
            <a:r>
              <a:rPr lang="zh-CN" altLang="en-US"/>
              <a:t>这些数据结构被加入到</a:t>
            </a:r>
            <a:r>
              <a:rPr lang="en-US" altLang="zh-CN"/>
              <a:t>Env</a:t>
            </a:r>
            <a:r>
              <a:rPr lang="zh-CN" altLang="en-US"/>
              <a:t>结构体中。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325E71-BBDF-8031-A9A7-96928F7AEA88}"/>
              </a:ext>
            </a:extLst>
          </p:cNvPr>
          <p:cNvSpPr txBox="1"/>
          <p:nvPr/>
        </p:nvSpPr>
        <p:spPr>
          <a:xfrm>
            <a:off x="960120" y="2447726"/>
            <a:ext cx="1076007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……</a:t>
            </a:r>
            <a:b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lab4-challenge</a:t>
            </a:r>
            <a:endParaRPr lang="en-US" altLang="zh-C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u_int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env_user_sighand_entry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用户态信号处理函数入口</a:t>
            </a:r>
            <a:endParaRPr lang="zh-CN" alt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sighand_struct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sighand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信号处理信息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即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个信号的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action</a:t>
            </a:r>
            <a:endParaRPr lang="en-US" altLang="zh-C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sigset_t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blocked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//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全局掩码</a:t>
            </a:r>
            <a:endParaRPr lang="zh-CN" alt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Sig_pending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sig_pending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未处理信号队列</a:t>
            </a:r>
            <a:endParaRPr lang="zh-CN" alt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u_int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sig_pending_cnt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未处理信号的数量</a:t>
            </a:r>
            <a:endParaRPr lang="zh-CN" alt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u_int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sig_is_handling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是否正在处理信号</a:t>
            </a:r>
            <a:endParaRPr lang="zh-CN" alt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5185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F8F44-E836-F5B0-E722-033ED42C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修改</a:t>
            </a:r>
            <a:r>
              <a:rPr lang="en-US" altLang="zh-CN"/>
              <a:t>`sys_exofork`</a:t>
            </a:r>
            <a:r>
              <a:rPr lang="zh-CN" altLang="en-US"/>
              <a:t>以继承信号信息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8EA564-AA33-6064-943F-28ECDE842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C1F007D0-C3A8-4F1F-90F0-62E06AE2CEE3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578D98-D50D-83EF-DEC6-CB757E1403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为了使子进程继承必要的信号信息，我在</a:t>
            </a:r>
            <a:r>
              <a:rPr lang="en-US" altLang="zh-CN"/>
              <a:t>`sys_exofork`</a:t>
            </a:r>
            <a:r>
              <a:rPr lang="zh-CN" altLang="en-US"/>
              <a:t>中对子进程的</a:t>
            </a:r>
            <a:r>
              <a:rPr lang="en-US" altLang="zh-CN"/>
              <a:t>`Env`</a:t>
            </a:r>
            <a:r>
              <a:rPr lang="zh-CN" altLang="en-US"/>
              <a:t>结构体进行了必要的赋值。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E93667-62C6-6582-4DC5-33D67F8F8C0A}"/>
              </a:ext>
            </a:extLst>
          </p:cNvPr>
          <p:cNvSpPr txBox="1"/>
          <p:nvPr/>
        </p:nvSpPr>
        <p:spPr>
          <a:xfrm>
            <a:off x="838199" y="2573961"/>
            <a:ext cx="91630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sys_exofork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lab4-challenge</a:t>
            </a:r>
            <a:endParaRPr lang="en-US" altLang="zh-C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继承信号处理信息和全局掩码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以及信号处理入口</a:t>
            </a:r>
            <a:endParaRPr lang="zh-CN" alt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sighand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curenv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sighand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blocked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curenv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blocked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env_user_sighand_entry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curenv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env_user_sighand_entry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784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4C41A-DE89-F1B6-34F6-2AAFDA712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760075" cy="620746"/>
          </a:xfrm>
        </p:spPr>
        <p:txBody>
          <a:bodyPr>
            <a:normAutofit/>
          </a:bodyPr>
          <a:lstStyle/>
          <a:p>
            <a:r>
              <a:rPr lang="zh-CN" altLang="en-US"/>
              <a:t>用于修改</a:t>
            </a:r>
            <a:r>
              <a:rPr lang="en-US" altLang="zh-CN"/>
              <a:t>sigset</a:t>
            </a:r>
            <a:r>
              <a:rPr lang="zh-CN" altLang="en-US"/>
              <a:t>的函数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EA9944-7F4C-2BD4-0F20-137A545E3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C1F007D0-C3A8-4F1F-90F0-62E06AE2CEE3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C29C4D-FD70-CCE4-AA0B-D43AF56980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按照题目要求，为了方便用户程序修改储存信号掩码的数据结构</a:t>
            </a:r>
            <a:r>
              <a:rPr lang="en-US" altLang="zh-CN"/>
              <a:t>sigset</a:t>
            </a:r>
            <a:r>
              <a:rPr lang="zh-CN" altLang="en-US"/>
              <a:t>，我通过位运算实现了以下函数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C91965-4C1E-D6D1-B7D4-468B20C04404}"/>
              </a:ext>
            </a:extLst>
          </p:cNvPr>
          <p:cNvSpPr txBox="1"/>
          <p:nvPr/>
        </p:nvSpPr>
        <p:spPr>
          <a:xfrm>
            <a:off x="838198" y="2355254"/>
            <a:ext cx="779651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清空信号集，即将所有位都设置为 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0</a:t>
            </a:r>
            <a:endParaRPr lang="zh-CN" alt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sigemptyset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sigset_t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u_int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SIG_WORDS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设置信号集，即将所有位都设置为 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</a:t>
            </a:r>
            <a:endParaRPr lang="zh-CN" alt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sigfillset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sigset_t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u_int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SIG_WORDS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0xFFFF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向信号集中添加一个信号，即将指定信号的位设置为 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</a:t>
            </a:r>
            <a:endParaRPr lang="zh-CN" alt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sigaddset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sigset_t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signum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signum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signum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SIG_B2W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|=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signum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SIG_B2W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F96FED-44E8-D0BD-98FB-07FA7E5F857D}"/>
              </a:ext>
            </a:extLst>
          </p:cNvPr>
          <p:cNvSpPr txBox="1"/>
          <p:nvPr/>
        </p:nvSpPr>
        <p:spPr>
          <a:xfrm>
            <a:off x="838198" y="2326122"/>
            <a:ext cx="873555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从信号集中删除一个信号，即将指定信号的位设置为 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0</a:t>
            </a:r>
            <a:endParaRPr lang="zh-CN" alt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sigdelset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sigset_t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signum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signum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signum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SIG_B2W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&amp;=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signum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SIG_B2W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检查一个信号是否在信号集中，如果在则返回 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，否则返回 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0</a:t>
            </a:r>
            <a:endParaRPr lang="zh-CN" alt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sigismember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sigset_t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signum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signum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signum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SIG_B2W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signum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SIG_B2W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565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E821D-C360-0B19-87AF-95F7C040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系统调用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3CFCC8-4A7D-EFE0-29C2-D015C9226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C1F007D0-C3A8-4F1F-90F0-62E06AE2CEE3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566658-21C8-B332-9FC8-6F8CC722E8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92050"/>
            <a:ext cx="11003279" cy="4684913"/>
          </a:xfrm>
        </p:spPr>
        <p:txBody>
          <a:bodyPr/>
          <a:lstStyle/>
          <a:p>
            <a:r>
              <a:rPr lang="zh-CN" altLang="en-US"/>
              <a:t>为了在用户态向进程注册信号处理函数，以及修改进程的信号掩码，我考虑新增系统调用在内核态修改</a:t>
            </a:r>
            <a:r>
              <a:rPr lang="en-US" altLang="zh-CN"/>
              <a:t>Env</a:t>
            </a:r>
            <a:r>
              <a:rPr lang="zh-CN" altLang="en-US"/>
              <a:t>结构体以达到相应的目的。</a:t>
            </a:r>
            <a:r>
              <a:rPr lang="en-US" altLang="zh-CN" sz="1800"/>
              <a:t>(</a:t>
            </a:r>
            <a:r>
              <a:rPr lang="zh-CN" altLang="en-US" sz="1800"/>
              <a:t>为方便展示</a:t>
            </a:r>
            <a:r>
              <a:rPr lang="en-US" altLang="zh-CN" sz="1800"/>
              <a:t>, </a:t>
            </a:r>
            <a:r>
              <a:rPr lang="zh-CN" altLang="en-US" sz="1800"/>
              <a:t>此页及以后的代码只保留主干</a:t>
            </a:r>
            <a:r>
              <a:rPr lang="en-US" altLang="zh-CN" sz="1800"/>
              <a:t>)</a:t>
            </a:r>
            <a:endParaRPr lang="zh-CN" altLang="en-US" sz="180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69839ED-A5B5-50C2-6B56-80742B5D1F61}"/>
              </a:ext>
            </a:extLst>
          </p:cNvPr>
          <p:cNvGrpSpPr/>
          <p:nvPr/>
        </p:nvGrpSpPr>
        <p:grpSpPr>
          <a:xfrm>
            <a:off x="838198" y="2333684"/>
            <a:ext cx="11003281" cy="3558623"/>
            <a:chOff x="838198" y="2328684"/>
            <a:chExt cx="11003281" cy="3558623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467B82C-AFB4-995F-0188-531B7D919BF6}"/>
                </a:ext>
              </a:extLst>
            </p:cNvPr>
            <p:cNvSpPr txBox="1"/>
            <p:nvPr/>
          </p:nvSpPr>
          <p:spPr>
            <a:xfrm>
              <a:off x="838198" y="2328684"/>
              <a:ext cx="11003281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sys_sigaction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signum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CN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sigaction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altLang="zh-CN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act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CN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sigaction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altLang="zh-CN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oldact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 {</a:t>
              </a:r>
              <a:b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e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curenv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sig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&amp;</a:t>
              </a:r>
              <a:r>
                <a:rPr lang="en-US" altLang="zh-CN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e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US" altLang="zh-CN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sighand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zh-CN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action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zh-CN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signum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-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];</a:t>
              </a:r>
            </a:p>
            <a:p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oldact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 </a:t>
              </a:r>
              <a:r>
                <a:rPr lang="en-US" altLang="zh-CN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altLang="zh-CN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oldact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altLang="zh-CN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sig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>
                  <a:solidFill>
                    <a:srgbClr val="C586C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zh-CN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act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 </a:t>
              </a:r>
              <a:r>
                <a:rPr lang="en-US" altLang="zh-CN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altLang="zh-CN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sig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altLang="zh-CN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act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3FA179B-F1B0-C144-9A8D-F514B65C86C1}"/>
                </a:ext>
              </a:extLst>
            </p:cNvPr>
            <p:cNvSpPr txBox="1"/>
            <p:nvPr/>
          </p:nvSpPr>
          <p:spPr>
            <a:xfrm>
              <a:off x="838198" y="3855982"/>
              <a:ext cx="11003280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sys_sigprocmask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how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CN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sigset_t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altLang="zh-CN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set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CN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sigset_t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altLang="zh-CN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oldset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oldset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 </a:t>
              </a:r>
              <a:r>
                <a:rPr lang="en-US" altLang="zh-CN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altLang="zh-CN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oldset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altLang="zh-CN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sigset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set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zh-CN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switch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how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zh-CN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case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SIG_BLOCK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altLang="zh-CN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u_int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SIG_WORDS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US" altLang="zh-CN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sigset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US" altLang="zh-CN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sig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zh-CN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] </a:t>
              </a:r>
              <a:r>
                <a:rPr lang="en-US" altLang="zh-CN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|=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set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US" altLang="zh-CN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sig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zh-CN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];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51C4B14F-B207-7F7D-061A-819F90B114EF}"/>
              </a:ext>
            </a:extLst>
          </p:cNvPr>
          <p:cNvSpPr txBox="1"/>
          <p:nvPr/>
        </p:nvSpPr>
        <p:spPr>
          <a:xfrm>
            <a:off x="838197" y="2333684"/>
            <a:ext cx="89306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signal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sigs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sys_sendsig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u_int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envid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sigs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sigsCnt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signum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TAILQ_INSERT_HEAD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sig_pending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sigs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sigsCnt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sig_link);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sigsCnt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sigsCnt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SIG_BUFFER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sig_pending_cnt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sys_set_sighand_entry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u_int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envid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u_int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env_user_sighand_entry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sys_set_sig_is_handling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u_int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envid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is_handling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sig_is_handling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is_handling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9463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3E96F-3B3B-3EBD-192E-56F6532A6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用户态下的信号处理入口</a:t>
            </a:r>
            <a:r>
              <a:rPr lang="en-US" altLang="zh-CN"/>
              <a:t>`sighand_entry`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AD08EC-F4EC-A930-D6FA-782BC0D9A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C1F007D0-C3A8-4F1F-90F0-62E06AE2CEE3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339A6B-C04E-2696-0FCE-7ABCCC3190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仿照</a:t>
            </a:r>
            <a:r>
              <a:rPr lang="en-US" altLang="zh-CN"/>
              <a:t>`cow_entry`</a:t>
            </a:r>
            <a:r>
              <a:rPr lang="zh-CN" altLang="en-US"/>
              <a:t>，我在用户态下实现了</a:t>
            </a:r>
            <a:r>
              <a:rPr lang="en-US" altLang="zh-CN"/>
              <a:t>`sighand_entry`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在内核态修改进程上下文后，会返回到用户态处理信号，此时将通过该入口跳转至用户注册的处理函数。用户注册的处理函数执行完毕后，还会再通过此函数返回内核态，恢复进程的上下文。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FE5EF8-7B44-9672-041D-09FB88A1FB11}"/>
              </a:ext>
            </a:extLst>
          </p:cNvPr>
          <p:cNvSpPr txBox="1"/>
          <p:nvPr/>
        </p:nvSpPr>
        <p:spPr>
          <a:xfrm>
            <a:off x="838199" y="3037642"/>
            <a:ext cx="1051560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__attribute__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((noreturn))</a:t>
            </a:r>
          </a:p>
          <a:p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sighand_entry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Trapframe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signum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sa_handler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signum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debugf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"signum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 ignored.</a:t>
            </a:r>
            <a:r>
              <a:rPr lang="en-US" altLang="zh-CN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signum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panic_on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syscall_set_sig_is_handling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syscall_set_trapframe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user_panic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"sighand_entry returned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017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BBDE1-9778-D603-AE5F-A99477801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规避内核态修改用户态时发生写时复制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949D5D-47EA-9753-E080-8ACD27398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C1F007D0-C3A8-4F1F-90F0-62E06AE2CEE3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EEAB03-5B1F-C4E5-B762-15C74E946B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对于可能修改用户态内容的系统调用，我在进入内核态之前先使用</a:t>
            </a:r>
            <a:r>
              <a:rPr lang="en-US" altLang="zh-CN"/>
              <a:t>`memset`</a:t>
            </a:r>
            <a:r>
              <a:rPr lang="zh-CN" altLang="en-US"/>
              <a:t>触发了一次写时复制，这样进入内核态后就不会产生写时复制问题。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0D032F-B052-47E2-9149-75C40BCC7730}"/>
              </a:ext>
            </a:extLst>
          </p:cNvPr>
          <p:cNvSpPr txBox="1"/>
          <p:nvPr/>
        </p:nvSpPr>
        <p:spPr>
          <a:xfrm>
            <a:off x="838198" y="2277231"/>
            <a:ext cx="1123188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syscall_sigaction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signum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sigaction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sigaction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oldact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oldact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memset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oldact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oldact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msyscall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SYS_sigaction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signum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oldact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syscall_sigprocmask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how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sigset_t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sigset_t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oldset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oldset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memset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oldset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oldset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msyscall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SYS_sigprocmask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how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oldset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292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2527</Words>
  <Application>Microsoft Office PowerPoint</Application>
  <PresentationFormat>宽屏</PresentationFormat>
  <Paragraphs>216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微软雅黑</vt:lpstr>
      <vt:lpstr>Arial</vt:lpstr>
      <vt:lpstr>Consolas</vt:lpstr>
      <vt:lpstr>Office 主题​​</vt:lpstr>
      <vt:lpstr>Lab4-challenge 信号    2023/06/18</vt:lpstr>
      <vt:lpstr>流程图示</vt:lpstr>
      <vt:lpstr>数据结构</vt:lpstr>
      <vt:lpstr>数据结构</vt:lpstr>
      <vt:lpstr>修改`sys_exofork`以继承信号信息</vt:lpstr>
      <vt:lpstr>用于修改sigset的函数</vt:lpstr>
      <vt:lpstr>系统调用</vt:lpstr>
      <vt:lpstr>用户态下的信号处理入口`sighand_entry`</vt:lpstr>
      <vt:lpstr>规避内核态修改用户态时发生写时复制</vt:lpstr>
      <vt:lpstr>进程上下文的修改: 进程被调度前</vt:lpstr>
      <vt:lpstr>进程上下文的修改: 触发SIGSEGV时</vt:lpstr>
      <vt:lpstr>完成任务过程中遇到的问题以及解决方案</vt:lpstr>
      <vt:lpstr>完成任务过程中遇到的问题以及解决方案</vt:lpstr>
      <vt:lpstr>完成任务过程中遇到的问题以及解决方案</vt:lpstr>
      <vt:lpstr> 谢谢!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Doxel _</dc:creator>
  <cp:lastModifiedBy>Doxel _</cp:lastModifiedBy>
  <cp:revision>109</cp:revision>
  <dcterms:created xsi:type="dcterms:W3CDTF">2023-06-12T06:53:22Z</dcterms:created>
  <dcterms:modified xsi:type="dcterms:W3CDTF">2023-10-25T07:32:52Z</dcterms:modified>
</cp:coreProperties>
</file>