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2"/>
  </p:notesMasterIdLst>
  <p:sldIdLst>
    <p:sldId id="256" r:id="rId4"/>
    <p:sldId id="259" r:id="rId5"/>
    <p:sldId id="257" r:id="rId6"/>
    <p:sldId id="260" r:id="rId7"/>
    <p:sldId id="261" r:id="rId8"/>
    <p:sldId id="262" r:id="rId9"/>
    <p:sldId id="263" r:id="rId10"/>
    <p:sldId id="270" r:id="rId11"/>
    <p:sldId id="265" r:id="rId12"/>
    <p:sldId id="264" r:id="rId13"/>
    <p:sldId id="268" r:id="rId14"/>
    <p:sldId id="267" r:id="rId15"/>
    <p:sldId id="266" r:id="rId16"/>
    <p:sldId id="269" r:id="rId17"/>
    <p:sldId id="273" r:id="rId18"/>
    <p:sldId id="277" r:id="rId19"/>
    <p:sldId id="272" r:id="rId20"/>
    <p:sldId id="271" r:id="rId21"/>
    <p:sldId id="274" r:id="rId22"/>
    <p:sldId id="275" r:id="rId23"/>
    <p:sldId id="276" r:id="rId24"/>
    <p:sldId id="282" r:id="rId25"/>
    <p:sldId id="283" r:id="rId26"/>
    <p:sldId id="278" r:id="rId27"/>
    <p:sldId id="285" r:id="rId28"/>
    <p:sldId id="279" r:id="rId29"/>
    <p:sldId id="284" r:id="rId30"/>
    <p:sldId id="280"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7DAB0D7-CC12-44DF-887A-846A15EDC7E5}">
          <p14:sldIdLst>
            <p14:sldId id="256"/>
            <p14:sldId id="259"/>
          </p14:sldIdLst>
        </p14:section>
        <p14:section name="Content" id="{DDD0D877-9CF9-4320-9D19-DFFD3AC7DD83}">
          <p14:sldIdLst>
            <p14:sldId id="257"/>
            <p14:sldId id="260"/>
            <p14:sldId id="261"/>
            <p14:sldId id="262"/>
            <p14:sldId id="263"/>
            <p14:sldId id="270"/>
            <p14:sldId id="265"/>
            <p14:sldId id="264"/>
            <p14:sldId id="268"/>
            <p14:sldId id="267"/>
            <p14:sldId id="266"/>
            <p14:sldId id="269"/>
            <p14:sldId id="273"/>
            <p14:sldId id="277"/>
            <p14:sldId id="272"/>
            <p14:sldId id="271"/>
            <p14:sldId id="274"/>
            <p14:sldId id="275"/>
            <p14:sldId id="276"/>
            <p14:sldId id="282"/>
            <p14:sldId id="283"/>
            <p14:sldId id="278"/>
            <p14:sldId id="285"/>
            <p14:sldId id="279"/>
            <p14:sldId id="284"/>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82880" autoAdjust="0"/>
  </p:normalViewPr>
  <p:slideViewPr>
    <p:cSldViewPr snapToGrid="0">
      <p:cViewPr varScale="1">
        <p:scale>
          <a:sx n="95" d="100"/>
          <a:sy n="95" d="100"/>
        </p:scale>
        <p:origin x="1194" y="102"/>
      </p:cViewPr>
      <p:guideLst/>
    </p:cSldViewPr>
  </p:slideViewPr>
  <p:notesTextViewPr>
    <p:cViewPr>
      <p:scale>
        <a:sx n="1" d="1"/>
        <a:sy n="1" d="1"/>
      </p:scale>
      <p:origin x="0" y="0"/>
    </p:cViewPr>
  </p:notesTextViewPr>
  <p:sorterViewPr>
    <p:cViewPr>
      <p:scale>
        <a:sx n="100" d="100"/>
        <a:sy n="100" d="100"/>
      </p:scale>
      <p:origin x="0" y="-23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2CC42-D441-4280-B3F9-4F079F8E670D}" type="datetimeFigureOut">
              <a:rPr lang="fr-FR" smtClean="0"/>
              <a:t>03/12/2018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DE5F94-3BB4-480A-A229-D16B1C238C1A}" type="slidenum">
              <a:rPr lang="fr-FR" smtClean="0"/>
              <a:t>‹N°›</a:t>
            </a:fld>
            <a:endParaRPr lang="fr-FR"/>
          </a:p>
        </p:txBody>
      </p:sp>
    </p:spTree>
    <p:extLst>
      <p:ext uri="{BB962C8B-B14F-4D97-AF65-F5344CB8AC3E}">
        <p14:creationId xmlns:p14="http://schemas.microsoft.com/office/powerpoint/2010/main" val="96151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https://egghead.io/lessons/react-redux-the-single-immutable-state-tree</a:t>
            </a:r>
          </a:p>
        </p:txBody>
      </p:sp>
      <p:sp>
        <p:nvSpPr>
          <p:cNvPr id="4" name="Espace réservé du numéro de diapositive 3"/>
          <p:cNvSpPr>
            <a:spLocks noGrp="1"/>
          </p:cNvSpPr>
          <p:nvPr>
            <p:ph type="sldNum" sz="quarter" idx="5"/>
          </p:nvPr>
        </p:nvSpPr>
        <p:spPr/>
        <p:txBody>
          <a:bodyPr/>
          <a:lstStyle/>
          <a:p>
            <a:fld id="{E3DE5F94-3BB4-480A-A229-D16B1C238C1A}" type="slidenum">
              <a:rPr lang="fr-FR" smtClean="0"/>
              <a:t>2</a:t>
            </a:fld>
            <a:endParaRPr lang="fr-FR"/>
          </a:p>
        </p:txBody>
      </p:sp>
    </p:spTree>
    <p:extLst>
      <p:ext uri="{BB962C8B-B14F-4D97-AF65-F5344CB8AC3E}">
        <p14:creationId xmlns:p14="http://schemas.microsoft.com/office/powerpoint/2010/main" val="1490722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Lorsque je saisie une url, le navigateur fait un appel http vers la ressource en question pour la récupérer l’interpréter et vous l’afficher</a:t>
            </a:r>
            <a:br>
              <a:rPr lang="fr-FR" dirty="0"/>
            </a:br>
            <a:r>
              <a:rPr lang="fr-FR" dirty="0"/>
              <a:t>On tombe sur le serveur qui génère la ressource et renvoie le HTML </a:t>
            </a:r>
            <a:br>
              <a:rPr lang="fr-FR" dirty="0"/>
            </a:br>
            <a:r>
              <a:rPr lang="fr-FR" dirty="0"/>
              <a:t>Juste avec le premier appel on va avoir un truc moche basique</a:t>
            </a:r>
            <a:br>
              <a:rPr lang="fr-FR" dirty="0"/>
            </a:br>
            <a:r>
              <a:rPr lang="fr-FR" dirty="0"/>
              <a:t>On va être obligé des faire de nombreux autres appels qui vont chacun refaire la même chose à chaque fois </a:t>
            </a:r>
            <a:br>
              <a:rPr lang="fr-FR" dirty="0"/>
            </a:br>
            <a:r>
              <a:rPr lang="fr-FR" dirty="0"/>
              <a:t>Balise script, </a:t>
            </a:r>
            <a:r>
              <a:rPr lang="fr-FR" dirty="0" err="1"/>
              <a:t>link</a:t>
            </a:r>
            <a:r>
              <a:rPr lang="fr-FR" dirty="0"/>
              <a:t> , a, </a:t>
            </a:r>
            <a:r>
              <a:rPr lang="fr-FR" dirty="0" err="1"/>
              <a:t>form</a:t>
            </a:r>
            <a:r>
              <a:rPr lang="fr-FR" dirty="0"/>
              <a:t> qui vont faire de nouveau appels</a:t>
            </a:r>
          </a:p>
        </p:txBody>
      </p:sp>
      <p:sp>
        <p:nvSpPr>
          <p:cNvPr id="4" name="Espace réservé du numéro de diapositive 3"/>
          <p:cNvSpPr>
            <a:spLocks noGrp="1"/>
          </p:cNvSpPr>
          <p:nvPr>
            <p:ph type="sldNum" sz="quarter" idx="5"/>
          </p:nvPr>
        </p:nvSpPr>
        <p:spPr/>
        <p:txBody>
          <a:bodyPr/>
          <a:lstStyle/>
          <a:p>
            <a:fld id="{E3DE5F94-3BB4-480A-A229-D16B1C238C1A}" type="slidenum">
              <a:rPr lang="fr-FR" smtClean="0"/>
              <a:t>5</a:t>
            </a:fld>
            <a:endParaRPr lang="fr-FR"/>
          </a:p>
        </p:txBody>
      </p:sp>
    </p:spTree>
    <p:extLst>
      <p:ext uri="{BB962C8B-B14F-4D97-AF65-F5344CB8AC3E}">
        <p14:creationId xmlns:p14="http://schemas.microsoft.com/office/powerpoint/2010/main" val="2202798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L'utilisation de </a:t>
            </a:r>
            <a:r>
              <a:rPr lang="fr-FR" dirty="0" err="1"/>
              <a:t>XMLHttpRequest</a:t>
            </a:r>
            <a:r>
              <a:rPr lang="fr-FR" sz="1200" b="0" i="0" kern="1200" dirty="0">
                <a:solidFill>
                  <a:schemeClr val="tx1"/>
                </a:solidFill>
                <a:effectLst/>
                <a:latin typeface="+mn-lt"/>
                <a:ea typeface="+mn-ea"/>
                <a:cs typeface="+mn-cs"/>
              </a:rPr>
              <a:t> est très simple. Il vous suffit de créer une instance de cet objet, d'ouvrir une URL et d'envoyer la requête. Le code d'état HTTP de la réponse, ainsi que le document résultant sont disponibles dans cet objet, une fois la requête terminé.</a:t>
            </a:r>
            <a:endParaRPr lang="fr-FR" dirty="0"/>
          </a:p>
        </p:txBody>
      </p:sp>
      <p:sp>
        <p:nvSpPr>
          <p:cNvPr id="4" name="Espace réservé du numéro de diapositive 3"/>
          <p:cNvSpPr>
            <a:spLocks noGrp="1"/>
          </p:cNvSpPr>
          <p:nvPr>
            <p:ph type="sldNum" sz="quarter" idx="5"/>
          </p:nvPr>
        </p:nvSpPr>
        <p:spPr/>
        <p:txBody>
          <a:bodyPr/>
          <a:lstStyle/>
          <a:p>
            <a:fld id="{E3DE5F94-3BB4-480A-A229-D16B1C238C1A}" type="slidenum">
              <a:rPr lang="fr-FR" smtClean="0"/>
              <a:t>6</a:t>
            </a:fld>
            <a:endParaRPr lang="fr-FR"/>
          </a:p>
        </p:txBody>
      </p:sp>
    </p:spTree>
    <p:extLst>
      <p:ext uri="{BB962C8B-B14F-4D97-AF65-F5344CB8AC3E}">
        <p14:creationId xmlns:p14="http://schemas.microsoft.com/office/powerpoint/2010/main" val="3316128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3DE5F94-3BB4-480A-A229-D16B1C238C1A}" type="slidenum">
              <a:rPr lang="fr-FR" smtClean="0"/>
              <a:t>7</a:t>
            </a:fld>
            <a:endParaRPr lang="fr-FR"/>
          </a:p>
        </p:txBody>
      </p:sp>
    </p:spTree>
    <p:extLst>
      <p:ext uri="{BB962C8B-B14F-4D97-AF65-F5344CB8AC3E}">
        <p14:creationId xmlns:p14="http://schemas.microsoft.com/office/powerpoint/2010/main" val="1476380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https://www.toutjavascript.com/savoir/xmlhttprequest.php3</a:t>
            </a:r>
            <a:br>
              <a:rPr lang="fr-FR" dirty="0"/>
            </a:br>
            <a:r>
              <a:rPr lang="fr-FR" dirty="0" err="1"/>
              <a:t>Exmple</a:t>
            </a:r>
            <a:r>
              <a:rPr lang="fr-FR" dirty="0"/>
              <a:t> des formulaires qui font recharger la page ou pas</a:t>
            </a:r>
          </a:p>
        </p:txBody>
      </p:sp>
      <p:sp>
        <p:nvSpPr>
          <p:cNvPr id="4" name="Espace réservé du numéro de diapositive 3"/>
          <p:cNvSpPr>
            <a:spLocks noGrp="1"/>
          </p:cNvSpPr>
          <p:nvPr>
            <p:ph type="sldNum" sz="quarter" idx="5"/>
          </p:nvPr>
        </p:nvSpPr>
        <p:spPr/>
        <p:txBody>
          <a:bodyPr/>
          <a:lstStyle/>
          <a:p>
            <a:fld id="{E3DE5F94-3BB4-480A-A229-D16B1C238C1A}" type="slidenum">
              <a:rPr lang="fr-FR" smtClean="0"/>
              <a:t>9</a:t>
            </a:fld>
            <a:endParaRPr lang="fr-FR"/>
          </a:p>
        </p:txBody>
      </p:sp>
    </p:spTree>
    <p:extLst>
      <p:ext uri="{BB962C8B-B14F-4D97-AF65-F5344CB8AC3E}">
        <p14:creationId xmlns:p14="http://schemas.microsoft.com/office/powerpoint/2010/main" val="2018929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https://www.toutjavascript.com/savoir/xmlhttprequest.php3</a:t>
            </a:r>
            <a:br>
              <a:rPr lang="fr-FR" dirty="0"/>
            </a:br>
            <a:r>
              <a:rPr lang="fr-FR" dirty="0" err="1"/>
              <a:t>Exmple</a:t>
            </a:r>
            <a:r>
              <a:rPr lang="fr-FR" dirty="0"/>
              <a:t> des formulaires qui font recharger la page ou pas</a:t>
            </a:r>
          </a:p>
        </p:txBody>
      </p:sp>
      <p:sp>
        <p:nvSpPr>
          <p:cNvPr id="4" name="Espace réservé du numéro de diapositive 3"/>
          <p:cNvSpPr>
            <a:spLocks noGrp="1"/>
          </p:cNvSpPr>
          <p:nvPr>
            <p:ph type="sldNum" sz="quarter" idx="5"/>
          </p:nvPr>
        </p:nvSpPr>
        <p:spPr/>
        <p:txBody>
          <a:bodyPr/>
          <a:lstStyle/>
          <a:p>
            <a:fld id="{E3DE5F94-3BB4-480A-A229-D16B1C238C1A}" type="slidenum">
              <a:rPr lang="fr-FR" smtClean="0"/>
              <a:t>10</a:t>
            </a:fld>
            <a:endParaRPr lang="fr-FR"/>
          </a:p>
        </p:txBody>
      </p:sp>
    </p:spTree>
    <p:extLst>
      <p:ext uri="{BB962C8B-B14F-4D97-AF65-F5344CB8AC3E}">
        <p14:creationId xmlns:p14="http://schemas.microsoft.com/office/powerpoint/2010/main" val="387529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r>
              <a:rPr lang="fr-FR" sz="1200" b="0" i="0" kern="1200" dirty="0">
                <a:solidFill>
                  <a:schemeClr val="tx1"/>
                </a:solidFill>
                <a:effectLst/>
                <a:latin typeface="+mn-lt"/>
                <a:ea typeface="+mn-ea"/>
                <a:cs typeface="+mn-cs"/>
              </a:rPr>
              <a:t>1- Ouverture de l’acceptation des connexions réseau sur le port 4000, uniquement sur la boucle locale (localhost) – une erreur sera affichée si ce port réseau est déjà pris par un autre processus.</a:t>
            </a:r>
          </a:p>
          <a:p>
            <a:pPr rtl="0"/>
            <a:r>
              <a:rPr lang="fr-FR" sz="1200" b="0" i="0" kern="1200" dirty="0">
                <a:solidFill>
                  <a:schemeClr val="tx1"/>
                </a:solidFill>
                <a:effectLst/>
                <a:latin typeface="+mn-lt"/>
                <a:ea typeface="+mn-ea"/>
                <a:cs typeface="+mn-cs"/>
              </a:rPr>
              <a:t>2- Affiche Serveur démarré ! quand Node a fini de négocier l’accès aux ressources réseau avec le système d’exploitation – à ce stade, le serveur est prêt à recevoir des </a:t>
            </a:r>
            <a:r>
              <a:rPr lang="fr-FR" sz="1200" b="0" i="1" kern="1200" dirty="0">
                <a:solidFill>
                  <a:schemeClr val="tx1"/>
                </a:solidFill>
                <a:effectLst/>
                <a:latin typeface="+mn-lt"/>
                <a:ea typeface="+mn-ea"/>
                <a:cs typeface="+mn-cs"/>
              </a:rPr>
              <a:t>connexions entrantes</a:t>
            </a:r>
            <a:r>
              <a:rPr lang="fr-FR" sz="1200" b="0" i="0" kern="1200" dirty="0">
                <a:solidFill>
                  <a:schemeClr val="tx1"/>
                </a:solidFill>
                <a:effectLst/>
                <a:latin typeface="+mn-lt"/>
                <a:ea typeface="+mn-ea"/>
                <a:cs typeface="+mn-cs"/>
              </a:rPr>
              <a:t>.</a:t>
            </a:r>
          </a:p>
          <a:p>
            <a:pPr rtl="0"/>
            <a:r>
              <a:rPr lang="fr-FR" sz="1200" b="0" i="0" kern="1200" dirty="0">
                <a:solidFill>
                  <a:schemeClr val="tx1"/>
                </a:solidFill>
                <a:effectLst/>
                <a:latin typeface="+mn-lt"/>
                <a:ea typeface="+mn-ea"/>
                <a:cs typeface="+mn-cs"/>
              </a:rPr>
              <a:t>3- Lorsqu’une requête arrive, affiche l’URL demandée par le client.</a:t>
            </a:r>
          </a:p>
          <a:p>
            <a:pPr rtl="0"/>
            <a:r>
              <a:rPr lang="fr-FR" sz="1200" b="0" i="0" kern="1200" dirty="0">
                <a:solidFill>
                  <a:schemeClr val="tx1"/>
                </a:solidFill>
                <a:effectLst/>
                <a:latin typeface="+mn-lt"/>
                <a:ea typeface="+mn-ea"/>
                <a:cs typeface="+mn-cs"/>
              </a:rPr>
              <a:t>4- Termine la connexion avec le client – ce dernier considère sa requête comme terminée.</a:t>
            </a:r>
          </a:p>
          <a:p>
            <a:endParaRPr lang="fr-FR" dirty="0"/>
          </a:p>
        </p:txBody>
      </p:sp>
      <p:sp>
        <p:nvSpPr>
          <p:cNvPr id="4" name="Espace réservé du numéro de diapositive 3"/>
          <p:cNvSpPr>
            <a:spLocks noGrp="1"/>
          </p:cNvSpPr>
          <p:nvPr>
            <p:ph type="sldNum" sz="quarter" idx="5"/>
          </p:nvPr>
        </p:nvSpPr>
        <p:spPr/>
        <p:txBody>
          <a:bodyPr/>
          <a:lstStyle/>
          <a:p>
            <a:fld id="{E3DE5F94-3BB4-480A-A229-D16B1C238C1A}" type="slidenum">
              <a:rPr lang="fr-FR" smtClean="0"/>
              <a:t>19</a:t>
            </a:fld>
            <a:endParaRPr lang="fr-FR"/>
          </a:p>
        </p:txBody>
      </p:sp>
    </p:spTree>
    <p:extLst>
      <p:ext uri="{BB962C8B-B14F-4D97-AF65-F5344CB8AC3E}">
        <p14:creationId xmlns:p14="http://schemas.microsoft.com/office/powerpoint/2010/main" val="4270928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3DE5F94-3BB4-480A-A229-D16B1C238C1A}" type="slidenum">
              <a:rPr lang="fr-FR" smtClean="0"/>
              <a:t>20</a:t>
            </a:fld>
            <a:endParaRPr lang="fr-FR"/>
          </a:p>
        </p:txBody>
      </p:sp>
    </p:spTree>
    <p:extLst>
      <p:ext uri="{BB962C8B-B14F-4D97-AF65-F5344CB8AC3E}">
        <p14:creationId xmlns:p14="http://schemas.microsoft.com/office/powerpoint/2010/main" val="427031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https://www.valentinog.com/blog/react-webpack-babel/#How_to_set_up_React_webpack_and_Babel_setting_up_Babel</a:t>
            </a:r>
          </a:p>
        </p:txBody>
      </p:sp>
      <p:sp>
        <p:nvSpPr>
          <p:cNvPr id="4" name="Espace réservé du numéro de diapositive 3"/>
          <p:cNvSpPr>
            <a:spLocks noGrp="1"/>
          </p:cNvSpPr>
          <p:nvPr>
            <p:ph type="sldNum" sz="quarter" idx="5"/>
          </p:nvPr>
        </p:nvSpPr>
        <p:spPr/>
        <p:txBody>
          <a:bodyPr/>
          <a:lstStyle/>
          <a:p>
            <a:fld id="{E3DE5F94-3BB4-480A-A229-D16B1C238C1A}" type="slidenum">
              <a:rPr lang="fr-FR" smtClean="0"/>
              <a:t>27</a:t>
            </a:fld>
            <a:endParaRPr lang="fr-FR"/>
          </a:p>
        </p:txBody>
      </p:sp>
    </p:spTree>
    <p:extLst>
      <p:ext uri="{BB962C8B-B14F-4D97-AF65-F5344CB8AC3E}">
        <p14:creationId xmlns:p14="http://schemas.microsoft.com/office/powerpoint/2010/main" val="3290522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511E0D1B-685E-47D8-8438-EE5477B2FD1A}"/>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57681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241163-825E-44B9-B433-53F418D86F51}"/>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B7A71E0-81DA-4FD6-8DEF-BAF611BBCAB1}"/>
              </a:ext>
            </a:extLst>
          </p:cNvPr>
          <p:cNvSpPr>
            <a:spLocks noGrp="1"/>
          </p:cNvSpPr>
          <p:nvPr>
            <p:ph type="body" orient="vert" idx="1"/>
          </p:nvPr>
        </p:nvSpPr>
        <p:spPr>
          <a:xfrm>
            <a:off x="838200" y="1825625"/>
            <a:ext cx="10515600" cy="43513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8C2E3AC-F5F3-4B57-9473-A72855FF67E6}"/>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5" name="Espace réservé du pied de page 4">
            <a:extLst>
              <a:ext uri="{FF2B5EF4-FFF2-40B4-BE49-F238E27FC236}">
                <a16:creationId xmlns:a16="http://schemas.microsoft.com/office/drawing/2014/main" id="{25852936-91E3-4D4D-9427-AA9A7C31BC56}"/>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310F6CE7-593A-4F0A-8B32-51B8DB2AA671}"/>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98789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BFF6A10-876C-4CF9-A16E-4EC8D6168282}"/>
              </a:ext>
            </a:extLst>
          </p:cNvPr>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CD6ED6C-E727-47D4-B1C7-4E72DD54AE85}"/>
              </a:ext>
            </a:extLst>
          </p:cNvPr>
          <p:cNvSpPr>
            <a:spLocks noGrp="1"/>
          </p:cNvSpPr>
          <p:nvPr>
            <p:ph type="body" orient="vert" idx="1"/>
          </p:nvPr>
        </p:nvSpPr>
        <p:spPr>
          <a:xfrm>
            <a:off x="838200" y="365125"/>
            <a:ext cx="7734300" cy="58118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631A5D-A970-4569-9373-6DE19C326DF5}"/>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5" name="Espace réservé du pied de page 4">
            <a:extLst>
              <a:ext uri="{FF2B5EF4-FFF2-40B4-BE49-F238E27FC236}">
                <a16:creationId xmlns:a16="http://schemas.microsoft.com/office/drawing/2014/main" id="{4869652C-00DD-4A70-9628-7EBF66253C11}"/>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45C9F081-6643-4DE5-A9FF-2551183E0ACC}"/>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252815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511E0D1B-685E-47D8-8438-EE5477B2FD1A}"/>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873108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7AC57E-3E91-48F2-A1D2-2AAFB000A34F}"/>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D4CE2492-3F63-4680-8318-D2B783EF799C}"/>
              </a:ext>
            </a:extLst>
          </p:cNvPr>
          <p:cNvSpPr>
            <a:spLocks noGrp="1"/>
          </p:cNvSpPr>
          <p:nvPr>
            <p:ph idx="1"/>
          </p:nvPr>
        </p:nvSpPr>
        <p:spPr>
          <a:xfrm>
            <a:off x="838200" y="1825625"/>
            <a:ext cx="10515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F15E40B-ACFA-4982-987F-F6B9D6B742CD}"/>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5" name="Espace réservé du pied de page 4">
            <a:extLst>
              <a:ext uri="{FF2B5EF4-FFF2-40B4-BE49-F238E27FC236}">
                <a16:creationId xmlns:a16="http://schemas.microsoft.com/office/drawing/2014/main" id="{4CC71E8F-6529-4D14-AB7D-45D0DCCAB6C8}"/>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27E821B3-0745-4CE7-8038-03649140C48C}"/>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2541397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BD15C-CAD4-46EB-9638-8762B3DAFEA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9C5E5B6-D05F-44C3-82EB-51520BF66B3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CF00178-A887-403E-BF47-432E379DDFD1}"/>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5" name="Espace réservé du pied de page 4">
            <a:extLst>
              <a:ext uri="{FF2B5EF4-FFF2-40B4-BE49-F238E27FC236}">
                <a16:creationId xmlns:a16="http://schemas.microsoft.com/office/drawing/2014/main" id="{5835D36C-D74C-4606-B4F6-5287D463CDC8}"/>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3C9A3784-5C7F-4308-854B-E086C29CAF87}"/>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405548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5C224D-DB93-489E-93C9-3D659FB6B104}"/>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1357D-CE89-47FB-8FCC-F64280EB2A49}"/>
              </a:ext>
            </a:extLst>
          </p:cNvPr>
          <p:cNvSpPr>
            <a:spLocks noGrp="1"/>
          </p:cNvSpPr>
          <p:nvPr>
            <p:ph sz="half" idx="1"/>
          </p:nvPr>
        </p:nvSpPr>
        <p:spPr>
          <a:xfrm>
            <a:off x="838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BF25BB3-19D3-4023-A325-A900E3B69366}"/>
              </a:ext>
            </a:extLst>
          </p:cNvPr>
          <p:cNvSpPr>
            <a:spLocks noGrp="1"/>
          </p:cNvSpPr>
          <p:nvPr>
            <p:ph sz="half" idx="2"/>
          </p:nvPr>
        </p:nvSpPr>
        <p:spPr>
          <a:xfrm>
            <a:off x="6172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F19C313-6F8B-4AA5-A99A-F0DDFBD0248D}"/>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6" name="Espace réservé du pied de page 5">
            <a:extLst>
              <a:ext uri="{FF2B5EF4-FFF2-40B4-BE49-F238E27FC236}">
                <a16:creationId xmlns:a16="http://schemas.microsoft.com/office/drawing/2014/main" id="{18944F60-34FD-4927-B228-319A3E4598BF}"/>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1832ED9B-4432-4115-BC43-51DE5309D283}"/>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916573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7F457B-6FA2-41F1-9B6D-9EC1139DEC9E}"/>
              </a:ext>
            </a:extLst>
          </p:cNvPr>
          <p:cNvSpPr>
            <a:spLocks noGrp="1"/>
          </p:cNvSpPr>
          <p:nvPr>
            <p:ph type="title"/>
          </p:nvPr>
        </p:nvSpPr>
        <p:spPr>
          <a:xfrm>
            <a:off x="839788" y="365125"/>
            <a:ext cx="10515600" cy="1325563"/>
          </a:xfrm>
          <a:prstGeom prst="rect">
            <a:avLst/>
          </a:prstGeom>
        </p:spPr>
        <p:txBody>
          <a:bodyPr/>
          <a:lstStyle/>
          <a:p>
            <a:r>
              <a:rPr lang="fr-FR"/>
              <a:t>Modifiez le style du titre</a:t>
            </a:r>
          </a:p>
        </p:txBody>
      </p:sp>
      <p:sp>
        <p:nvSpPr>
          <p:cNvPr id="3" name="Espace réservé du texte 2">
            <a:extLst>
              <a:ext uri="{FF2B5EF4-FFF2-40B4-BE49-F238E27FC236}">
                <a16:creationId xmlns:a16="http://schemas.microsoft.com/office/drawing/2014/main" id="{4AAC6F36-C3F5-4C23-B119-22B725E4D54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ABF05B72-C4AA-4923-B27B-D427FD4D98FC}"/>
              </a:ext>
            </a:extLst>
          </p:cNvPr>
          <p:cNvSpPr>
            <a:spLocks noGrp="1"/>
          </p:cNvSpPr>
          <p:nvPr>
            <p:ph sz="half" idx="2"/>
          </p:nvPr>
        </p:nvSpPr>
        <p:spPr>
          <a:xfrm>
            <a:off x="839788" y="2505075"/>
            <a:ext cx="5157787"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FAB8672-32D0-4FB7-AD46-4416C6502C7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8FC9BA54-0663-43F9-AED3-692CA03CBAA8}"/>
              </a:ext>
            </a:extLst>
          </p:cNvPr>
          <p:cNvSpPr>
            <a:spLocks noGrp="1"/>
          </p:cNvSpPr>
          <p:nvPr>
            <p:ph sz="quarter" idx="4"/>
          </p:nvPr>
        </p:nvSpPr>
        <p:spPr>
          <a:xfrm>
            <a:off x="6172200" y="2505075"/>
            <a:ext cx="5183188"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82A2699-3F2A-4635-BE0B-61F15A42949A}"/>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8" name="Espace réservé du pied de page 7">
            <a:extLst>
              <a:ext uri="{FF2B5EF4-FFF2-40B4-BE49-F238E27FC236}">
                <a16:creationId xmlns:a16="http://schemas.microsoft.com/office/drawing/2014/main" id="{8F112D17-B149-4CB3-8C55-7876BB0A31D3}"/>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a:extLst>
              <a:ext uri="{FF2B5EF4-FFF2-40B4-BE49-F238E27FC236}">
                <a16:creationId xmlns:a16="http://schemas.microsoft.com/office/drawing/2014/main" id="{FC51BF39-B18C-47E5-AD9C-1B19FB650A7B}"/>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605410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843F-6146-485E-AB7E-79736E9F8A3E}"/>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e la date 2">
            <a:extLst>
              <a:ext uri="{FF2B5EF4-FFF2-40B4-BE49-F238E27FC236}">
                <a16:creationId xmlns:a16="http://schemas.microsoft.com/office/drawing/2014/main" id="{4871B3AB-6E05-4DB2-BBE5-E644DDCDC988}"/>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4" name="Espace réservé du pied de page 3">
            <a:extLst>
              <a:ext uri="{FF2B5EF4-FFF2-40B4-BE49-F238E27FC236}">
                <a16:creationId xmlns:a16="http://schemas.microsoft.com/office/drawing/2014/main" id="{8DFF83C7-3949-4277-AAFF-02BB46DE2DB2}"/>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a:extLst>
              <a:ext uri="{FF2B5EF4-FFF2-40B4-BE49-F238E27FC236}">
                <a16:creationId xmlns:a16="http://schemas.microsoft.com/office/drawing/2014/main" id="{1ACD12AC-71FE-4EB7-B036-52FE38045CD0}"/>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153062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59F56D1-622D-4010-9B41-009BC131CB5C}"/>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3" name="Espace réservé du pied de page 2">
            <a:extLst>
              <a:ext uri="{FF2B5EF4-FFF2-40B4-BE49-F238E27FC236}">
                <a16:creationId xmlns:a16="http://schemas.microsoft.com/office/drawing/2014/main" id="{556ED853-D354-476D-A8A9-92F994817B94}"/>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a:extLst>
              <a:ext uri="{FF2B5EF4-FFF2-40B4-BE49-F238E27FC236}">
                <a16:creationId xmlns:a16="http://schemas.microsoft.com/office/drawing/2014/main" id="{14AE6EFC-9F60-4BFE-AFC6-E2ABC499A0B0}"/>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679878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D00996-A64C-4797-882B-6B6961BE1A3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B1ABC89-7426-404E-BADD-239BCA7579D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B692066-AC61-41F7-B3C5-E9B93BB83DC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1F1F4DB-BD09-4C62-903D-06530659D3C4}"/>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6" name="Espace réservé du pied de page 5">
            <a:extLst>
              <a:ext uri="{FF2B5EF4-FFF2-40B4-BE49-F238E27FC236}">
                <a16:creationId xmlns:a16="http://schemas.microsoft.com/office/drawing/2014/main" id="{2E93B2B5-A13B-489F-B3D9-5E00F07D50B0}"/>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5F546F76-CEB4-4EE4-B07B-6D813FF64059}"/>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277590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7AC57E-3E91-48F2-A1D2-2AAFB000A34F}"/>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D4CE2492-3F63-4680-8318-D2B783EF799C}"/>
              </a:ext>
            </a:extLst>
          </p:cNvPr>
          <p:cNvSpPr>
            <a:spLocks noGrp="1"/>
          </p:cNvSpPr>
          <p:nvPr>
            <p:ph idx="1"/>
          </p:nvPr>
        </p:nvSpPr>
        <p:spPr>
          <a:xfrm>
            <a:off x="838200" y="1825625"/>
            <a:ext cx="10515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F15E40B-ACFA-4982-987F-F6B9D6B742CD}"/>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5" name="Espace réservé du pied de page 4">
            <a:extLst>
              <a:ext uri="{FF2B5EF4-FFF2-40B4-BE49-F238E27FC236}">
                <a16:creationId xmlns:a16="http://schemas.microsoft.com/office/drawing/2014/main" id="{4CC71E8F-6529-4D14-AB7D-45D0DCCAB6C8}"/>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27E821B3-0745-4CE7-8038-03649140C48C}"/>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832501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F811C1-B0F5-436B-AF3D-A917900FD4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99BA6D7-8832-472B-BE11-ABDB0802AF1B}"/>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B274F92-3BB8-4CE9-B0F5-319E33AE817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C62A423-986A-43C8-94EA-3CDCB2B0DDCD}"/>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6" name="Espace réservé du pied de page 5">
            <a:extLst>
              <a:ext uri="{FF2B5EF4-FFF2-40B4-BE49-F238E27FC236}">
                <a16:creationId xmlns:a16="http://schemas.microsoft.com/office/drawing/2014/main" id="{B0EE6889-7B1D-459A-8118-4DF571B21E37}"/>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BE34F4D8-DFA8-43AE-918B-2C23ACF92A46}"/>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3985041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241163-825E-44B9-B433-53F418D86F51}"/>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B7A71E0-81DA-4FD6-8DEF-BAF611BBCAB1}"/>
              </a:ext>
            </a:extLst>
          </p:cNvPr>
          <p:cNvSpPr>
            <a:spLocks noGrp="1"/>
          </p:cNvSpPr>
          <p:nvPr>
            <p:ph type="body" orient="vert" idx="1"/>
          </p:nvPr>
        </p:nvSpPr>
        <p:spPr>
          <a:xfrm>
            <a:off x="838200" y="1825625"/>
            <a:ext cx="10515600" cy="43513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8C2E3AC-F5F3-4B57-9473-A72855FF67E6}"/>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5" name="Espace réservé du pied de page 4">
            <a:extLst>
              <a:ext uri="{FF2B5EF4-FFF2-40B4-BE49-F238E27FC236}">
                <a16:creationId xmlns:a16="http://schemas.microsoft.com/office/drawing/2014/main" id="{25852936-91E3-4D4D-9427-AA9A7C31BC56}"/>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310F6CE7-593A-4F0A-8B32-51B8DB2AA671}"/>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24694803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BFF6A10-876C-4CF9-A16E-4EC8D6168282}"/>
              </a:ext>
            </a:extLst>
          </p:cNvPr>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CD6ED6C-E727-47D4-B1C7-4E72DD54AE85}"/>
              </a:ext>
            </a:extLst>
          </p:cNvPr>
          <p:cNvSpPr>
            <a:spLocks noGrp="1"/>
          </p:cNvSpPr>
          <p:nvPr>
            <p:ph type="body" orient="vert" idx="1"/>
          </p:nvPr>
        </p:nvSpPr>
        <p:spPr>
          <a:xfrm>
            <a:off x="838200" y="365125"/>
            <a:ext cx="7734300" cy="58118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631A5D-A970-4569-9373-6DE19C326DF5}"/>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5" name="Espace réservé du pied de page 4">
            <a:extLst>
              <a:ext uri="{FF2B5EF4-FFF2-40B4-BE49-F238E27FC236}">
                <a16:creationId xmlns:a16="http://schemas.microsoft.com/office/drawing/2014/main" id="{4869652C-00DD-4A70-9628-7EBF66253C11}"/>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45C9F081-6643-4DE5-A9FF-2551183E0ACC}"/>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2615061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619059-82F0-4C0B-B23E-9E260161C191}"/>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9E1F4C56-BD32-4480-A72E-C375A16A4269}"/>
              </a:ext>
            </a:extLst>
          </p:cNvPr>
          <p:cNvSpPr>
            <a:spLocks noGrp="1"/>
          </p:cNvSpPr>
          <p:nvPr>
            <p:ph type="sldNum" sz="quarter" idx="10"/>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183372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7771EB-B3A1-43F1-9394-16330012563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7A090CF-542F-48CE-BCCA-45F5179B4D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30EF0D7-0F10-4DBF-BAB9-07299EB0BDE4}"/>
              </a:ext>
            </a:extLst>
          </p:cNvPr>
          <p:cNvSpPr>
            <a:spLocks noGrp="1"/>
          </p:cNvSpPr>
          <p:nvPr>
            <p:ph type="dt" sz="half" idx="10"/>
          </p:nvPr>
        </p:nvSpPr>
        <p:spPr/>
        <p:txBody>
          <a:bodyPr/>
          <a:lstStyle/>
          <a:p>
            <a:fld id="{CFDE50EA-56B3-4A31-A1A9-A4740B9F81B3}" type="datetimeFigureOut">
              <a:rPr lang="fr-FR" smtClean="0"/>
              <a:t>03/12/2018</a:t>
            </a:fld>
            <a:endParaRPr lang="fr-FR"/>
          </a:p>
        </p:txBody>
      </p:sp>
      <p:sp>
        <p:nvSpPr>
          <p:cNvPr id="5" name="Espace réservé du pied de page 4">
            <a:extLst>
              <a:ext uri="{FF2B5EF4-FFF2-40B4-BE49-F238E27FC236}">
                <a16:creationId xmlns:a16="http://schemas.microsoft.com/office/drawing/2014/main" id="{F39C4103-B430-4537-A0F1-FF4E13923AB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9F3D73-FF4D-408A-A518-67D43505E4A4}"/>
              </a:ext>
            </a:extLst>
          </p:cNvPr>
          <p:cNvSpPr>
            <a:spLocks noGrp="1"/>
          </p:cNvSpPr>
          <p:nvPr>
            <p:ph type="sldNum" sz="quarter" idx="12"/>
          </p:nvPr>
        </p:nvSpPr>
        <p:spPr/>
        <p:txBody>
          <a:bodyPr/>
          <a:lstStyle/>
          <a:p>
            <a:fld id="{BF5D203D-2945-40AE-B17A-5C0DC9E39629}" type="slidenum">
              <a:rPr lang="fr-FR" smtClean="0"/>
              <a:t>‹N°›</a:t>
            </a:fld>
            <a:endParaRPr lang="fr-FR"/>
          </a:p>
        </p:txBody>
      </p:sp>
    </p:spTree>
    <p:extLst>
      <p:ext uri="{BB962C8B-B14F-4D97-AF65-F5344CB8AC3E}">
        <p14:creationId xmlns:p14="http://schemas.microsoft.com/office/powerpoint/2010/main" val="40279056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11FFE-9AA6-44A8-8215-3748D56FEF5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21E96B2-F201-4E99-B842-EEAE73543ADE}"/>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4A54ACA-7386-4261-B86D-F57EAFBEBF0D}"/>
              </a:ext>
            </a:extLst>
          </p:cNvPr>
          <p:cNvSpPr>
            <a:spLocks noGrp="1"/>
          </p:cNvSpPr>
          <p:nvPr>
            <p:ph type="dt" sz="half" idx="10"/>
          </p:nvPr>
        </p:nvSpPr>
        <p:spPr/>
        <p:txBody>
          <a:bodyPr/>
          <a:lstStyle/>
          <a:p>
            <a:fld id="{CFDE50EA-56B3-4A31-A1A9-A4740B9F81B3}" type="datetimeFigureOut">
              <a:rPr lang="fr-FR" smtClean="0"/>
              <a:t>03/12/2018</a:t>
            </a:fld>
            <a:endParaRPr lang="fr-FR"/>
          </a:p>
        </p:txBody>
      </p:sp>
      <p:sp>
        <p:nvSpPr>
          <p:cNvPr id="5" name="Espace réservé du pied de page 4">
            <a:extLst>
              <a:ext uri="{FF2B5EF4-FFF2-40B4-BE49-F238E27FC236}">
                <a16:creationId xmlns:a16="http://schemas.microsoft.com/office/drawing/2014/main" id="{7C581119-8B88-4353-B243-9538FD2264E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E4198B3-5657-450B-B63A-A3F0C255A3CE}"/>
              </a:ext>
            </a:extLst>
          </p:cNvPr>
          <p:cNvSpPr>
            <a:spLocks noGrp="1"/>
          </p:cNvSpPr>
          <p:nvPr>
            <p:ph type="sldNum" sz="quarter" idx="12"/>
          </p:nvPr>
        </p:nvSpPr>
        <p:spPr/>
        <p:txBody>
          <a:bodyPr/>
          <a:lstStyle/>
          <a:p>
            <a:fld id="{BF5D203D-2945-40AE-B17A-5C0DC9E39629}" type="slidenum">
              <a:rPr lang="fr-FR" smtClean="0"/>
              <a:t>‹N°›</a:t>
            </a:fld>
            <a:endParaRPr lang="fr-FR"/>
          </a:p>
        </p:txBody>
      </p:sp>
    </p:spTree>
    <p:extLst>
      <p:ext uri="{BB962C8B-B14F-4D97-AF65-F5344CB8AC3E}">
        <p14:creationId xmlns:p14="http://schemas.microsoft.com/office/powerpoint/2010/main" val="42759017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E648CE-210C-473E-B59A-41DB2E1455F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3002FC6-4792-40D5-8FEB-B87C688496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3B811545-853A-4E1B-9E74-5CF737BD07CD}"/>
              </a:ext>
            </a:extLst>
          </p:cNvPr>
          <p:cNvSpPr>
            <a:spLocks noGrp="1"/>
          </p:cNvSpPr>
          <p:nvPr>
            <p:ph type="dt" sz="half" idx="10"/>
          </p:nvPr>
        </p:nvSpPr>
        <p:spPr/>
        <p:txBody>
          <a:bodyPr/>
          <a:lstStyle/>
          <a:p>
            <a:fld id="{CFDE50EA-56B3-4A31-A1A9-A4740B9F81B3}" type="datetimeFigureOut">
              <a:rPr lang="fr-FR" smtClean="0"/>
              <a:t>03/12/2018</a:t>
            </a:fld>
            <a:endParaRPr lang="fr-FR"/>
          </a:p>
        </p:txBody>
      </p:sp>
      <p:sp>
        <p:nvSpPr>
          <p:cNvPr id="5" name="Espace réservé du pied de page 4">
            <a:extLst>
              <a:ext uri="{FF2B5EF4-FFF2-40B4-BE49-F238E27FC236}">
                <a16:creationId xmlns:a16="http://schemas.microsoft.com/office/drawing/2014/main" id="{A72649FD-E46D-4166-9F48-742B53C0BF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44D306B-A7FD-4F11-98DD-D279F1EA1F14}"/>
              </a:ext>
            </a:extLst>
          </p:cNvPr>
          <p:cNvSpPr>
            <a:spLocks noGrp="1"/>
          </p:cNvSpPr>
          <p:nvPr>
            <p:ph type="sldNum" sz="quarter" idx="12"/>
          </p:nvPr>
        </p:nvSpPr>
        <p:spPr/>
        <p:txBody>
          <a:bodyPr/>
          <a:lstStyle/>
          <a:p>
            <a:fld id="{BF5D203D-2945-40AE-B17A-5C0DC9E39629}" type="slidenum">
              <a:rPr lang="fr-FR" smtClean="0"/>
              <a:t>‹N°›</a:t>
            </a:fld>
            <a:endParaRPr lang="fr-FR"/>
          </a:p>
        </p:txBody>
      </p:sp>
    </p:spTree>
    <p:extLst>
      <p:ext uri="{BB962C8B-B14F-4D97-AF65-F5344CB8AC3E}">
        <p14:creationId xmlns:p14="http://schemas.microsoft.com/office/powerpoint/2010/main" val="15206735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F232E1-65F7-4666-BF15-59E7A7F000B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C5414B1-F66A-4CE2-8E72-D1EF07655A84}"/>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F64C081-F6CB-45C7-9445-3D0F6257588D}"/>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C03D108-7FCB-4B89-9038-3880B00E517E}"/>
              </a:ext>
            </a:extLst>
          </p:cNvPr>
          <p:cNvSpPr>
            <a:spLocks noGrp="1"/>
          </p:cNvSpPr>
          <p:nvPr>
            <p:ph type="dt" sz="half" idx="10"/>
          </p:nvPr>
        </p:nvSpPr>
        <p:spPr/>
        <p:txBody>
          <a:bodyPr/>
          <a:lstStyle/>
          <a:p>
            <a:fld id="{CFDE50EA-56B3-4A31-A1A9-A4740B9F81B3}" type="datetimeFigureOut">
              <a:rPr lang="fr-FR" smtClean="0"/>
              <a:t>03/12/2018</a:t>
            </a:fld>
            <a:endParaRPr lang="fr-FR"/>
          </a:p>
        </p:txBody>
      </p:sp>
      <p:sp>
        <p:nvSpPr>
          <p:cNvPr id="6" name="Espace réservé du pied de page 5">
            <a:extLst>
              <a:ext uri="{FF2B5EF4-FFF2-40B4-BE49-F238E27FC236}">
                <a16:creationId xmlns:a16="http://schemas.microsoft.com/office/drawing/2014/main" id="{3A989371-76FD-4F6A-A188-7C5C0C210BA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E83427D-270F-463B-9AE3-ADAE3B359CA2}"/>
              </a:ext>
            </a:extLst>
          </p:cNvPr>
          <p:cNvSpPr>
            <a:spLocks noGrp="1"/>
          </p:cNvSpPr>
          <p:nvPr>
            <p:ph type="sldNum" sz="quarter" idx="12"/>
          </p:nvPr>
        </p:nvSpPr>
        <p:spPr/>
        <p:txBody>
          <a:bodyPr/>
          <a:lstStyle/>
          <a:p>
            <a:fld id="{BF5D203D-2945-40AE-B17A-5C0DC9E39629}" type="slidenum">
              <a:rPr lang="fr-FR" smtClean="0"/>
              <a:t>‹N°›</a:t>
            </a:fld>
            <a:endParaRPr lang="fr-FR"/>
          </a:p>
        </p:txBody>
      </p:sp>
    </p:spTree>
    <p:extLst>
      <p:ext uri="{BB962C8B-B14F-4D97-AF65-F5344CB8AC3E}">
        <p14:creationId xmlns:p14="http://schemas.microsoft.com/office/powerpoint/2010/main" val="20001339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BB465C-8D39-4299-86F4-35E41946CA9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BCAF41C-3D4E-491D-B3EB-744FAF9E8D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12DEF84E-99D6-4B6B-8233-7E374A28035B}"/>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268E7B7-BCD5-4431-B413-D53DC3D4A3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2B9997E5-340E-47E2-92AD-2F4302DFEE6E}"/>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AF7FC86-C500-4C54-BAB6-8E31D64FD55E}"/>
              </a:ext>
            </a:extLst>
          </p:cNvPr>
          <p:cNvSpPr>
            <a:spLocks noGrp="1"/>
          </p:cNvSpPr>
          <p:nvPr>
            <p:ph type="dt" sz="half" idx="10"/>
          </p:nvPr>
        </p:nvSpPr>
        <p:spPr/>
        <p:txBody>
          <a:bodyPr/>
          <a:lstStyle/>
          <a:p>
            <a:fld id="{CFDE50EA-56B3-4A31-A1A9-A4740B9F81B3}" type="datetimeFigureOut">
              <a:rPr lang="fr-FR" smtClean="0"/>
              <a:t>03/12/2018</a:t>
            </a:fld>
            <a:endParaRPr lang="fr-FR"/>
          </a:p>
        </p:txBody>
      </p:sp>
      <p:sp>
        <p:nvSpPr>
          <p:cNvPr id="8" name="Espace réservé du pied de page 7">
            <a:extLst>
              <a:ext uri="{FF2B5EF4-FFF2-40B4-BE49-F238E27FC236}">
                <a16:creationId xmlns:a16="http://schemas.microsoft.com/office/drawing/2014/main" id="{339EAEBC-FF6B-4830-A970-B359019F2C0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A4970A8-5168-480D-A390-76710A278D6B}"/>
              </a:ext>
            </a:extLst>
          </p:cNvPr>
          <p:cNvSpPr>
            <a:spLocks noGrp="1"/>
          </p:cNvSpPr>
          <p:nvPr>
            <p:ph type="sldNum" sz="quarter" idx="12"/>
          </p:nvPr>
        </p:nvSpPr>
        <p:spPr/>
        <p:txBody>
          <a:bodyPr/>
          <a:lstStyle/>
          <a:p>
            <a:fld id="{BF5D203D-2945-40AE-B17A-5C0DC9E39629}" type="slidenum">
              <a:rPr lang="fr-FR" smtClean="0"/>
              <a:t>‹N°›</a:t>
            </a:fld>
            <a:endParaRPr lang="fr-FR"/>
          </a:p>
        </p:txBody>
      </p:sp>
    </p:spTree>
    <p:extLst>
      <p:ext uri="{BB962C8B-B14F-4D97-AF65-F5344CB8AC3E}">
        <p14:creationId xmlns:p14="http://schemas.microsoft.com/office/powerpoint/2010/main" val="16340208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0FE580-D653-41DE-BD67-C4991D96169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20BFA25-D73D-4D37-9E8C-3F79FE094AA4}"/>
              </a:ext>
            </a:extLst>
          </p:cNvPr>
          <p:cNvSpPr>
            <a:spLocks noGrp="1"/>
          </p:cNvSpPr>
          <p:nvPr>
            <p:ph type="dt" sz="half" idx="10"/>
          </p:nvPr>
        </p:nvSpPr>
        <p:spPr/>
        <p:txBody>
          <a:bodyPr/>
          <a:lstStyle/>
          <a:p>
            <a:fld id="{CFDE50EA-56B3-4A31-A1A9-A4740B9F81B3}" type="datetimeFigureOut">
              <a:rPr lang="fr-FR" smtClean="0"/>
              <a:t>03/12/2018</a:t>
            </a:fld>
            <a:endParaRPr lang="fr-FR"/>
          </a:p>
        </p:txBody>
      </p:sp>
      <p:sp>
        <p:nvSpPr>
          <p:cNvPr id="4" name="Espace réservé du pied de page 3">
            <a:extLst>
              <a:ext uri="{FF2B5EF4-FFF2-40B4-BE49-F238E27FC236}">
                <a16:creationId xmlns:a16="http://schemas.microsoft.com/office/drawing/2014/main" id="{F3BC850A-4B1A-45C9-BB74-F5D693B007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92F7555-6358-4C3D-840D-D1746960B8CD}"/>
              </a:ext>
            </a:extLst>
          </p:cNvPr>
          <p:cNvSpPr>
            <a:spLocks noGrp="1"/>
          </p:cNvSpPr>
          <p:nvPr>
            <p:ph type="sldNum" sz="quarter" idx="12"/>
          </p:nvPr>
        </p:nvSpPr>
        <p:spPr/>
        <p:txBody>
          <a:bodyPr/>
          <a:lstStyle/>
          <a:p>
            <a:fld id="{BF5D203D-2945-40AE-B17A-5C0DC9E39629}" type="slidenum">
              <a:rPr lang="fr-FR" smtClean="0"/>
              <a:t>‹N°›</a:t>
            </a:fld>
            <a:endParaRPr lang="fr-FR"/>
          </a:p>
        </p:txBody>
      </p:sp>
    </p:spTree>
    <p:extLst>
      <p:ext uri="{BB962C8B-B14F-4D97-AF65-F5344CB8AC3E}">
        <p14:creationId xmlns:p14="http://schemas.microsoft.com/office/powerpoint/2010/main" val="270179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BD15C-CAD4-46EB-9638-8762B3DAFEA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9C5E5B6-D05F-44C3-82EB-51520BF66B3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CF00178-A887-403E-BF47-432E379DDFD1}"/>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5" name="Espace réservé du pied de page 4">
            <a:extLst>
              <a:ext uri="{FF2B5EF4-FFF2-40B4-BE49-F238E27FC236}">
                <a16:creationId xmlns:a16="http://schemas.microsoft.com/office/drawing/2014/main" id="{5835D36C-D74C-4606-B4F6-5287D463CDC8}"/>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3C9A3784-5C7F-4308-854B-E086C29CAF87}"/>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4769829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3B837C-58A6-41B0-8B71-B2A6A992A760}"/>
              </a:ext>
            </a:extLst>
          </p:cNvPr>
          <p:cNvSpPr>
            <a:spLocks noGrp="1"/>
          </p:cNvSpPr>
          <p:nvPr>
            <p:ph type="dt" sz="half" idx="10"/>
          </p:nvPr>
        </p:nvSpPr>
        <p:spPr/>
        <p:txBody>
          <a:bodyPr/>
          <a:lstStyle/>
          <a:p>
            <a:fld id="{CFDE50EA-56B3-4A31-A1A9-A4740B9F81B3}" type="datetimeFigureOut">
              <a:rPr lang="fr-FR" smtClean="0"/>
              <a:t>03/12/2018</a:t>
            </a:fld>
            <a:endParaRPr lang="fr-FR"/>
          </a:p>
        </p:txBody>
      </p:sp>
      <p:sp>
        <p:nvSpPr>
          <p:cNvPr id="3" name="Espace réservé du pied de page 2">
            <a:extLst>
              <a:ext uri="{FF2B5EF4-FFF2-40B4-BE49-F238E27FC236}">
                <a16:creationId xmlns:a16="http://schemas.microsoft.com/office/drawing/2014/main" id="{6FFCBD4D-8837-4A69-8060-6C52F8C34CF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B7D2F8F-00F4-4570-976D-BA3C4CD751D0}"/>
              </a:ext>
            </a:extLst>
          </p:cNvPr>
          <p:cNvSpPr>
            <a:spLocks noGrp="1"/>
          </p:cNvSpPr>
          <p:nvPr>
            <p:ph type="sldNum" sz="quarter" idx="12"/>
          </p:nvPr>
        </p:nvSpPr>
        <p:spPr/>
        <p:txBody>
          <a:bodyPr/>
          <a:lstStyle/>
          <a:p>
            <a:fld id="{BF5D203D-2945-40AE-B17A-5C0DC9E39629}" type="slidenum">
              <a:rPr lang="fr-FR" smtClean="0"/>
              <a:t>‹N°›</a:t>
            </a:fld>
            <a:endParaRPr lang="fr-FR"/>
          </a:p>
        </p:txBody>
      </p:sp>
    </p:spTree>
    <p:extLst>
      <p:ext uri="{BB962C8B-B14F-4D97-AF65-F5344CB8AC3E}">
        <p14:creationId xmlns:p14="http://schemas.microsoft.com/office/powerpoint/2010/main" val="41833795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8BD192-73CD-4033-BEB3-7D369095492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1048B23-A1A2-4753-A3D6-7ACCD9E6B5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741F36A-B659-482A-8D36-7B00D8D75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C97CF2C-793C-41AC-900F-A044CFBF08D9}"/>
              </a:ext>
            </a:extLst>
          </p:cNvPr>
          <p:cNvSpPr>
            <a:spLocks noGrp="1"/>
          </p:cNvSpPr>
          <p:nvPr>
            <p:ph type="dt" sz="half" idx="10"/>
          </p:nvPr>
        </p:nvSpPr>
        <p:spPr/>
        <p:txBody>
          <a:bodyPr/>
          <a:lstStyle/>
          <a:p>
            <a:fld id="{CFDE50EA-56B3-4A31-A1A9-A4740B9F81B3}" type="datetimeFigureOut">
              <a:rPr lang="fr-FR" smtClean="0"/>
              <a:t>03/12/2018</a:t>
            </a:fld>
            <a:endParaRPr lang="fr-FR"/>
          </a:p>
        </p:txBody>
      </p:sp>
      <p:sp>
        <p:nvSpPr>
          <p:cNvPr id="6" name="Espace réservé du pied de page 5">
            <a:extLst>
              <a:ext uri="{FF2B5EF4-FFF2-40B4-BE49-F238E27FC236}">
                <a16:creationId xmlns:a16="http://schemas.microsoft.com/office/drawing/2014/main" id="{9ACFDC5A-3EED-43A0-AD0C-759AA297AD1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5C85958-A65C-4007-B65F-3893B573ABFB}"/>
              </a:ext>
            </a:extLst>
          </p:cNvPr>
          <p:cNvSpPr>
            <a:spLocks noGrp="1"/>
          </p:cNvSpPr>
          <p:nvPr>
            <p:ph type="sldNum" sz="quarter" idx="12"/>
          </p:nvPr>
        </p:nvSpPr>
        <p:spPr/>
        <p:txBody>
          <a:bodyPr/>
          <a:lstStyle/>
          <a:p>
            <a:fld id="{BF5D203D-2945-40AE-B17A-5C0DC9E39629}" type="slidenum">
              <a:rPr lang="fr-FR" smtClean="0"/>
              <a:t>‹N°›</a:t>
            </a:fld>
            <a:endParaRPr lang="fr-FR"/>
          </a:p>
        </p:txBody>
      </p:sp>
    </p:spTree>
    <p:extLst>
      <p:ext uri="{BB962C8B-B14F-4D97-AF65-F5344CB8AC3E}">
        <p14:creationId xmlns:p14="http://schemas.microsoft.com/office/powerpoint/2010/main" val="39077165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0F589A-9069-44DF-ACCC-6F9B5AC43BB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2015281-6784-4C2D-8FB1-11610FB41F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8F4DD85-E552-4236-9564-66DF92467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44A61AB5-81FC-487D-8730-DAF0C0595B5F}"/>
              </a:ext>
            </a:extLst>
          </p:cNvPr>
          <p:cNvSpPr>
            <a:spLocks noGrp="1"/>
          </p:cNvSpPr>
          <p:nvPr>
            <p:ph type="dt" sz="half" idx="10"/>
          </p:nvPr>
        </p:nvSpPr>
        <p:spPr/>
        <p:txBody>
          <a:bodyPr/>
          <a:lstStyle/>
          <a:p>
            <a:fld id="{CFDE50EA-56B3-4A31-A1A9-A4740B9F81B3}" type="datetimeFigureOut">
              <a:rPr lang="fr-FR" smtClean="0"/>
              <a:t>03/12/2018</a:t>
            </a:fld>
            <a:endParaRPr lang="fr-FR"/>
          </a:p>
        </p:txBody>
      </p:sp>
      <p:sp>
        <p:nvSpPr>
          <p:cNvPr id="6" name="Espace réservé du pied de page 5">
            <a:extLst>
              <a:ext uri="{FF2B5EF4-FFF2-40B4-BE49-F238E27FC236}">
                <a16:creationId xmlns:a16="http://schemas.microsoft.com/office/drawing/2014/main" id="{A1DA85A8-C62E-4FE7-B5C9-F1783E16B18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2498866-8EB2-466C-90C5-869D09D4CAE9}"/>
              </a:ext>
            </a:extLst>
          </p:cNvPr>
          <p:cNvSpPr>
            <a:spLocks noGrp="1"/>
          </p:cNvSpPr>
          <p:nvPr>
            <p:ph type="sldNum" sz="quarter" idx="12"/>
          </p:nvPr>
        </p:nvSpPr>
        <p:spPr/>
        <p:txBody>
          <a:bodyPr/>
          <a:lstStyle/>
          <a:p>
            <a:fld id="{BF5D203D-2945-40AE-B17A-5C0DC9E39629}" type="slidenum">
              <a:rPr lang="fr-FR" smtClean="0"/>
              <a:t>‹N°›</a:t>
            </a:fld>
            <a:endParaRPr lang="fr-FR"/>
          </a:p>
        </p:txBody>
      </p:sp>
    </p:spTree>
    <p:extLst>
      <p:ext uri="{BB962C8B-B14F-4D97-AF65-F5344CB8AC3E}">
        <p14:creationId xmlns:p14="http://schemas.microsoft.com/office/powerpoint/2010/main" val="9847824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5ED2D3-6C2F-4871-B5F6-BF0247B657E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6E673D2-8C9A-4D5A-B140-095EB45B758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BC6E37F-E8BB-4087-B87F-1B15E56324B3}"/>
              </a:ext>
            </a:extLst>
          </p:cNvPr>
          <p:cNvSpPr>
            <a:spLocks noGrp="1"/>
          </p:cNvSpPr>
          <p:nvPr>
            <p:ph type="dt" sz="half" idx="10"/>
          </p:nvPr>
        </p:nvSpPr>
        <p:spPr/>
        <p:txBody>
          <a:bodyPr/>
          <a:lstStyle/>
          <a:p>
            <a:fld id="{CFDE50EA-56B3-4A31-A1A9-A4740B9F81B3}" type="datetimeFigureOut">
              <a:rPr lang="fr-FR" smtClean="0"/>
              <a:t>03/12/2018</a:t>
            </a:fld>
            <a:endParaRPr lang="fr-FR"/>
          </a:p>
        </p:txBody>
      </p:sp>
      <p:sp>
        <p:nvSpPr>
          <p:cNvPr id="5" name="Espace réservé du pied de page 4">
            <a:extLst>
              <a:ext uri="{FF2B5EF4-FFF2-40B4-BE49-F238E27FC236}">
                <a16:creationId xmlns:a16="http://schemas.microsoft.com/office/drawing/2014/main" id="{9883220C-AB3B-47A2-AEC7-A5BD414B75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F085325-0885-4B36-9B1A-82E88E8ADE98}"/>
              </a:ext>
            </a:extLst>
          </p:cNvPr>
          <p:cNvSpPr>
            <a:spLocks noGrp="1"/>
          </p:cNvSpPr>
          <p:nvPr>
            <p:ph type="sldNum" sz="quarter" idx="12"/>
          </p:nvPr>
        </p:nvSpPr>
        <p:spPr/>
        <p:txBody>
          <a:bodyPr/>
          <a:lstStyle/>
          <a:p>
            <a:fld id="{BF5D203D-2945-40AE-B17A-5C0DC9E39629}" type="slidenum">
              <a:rPr lang="fr-FR" smtClean="0"/>
              <a:t>‹N°›</a:t>
            </a:fld>
            <a:endParaRPr lang="fr-FR"/>
          </a:p>
        </p:txBody>
      </p:sp>
    </p:spTree>
    <p:extLst>
      <p:ext uri="{BB962C8B-B14F-4D97-AF65-F5344CB8AC3E}">
        <p14:creationId xmlns:p14="http://schemas.microsoft.com/office/powerpoint/2010/main" val="14037431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9095CD4-EFA7-4601-9280-F7B82455D95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72CC7D7-538E-47B2-8DF0-3F95E6205F3A}"/>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AAED164-A75F-443A-BE04-5FFD0524267E}"/>
              </a:ext>
            </a:extLst>
          </p:cNvPr>
          <p:cNvSpPr>
            <a:spLocks noGrp="1"/>
          </p:cNvSpPr>
          <p:nvPr>
            <p:ph type="dt" sz="half" idx="10"/>
          </p:nvPr>
        </p:nvSpPr>
        <p:spPr/>
        <p:txBody>
          <a:bodyPr/>
          <a:lstStyle/>
          <a:p>
            <a:fld id="{CFDE50EA-56B3-4A31-A1A9-A4740B9F81B3}" type="datetimeFigureOut">
              <a:rPr lang="fr-FR" smtClean="0"/>
              <a:t>03/12/2018</a:t>
            </a:fld>
            <a:endParaRPr lang="fr-FR"/>
          </a:p>
        </p:txBody>
      </p:sp>
      <p:sp>
        <p:nvSpPr>
          <p:cNvPr id="5" name="Espace réservé du pied de page 4">
            <a:extLst>
              <a:ext uri="{FF2B5EF4-FFF2-40B4-BE49-F238E27FC236}">
                <a16:creationId xmlns:a16="http://schemas.microsoft.com/office/drawing/2014/main" id="{926A9D22-5244-4FDD-BB09-ECCEA4B28A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F38C63C-A892-4EAE-943E-65570011FD69}"/>
              </a:ext>
            </a:extLst>
          </p:cNvPr>
          <p:cNvSpPr>
            <a:spLocks noGrp="1"/>
          </p:cNvSpPr>
          <p:nvPr>
            <p:ph type="sldNum" sz="quarter" idx="12"/>
          </p:nvPr>
        </p:nvSpPr>
        <p:spPr/>
        <p:txBody>
          <a:bodyPr/>
          <a:lstStyle/>
          <a:p>
            <a:fld id="{BF5D203D-2945-40AE-B17A-5C0DC9E39629}" type="slidenum">
              <a:rPr lang="fr-FR" smtClean="0"/>
              <a:t>‹N°›</a:t>
            </a:fld>
            <a:endParaRPr lang="fr-FR"/>
          </a:p>
        </p:txBody>
      </p:sp>
    </p:spTree>
    <p:extLst>
      <p:ext uri="{BB962C8B-B14F-4D97-AF65-F5344CB8AC3E}">
        <p14:creationId xmlns:p14="http://schemas.microsoft.com/office/powerpoint/2010/main" val="348617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5C224D-DB93-489E-93C9-3D659FB6B104}"/>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1357D-CE89-47FB-8FCC-F64280EB2A49}"/>
              </a:ext>
            </a:extLst>
          </p:cNvPr>
          <p:cNvSpPr>
            <a:spLocks noGrp="1"/>
          </p:cNvSpPr>
          <p:nvPr>
            <p:ph sz="half" idx="1"/>
          </p:nvPr>
        </p:nvSpPr>
        <p:spPr>
          <a:xfrm>
            <a:off x="838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BF25BB3-19D3-4023-A325-A900E3B69366}"/>
              </a:ext>
            </a:extLst>
          </p:cNvPr>
          <p:cNvSpPr>
            <a:spLocks noGrp="1"/>
          </p:cNvSpPr>
          <p:nvPr>
            <p:ph sz="half" idx="2"/>
          </p:nvPr>
        </p:nvSpPr>
        <p:spPr>
          <a:xfrm>
            <a:off x="6172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F19C313-6F8B-4AA5-A99A-F0DDFBD0248D}"/>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6" name="Espace réservé du pied de page 5">
            <a:extLst>
              <a:ext uri="{FF2B5EF4-FFF2-40B4-BE49-F238E27FC236}">
                <a16:creationId xmlns:a16="http://schemas.microsoft.com/office/drawing/2014/main" id="{18944F60-34FD-4927-B228-319A3E4598BF}"/>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1832ED9B-4432-4115-BC43-51DE5309D283}"/>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255595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7F457B-6FA2-41F1-9B6D-9EC1139DEC9E}"/>
              </a:ext>
            </a:extLst>
          </p:cNvPr>
          <p:cNvSpPr>
            <a:spLocks noGrp="1"/>
          </p:cNvSpPr>
          <p:nvPr>
            <p:ph type="title"/>
          </p:nvPr>
        </p:nvSpPr>
        <p:spPr>
          <a:xfrm>
            <a:off x="839788" y="365125"/>
            <a:ext cx="10515600" cy="1325563"/>
          </a:xfrm>
          <a:prstGeom prst="rect">
            <a:avLst/>
          </a:prstGeom>
        </p:spPr>
        <p:txBody>
          <a:bodyPr/>
          <a:lstStyle/>
          <a:p>
            <a:r>
              <a:rPr lang="fr-FR"/>
              <a:t>Modifiez le style du titre</a:t>
            </a:r>
          </a:p>
        </p:txBody>
      </p:sp>
      <p:sp>
        <p:nvSpPr>
          <p:cNvPr id="3" name="Espace réservé du texte 2">
            <a:extLst>
              <a:ext uri="{FF2B5EF4-FFF2-40B4-BE49-F238E27FC236}">
                <a16:creationId xmlns:a16="http://schemas.microsoft.com/office/drawing/2014/main" id="{4AAC6F36-C3F5-4C23-B119-22B725E4D54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ABF05B72-C4AA-4923-B27B-D427FD4D98FC}"/>
              </a:ext>
            </a:extLst>
          </p:cNvPr>
          <p:cNvSpPr>
            <a:spLocks noGrp="1"/>
          </p:cNvSpPr>
          <p:nvPr>
            <p:ph sz="half" idx="2"/>
          </p:nvPr>
        </p:nvSpPr>
        <p:spPr>
          <a:xfrm>
            <a:off x="839788" y="2505075"/>
            <a:ext cx="5157787"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FAB8672-32D0-4FB7-AD46-4416C6502C7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8FC9BA54-0663-43F9-AED3-692CA03CBAA8}"/>
              </a:ext>
            </a:extLst>
          </p:cNvPr>
          <p:cNvSpPr>
            <a:spLocks noGrp="1"/>
          </p:cNvSpPr>
          <p:nvPr>
            <p:ph sz="quarter" idx="4"/>
          </p:nvPr>
        </p:nvSpPr>
        <p:spPr>
          <a:xfrm>
            <a:off x="6172200" y="2505075"/>
            <a:ext cx="5183188"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82A2699-3F2A-4635-BE0B-61F15A42949A}"/>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8" name="Espace réservé du pied de page 7">
            <a:extLst>
              <a:ext uri="{FF2B5EF4-FFF2-40B4-BE49-F238E27FC236}">
                <a16:creationId xmlns:a16="http://schemas.microsoft.com/office/drawing/2014/main" id="{8F112D17-B149-4CB3-8C55-7876BB0A31D3}"/>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a:extLst>
              <a:ext uri="{FF2B5EF4-FFF2-40B4-BE49-F238E27FC236}">
                <a16:creationId xmlns:a16="http://schemas.microsoft.com/office/drawing/2014/main" id="{FC51BF39-B18C-47E5-AD9C-1B19FB650A7B}"/>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32525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843F-6146-485E-AB7E-79736E9F8A3E}"/>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e la date 2">
            <a:extLst>
              <a:ext uri="{FF2B5EF4-FFF2-40B4-BE49-F238E27FC236}">
                <a16:creationId xmlns:a16="http://schemas.microsoft.com/office/drawing/2014/main" id="{4871B3AB-6E05-4DB2-BBE5-E644DDCDC988}"/>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4" name="Espace réservé du pied de page 3">
            <a:extLst>
              <a:ext uri="{FF2B5EF4-FFF2-40B4-BE49-F238E27FC236}">
                <a16:creationId xmlns:a16="http://schemas.microsoft.com/office/drawing/2014/main" id="{8DFF83C7-3949-4277-AAFF-02BB46DE2DB2}"/>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a:extLst>
              <a:ext uri="{FF2B5EF4-FFF2-40B4-BE49-F238E27FC236}">
                <a16:creationId xmlns:a16="http://schemas.microsoft.com/office/drawing/2014/main" id="{1ACD12AC-71FE-4EB7-B036-52FE38045CD0}"/>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906734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59F56D1-622D-4010-9B41-009BC131CB5C}"/>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3" name="Espace réservé du pied de page 2">
            <a:extLst>
              <a:ext uri="{FF2B5EF4-FFF2-40B4-BE49-F238E27FC236}">
                <a16:creationId xmlns:a16="http://schemas.microsoft.com/office/drawing/2014/main" id="{556ED853-D354-476D-A8A9-92F994817B94}"/>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a:extLst>
              <a:ext uri="{FF2B5EF4-FFF2-40B4-BE49-F238E27FC236}">
                <a16:creationId xmlns:a16="http://schemas.microsoft.com/office/drawing/2014/main" id="{14AE6EFC-9F60-4BFE-AFC6-E2ABC499A0B0}"/>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64197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D00996-A64C-4797-882B-6B6961BE1A3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B1ABC89-7426-404E-BADD-239BCA7579D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B692066-AC61-41F7-B3C5-E9B93BB83DC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1F1F4DB-BD09-4C62-903D-06530659D3C4}"/>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6" name="Espace réservé du pied de page 5">
            <a:extLst>
              <a:ext uri="{FF2B5EF4-FFF2-40B4-BE49-F238E27FC236}">
                <a16:creationId xmlns:a16="http://schemas.microsoft.com/office/drawing/2014/main" id="{2E93B2B5-A13B-489F-B3D9-5E00F07D50B0}"/>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5F546F76-CEB4-4EE4-B07B-6D813FF64059}"/>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261992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F811C1-B0F5-436B-AF3D-A917900FD4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99BA6D7-8832-472B-BE11-ABDB0802AF1B}"/>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B274F92-3BB8-4CE9-B0F5-319E33AE817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C62A423-986A-43C8-94EA-3CDCB2B0DDCD}"/>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03/12/2018</a:t>
            </a:fld>
            <a:endParaRPr lang="fr-FR"/>
          </a:p>
        </p:txBody>
      </p:sp>
      <p:sp>
        <p:nvSpPr>
          <p:cNvPr id="6" name="Espace réservé du pied de page 5">
            <a:extLst>
              <a:ext uri="{FF2B5EF4-FFF2-40B4-BE49-F238E27FC236}">
                <a16:creationId xmlns:a16="http://schemas.microsoft.com/office/drawing/2014/main" id="{B0EE6889-7B1D-459A-8118-4DF571B21E37}"/>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BE34F4D8-DFA8-43AE-918B-2C23ACF92A46}"/>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4066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36CF25FB-67BD-48A0-9830-510E82925C72}"/>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433C3-2315-4262-A8DC-8A2428EACC4F}" type="slidenum">
              <a:rPr lang="fr-FR" smtClean="0"/>
              <a:t>‹N°›</a:t>
            </a:fld>
            <a:endParaRPr lang="fr-FR"/>
          </a:p>
        </p:txBody>
      </p:sp>
      <p:sp>
        <p:nvSpPr>
          <p:cNvPr id="7" name="Rectangle 6">
            <a:extLst>
              <a:ext uri="{FF2B5EF4-FFF2-40B4-BE49-F238E27FC236}">
                <a16:creationId xmlns:a16="http://schemas.microsoft.com/office/drawing/2014/main" id="{386DB742-FC81-48B9-AB94-4749FCA19E6F}"/>
              </a:ext>
            </a:extLst>
          </p:cNvPr>
          <p:cNvSpPr/>
          <p:nvPr userDrawn="1"/>
        </p:nvSpPr>
        <p:spPr>
          <a:xfrm>
            <a:off x="0" y="0"/>
            <a:ext cx="2576945"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24E03E7B-3BEF-485D-9206-949AC904B368}"/>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12" name="ZoneTexte 11">
            <a:extLst>
              <a:ext uri="{FF2B5EF4-FFF2-40B4-BE49-F238E27FC236}">
                <a16:creationId xmlns:a16="http://schemas.microsoft.com/office/drawing/2014/main" id="{D73181FB-FFDA-466D-A9C1-86519AB5AEED}"/>
              </a:ext>
            </a:extLst>
          </p:cNvPr>
          <p:cNvSpPr txBox="1"/>
          <p:nvPr userDrawn="1"/>
        </p:nvSpPr>
        <p:spPr>
          <a:xfrm>
            <a:off x="0" y="0"/>
            <a:ext cx="2576945" cy="6771084"/>
          </a:xfrm>
          <a:prstGeom prst="rect">
            <a:avLst/>
          </a:prstGeom>
          <a:noFill/>
        </p:spPr>
        <p:txBody>
          <a:bodyPr wrap="square" rtlCol="0">
            <a:spAutoFit/>
          </a:bodyPr>
          <a:lstStyle/>
          <a:p>
            <a:pPr algn="ctr"/>
            <a:r>
              <a:rPr lang="fr-FR" sz="2000" b="1" dirty="0">
                <a:latin typeface="Cambria" panose="02040503050406030204" pitchFamily="18" charset="0"/>
              </a:rPr>
              <a:t>Plan de cours</a:t>
            </a:r>
          </a:p>
          <a:p>
            <a:endParaRPr lang="fr-FR" dirty="0">
              <a:latin typeface="Cambria" panose="02040503050406030204" pitchFamily="18" charset="0"/>
            </a:endParaRPr>
          </a:p>
          <a:p>
            <a:endParaRPr lang="fr-FR" dirty="0">
              <a:latin typeface="Cambria" panose="02040503050406030204" pitchFamily="18" charset="0"/>
            </a:endParaRPr>
          </a:p>
          <a:p>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J-1 Présentations des Framework-Introduction à React</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J-2 JavaScript pour React</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J-3 Les props-les composants-le state - </a:t>
            </a:r>
            <a:r>
              <a:rPr lang="fr-FR" dirty="0" err="1">
                <a:latin typeface="Cambria" panose="02040503050406030204" pitchFamily="18" charset="0"/>
              </a:rPr>
              <a:t>Redux</a:t>
            </a: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J-4 React/Rédux- Les middleware</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J-5 Exemple Serveur</a:t>
            </a:r>
          </a:p>
          <a:p>
            <a:pPr marL="285750" indent="-285750">
              <a:buFont typeface="Wingdings" panose="05000000000000000000" pitchFamily="2" charset="2"/>
              <a:buChar char="q"/>
            </a:pPr>
            <a:endParaRPr lang="fr-FR" dirty="0">
              <a:latin typeface="Cambria" panose="02040503050406030204" pitchFamily="18" charset="0"/>
            </a:endParaRPr>
          </a:p>
        </p:txBody>
      </p:sp>
    </p:spTree>
    <p:extLst>
      <p:ext uri="{BB962C8B-B14F-4D97-AF65-F5344CB8AC3E}">
        <p14:creationId xmlns:p14="http://schemas.microsoft.com/office/powerpoint/2010/main" val="1135147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36CF25FB-67BD-48A0-9830-510E82925C72}"/>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433C3-2315-4262-A8DC-8A2428EACC4F}" type="slidenum">
              <a:rPr lang="fr-FR" smtClean="0"/>
              <a:t>‹N°›</a:t>
            </a:fld>
            <a:endParaRPr lang="fr-FR"/>
          </a:p>
        </p:txBody>
      </p:sp>
      <p:sp>
        <p:nvSpPr>
          <p:cNvPr id="7" name="Rectangle 6">
            <a:extLst>
              <a:ext uri="{FF2B5EF4-FFF2-40B4-BE49-F238E27FC236}">
                <a16:creationId xmlns:a16="http://schemas.microsoft.com/office/drawing/2014/main" id="{386DB742-FC81-48B9-AB94-4749FCA19E6F}"/>
              </a:ext>
            </a:extLst>
          </p:cNvPr>
          <p:cNvSpPr/>
          <p:nvPr userDrawn="1"/>
        </p:nvSpPr>
        <p:spPr>
          <a:xfrm>
            <a:off x="0" y="0"/>
            <a:ext cx="2240782"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24E03E7B-3BEF-485D-9206-949AC904B368}"/>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12" name="ZoneTexte 11">
            <a:extLst>
              <a:ext uri="{FF2B5EF4-FFF2-40B4-BE49-F238E27FC236}">
                <a16:creationId xmlns:a16="http://schemas.microsoft.com/office/drawing/2014/main" id="{D73181FB-FFDA-466D-A9C1-86519AB5AEED}"/>
              </a:ext>
            </a:extLst>
          </p:cNvPr>
          <p:cNvSpPr txBox="1"/>
          <p:nvPr userDrawn="1"/>
        </p:nvSpPr>
        <p:spPr>
          <a:xfrm>
            <a:off x="0" y="0"/>
            <a:ext cx="2240781" cy="5663089"/>
          </a:xfrm>
          <a:prstGeom prst="rect">
            <a:avLst/>
          </a:prstGeom>
          <a:noFill/>
        </p:spPr>
        <p:txBody>
          <a:bodyPr wrap="square" rtlCol="0">
            <a:spAutoFit/>
          </a:bodyPr>
          <a:lstStyle/>
          <a:p>
            <a:pPr algn="ctr"/>
            <a:r>
              <a:rPr lang="fr-FR" sz="2000" b="1" dirty="0">
                <a:latin typeface="Cambria" panose="02040503050406030204" pitchFamily="18" charset="0"/>
              </a:rPr>
              <a:t>Plan de cours</a:t>
            </a:r>
          </a:p>
          <a:p>
            <a:endParaRPr lang="fr-FR" dirty="0">
              <a:latin typeface="Cambria" panose="02040503050406030204" pitchFamily="18" charset="0"/>
            </a:endParaRPr>
          </a:p>
          <a:p>
            <a:endParaRPr lang="fr-FR" dirty="0">
              <a:latin typeface="Cambria" panose="02040503050406030204" pitchFamily="18" charset="0"/>
            </a:endParaRPr>
          </a:p>
          <a:p>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Présentation &amp; Planning</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Intro à AngularsJS</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Intro à NodeJS</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Intro à ReactJS</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Config Webpack Babel [1/2]</a:t>
            </a:r>
          </a:p>
          <a:p>
            <a:pPr marL="285750" indent="-285750">
              <a:buFont typeface="Wingdings" panose="05000000000000000000" pitchFamily="2" charset="2"/>
              <a:buChar char="q"/>
            </a:pPr>
            <a:endParaRPr lang="fr-FR" dirty="0">
              <a:latin typeface="Cambria" panose="02040503050406030204" pitchFamily="18" charset="0"/>
            </a:endParaRPr>
          </a:p>
        </p:txBody>
      </p:sp>
    </p:spTree>
    <p:extLst>
      <p:ext uri="{BB962C8B-B14F-4D97-AF65-F5344CB8AC3E}">
        <p14:creationId xmlns:p14="http://schemas.microsoft.com/office/powerpoint/2010/main" val="33181381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4ED1BDC-268B-41BA-99C0-2AD97A7F6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2D21EAB-3CCF-42B1-95F3-3DE2E10AE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53FF8D0-32E1-4A2C-9A58-3883C31A79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E50EA-56B3-4A31-A1A9-A4740B9F81B3}" type="datetimeFigureOut">
              <a:rPr lang="fr-FR" smtClean="0"/>
              <a:t>03/12/2018</a:t>
            </a:fld>
            <a:endParaRPr lang="fr-FR"/>
          </a:p>
        </p:txBody>
      </p:sp>
      <p:sp>
        <p:nvSpPr>
          <p:cNvPr id="5" name="Espace réservé du pied de page 4">
            <a:extLst>
              <a:ext uri="{FF2B5EF4-FFF2-40B4-BE49-F238E27FC236}">
                <a16:creationId xmlns:a16="http://schemas.microsoft.com/office/drawing/2014/main" id="{1E3F84EE-CDDF-405F-9E04-FB79E56D0D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9E6EBEB-F54E-4F47-B0F8-35540D1AC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5D203D-2945-40AE-B17A-5C0DC9E39629}" type="slidenum">
              <a:rPr lang="fr-FR" smtClean="0"/>
              <a:t>‹N°›</a:t>
            </a:fld>
            <a:endParaRPr lang="fr-FR"/>
          </a:p>
        </p:txBody>
      </p:sp>
    </p:spTree>
    <p:extLst>
      <p:ext uri="{BB962C8B-B14F-4D97-AF65-F5344CB8AC3E}">
        <p14:creationId xmlns:p14="http://schemas.microsoft.com/office/powerpoint/2010/main" val="22170568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3.png"/><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yarnpkg.com/lang/en/docs/install/#windows-stable" TargetMode="External"/><Relationship Id="rId1" Type="http://schemas.openxmlformats.org/officeDocument/2006/relationships/slideLayout" Target="../slideLayouts/slideLayout12.xml"/><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E2150F-4BFE-4D97-8F21-5A4463233BB2}"/>
              </a:ext>
            </a:extLst>
          </p:cNvPr>
          <p:cNvSpPr>
            <a:spLocks noGrp="1"/>
          </p:cNvSpPr>
          <p:nvPr>
            <p:ph type="ctrTitle" idx="4294967295"/>
          </p:nvPr>
        </p:nvSpPr>
        <p:spPr>
          <a:xfrm>
            <a:off x="2550160" y="0"/>
            <a:ext cx="9641840" cy="802640"/>
          </a:xfrm>
          <a:prstGeom prst="rect">
            <a:avLst/>
          </a:prstGeom>
        </p:spPr>
        <p:txBody>
          <a:bodyPr/>
          <a:lstStyle/>
          <a:p>
            <a:pPr algn="ctr"/>
            <a:r>
              <a:rPr lang="fr-FR" dirty="0">
                <a:latin typeface="Cambria" panose="02040503050406030204" pitchFamily="18" charset="0"/>
              </a:rPr>
              <a:t>J - 1</a:t>
            </a:r>
          </a:p>
        </p:txBody>
      </p:sp>
      <p:sp>
        <p:nvSpPr>
          <p:cNvPr id="3" name="Sous-titre 2">
            <a:extLst>
              <a:ext uri="{FF2B5EF4-FFF2-40B4-BE49-F238E27FC236}">
                <a16:creationId xmlns:a16="http://schemas.microsoft.com/office/drawing/2014/main" id="{E4C39BF9-6783-4B47-92E0-086B6996CCBC}"/>
              </a:ext>
            </a:extLst>
          </p:cNvPr>
          <p:cNvSpPr>
            <a:spLocks noGrp="1"/>
          </p:cNvSpPr>
          <p:nvPr>
            <p:ph type="subTitle" idx="4294967295"/>
          </p:nvPr>
        </p:nvSpPr>
        <p:spPr>
          <a:xfrm>
            <a:off x="2794000" y="1097279"/>
            <a:ext cx="9144000" cy="5564777"/>
          </a:xfrm>
          <a:prstGeom prst="rect">
            <a:avLst/>
          </a:prstGeom>
        </p:spPr>
        <p:txBody>
          <a:bodyPr/>
          <a:lstStyle/>
          <a:p>
            <a:r>
              <a:rPr lang="fr-FR" dirty="0"/>
              <a:t>Planning : </a:t>
            </a:r>
          </a:p>
          <a:p>
            <a:pPr lvl="1">
              <a:lnSpc>
                <a:spcPct val="200000"/>
              </a:lnSpc>
            </a:pPr>
            <a:r>
              <a:rPr lang="fr-FR" dirty="0"/>
              <a:t>Présentation &amp; Tour de table – Schedule semaine</a:t>
            </a:r>
          </a:p>
          <a:p>
            <a:pPr lvl="1">
              <a:lnSpc>
                <a:spcPct val="200000"/>
              </a:lnSpc>
            </a:pPr>
            <a:r>
              <a:rPr lang="fr-FR" dirty="0"/>
              <a:t>Présentation du </a:t>
            </a:r>
            <a:r>
              <a:rPr lang="fr-FR" dirty="0" err="1"/>
              <a:t>framework</a:t>
            </a:r>
            <a:r>
              <a:rPr lang="fr-FR" dirty="0"/>
              <a:t> AngularJS</a:t>
            </a:r>
          </a:p>
          <a:p>
            <a:pPr lvl="1">
              <a:lnSpc>
                <a:spcPct val="200000"/>
              </a:lnSpc>
            </a:pPr>
            <a:r>
              <a:rPr lang="fr-FR" dirty="0"/>
              <a:t>Présentation de l’env. NodeJS</a:t>
            </a:r>
          </a:p>
          <a:p>
            <a:pPr lvl="1">
              <a:lnSpc>
                <a:spcPct val="200000"/>
              </a:lnSpc>
            </a:pPr>
            <a:r>
              <a:rPr lang="fr-FR" dirty="0"/>
              <a:t>Présentation de la librairie ReactJS – Programmation déclarative</a:t>
            </a:r>
          </a:p>
          <a:p>
            <a:pPr lvl="1">
              <a:lnSpc>
                <a:spcPct val="200000"/>
              </a:lnSpc>
            </a:pPr>
            <a:r>
              <a:rPr lang="fr-FR" dirty="0"/>
              <a:t>Introduction à </a:t>
            </a:r>
            <a:r>
              <a:rPr lang="fr-FR" dirty="0" err="1"/>
              <a:t>WebPack</a:t>
            </a:r>
            <a:r>
              <a:rPr lang="fr-FR" dirty="0"/>
              <a:t> – Babel – Config ½   [Pratique]</a:t>
            </a:r>
          </a:p>
          <a:p>
            <a:pPr lvl="1"/>
            <a:endParaRPr lang="fr-FR" dirty="0"/>
          </a:p>
        </p:txBody>
      </p:sp>
      <p:sp>
        <p:nvSpPr>
          <p:cNvPr id="4" name="ZoneTexte 3">
            <a:extLst>
              <a:ext uri="{FF2B5EF4-FFF2-40B4-BE49-F238E27FC236}">
                <a16:creationId xmlns:a16="http://schemas.microsoft.com/office/drawing/2014/main" id="{F143A286-1829-459F-8753-745540F42FDB}"/>
              </a:ext>
            </a:extLst>
          </p:cNvPr>
          <p:cNvSpPr txBox="1"/>
          <p:nvPr/>
        </p:nvSpPr>
        <p:spPr>
          <a:xfrm>
            <a:off x="-60960" y="924560"/>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558061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ZoneTexte 30">
            <a:extLst>
              <a:ext uri="{FF2B5EF4-FFF2-40B4-BE49-F238E27FC236}">
                <a16:creationId xmlns:a16="http://schemas.microsoft.com/office/drawing/2014/main" id="{89766284-3AF3-43F6-8052-FE0AE8EAE574}"/>
              </a:ext>
            </a:extLst>
          </p:cNvPr>
          <p:cNvSpPr txBox="1"/>
          <p:nvPr/>
        </p:nvSpPr>
        <p:spPr>
          <a:xfrm>
            <a:off x="2655349" y="0"/>
            <a:ext cx="8192530" cy="5890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2400" b="1" dirty="0"/>
              <a:t>Directive </a:t>
            </a:r>
            <a:r>
              <a:rPr lang="fr-FR" sz="2400" b="1" dirty="0" err="1"/>
              <a:t>ng</a:t>
            </a:r>
            <a:r>
              <a:rPr lang="fr-FR" sz="2400" b="1" dirty="0"/>
              <a:t>-init / </a:t>
            </a:r>
            <a:r>
              <a:rPr lang="fr-FR" sz="2400" b="1" dirty="0" err="1"/>
              <a:t>ng-repeat</a:t>
            </a:r>
            <a:r>
              <a:rPr lang="fr-FR" sz="2400" b="1" dirty="0"/>
              <a:t> + Ajout de filtre</a:t>
            </a:r>
            <a:endParaRPr lang="fr-FR" dirty="0"/>
          </a:p>
        </p:txBody>
      </p:sp>
      <p:pic>
        <p:nvPicPr>
          <p:cNvPr id="32" name="Image 31">
            <a:extLst>
              <a:ext uri="{FF2B5EF4-FFF2-40B4-BE49-F238E27FC236}">
                <a16:creationId xmlns:a16="http://schemas.microsoft.com/office/drawing/2014/main" id="{0D92D88A-2B61-4FCC-8A2A-E7E655EB5F61}"/>
              </a:ext>
            </a:extLst>
          </p:cNvPr>
          <p:cNvPicPr>
            <a:picLocks noChangeAspect="1"/>
          </p:cNvPicPr>
          <p:nvPr/>
        </p:nvPicPr>
        <p:blipFill rotWithShape="1">
          <a:blip r:embed="rId3"/>
          <a:srcRect t="30263" b="6665"/>
          <a:stretch/>
        </p:blipFill>
        <p:spPr>
          <a:xfrm>
            <a:off x="2904286" y="760937"/>
            <a:ext cx="9115426" cy="2319990"/>
          </a:xfrm>
          <a:prstGeom prst="rect">
            <a:avLst/>
          </a:prstGeom>
        </p:spPr>
      </p:pic>
      <p:sp>
        <p:nvSpPr>
          <p:cNvPr id="33" name="Rectangle 32">
            <a:extLst>
              <a:ext uri="{FF2B5EF4-FFF2-40B4-BE49-F238E27FC236}">
                <a16:creationId xmlns:a16="http://schemas.microsoft.com/office/drawing/2014/main" id="{CD35B8F9-B2DA-4486-A98C-AE0A065A3856}"/>
              </a:ext>
            </a:extLst>
          </p:cNvPr>
          <p:cNvSpPr/>
          <p:nvPr/>
        </p:nvSpPr>
        <p:spPr>
          <a:xfrm>
            <a:off x="2904286" y="3068126"/>
            <a:ext cx="4393319" cy="369332"/>
          </a:xfrm>
          <a:prstGeom prst="rect">
            <a:avLst/>
          </a:prstGeom>
        </p:spPr>
        <p:txBody>
          <a:bodyPr wrap="none">
            <a:spAutoFit/>
          </a:bodyPr>
          <a:lstStyle/>
          <a:p>
            <a:r>
              <a:rPr lang="fr-FR" i="1" dirty="0"/>
              <a:t>https://docs.angularjs.org/api/ng/filter/filter</a:t>
            </a:r>
          </a:p>
        </p:txBody>
      </p:sp>
      <p:sp>
        <p:nvSpPr>
          <p:cNvPr id="34" name="ZoneTexte 33">
            <a:extLst>
              <a:ext uri="{FF2B5EF4-FFF2-40B4-BE49-F238E27FC236}">
                <a16:creationId xmlns:a16="http://schemas.microsoft.com/office/drawing/2014/main" id="{3C881740-FFB1-4653-A19F-711753DAA989}"/>
              </a:ext>
            </a:extLst>
          </p:cNvPr>
          <p:cNvSpPr txBox="1"/>
          <p:nvPr/>
        </p:nvSpPr>
        <p:spPr>
          <a:xfrm>
            <a:off x="2655349" y="3482538"/>
            <a:ext cx="6162080" cy="5890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2400" b="1" dirty="0"/>
              <a:t>Le scope : Liaison entre le controller &amp; la vue </a:t>
            </a:r>
            <a:endParaRPr lang="fr-FR" dirty="0"/>
          </a:p>
        </p:txBody>
      </p:sp>
      <p:pic>
        <p:nvPicPr>
          <p:cNvPr id="2" name="Image 1">
            <a:extLst>
              <a:ext uri="{FF2B5EF4-FFF2-40B4-BE49-F238E27FC236}">
                <a16:creationId xmlns:a16="http://schemas.microsoft.com/office/drawing/2014/main" id="{59B4B9F3-F5F5-44D0-B498-D8F870E70FC0}"/>
              </a:ext>
            </a:extLst>
          </p:cNvPr>
          <p:cNvPicPr>
            <a:picLocks noChangeAspect="1"/>
          </p:cNvPicPr>
          <p:nvPr/>
        </p:nvPicPr>
        <p:blipFill>
          <a:blip r:embed="rId4"/>
          <a:stretch>
            <a:fillRect/>
          </a:stretch>
        </p:blipFill>
        <p:spPr>
          <a:xfrm>
            <a:off x="2804215" y="4752596"/>
            <a:ext cx="4312534" cy="1490752"/>
          </a:xfrm>
          <a:prstGeom prst="rect">
            <a:avLst/>
          </a:prstGeom>
        </p:spPr>
      </p:pic>
      <p:pic>
        <p:nvPicPr>
          <p:cNvPr id="3" name="Image 2">
            <a:extLst>
              <a:ext uri="{FF2B5EF4-FFF2-40B4-BE49-F238E27FC236}">
                <a16:creationId xmlns:a16="http://schemas.microsoft.com/office/drawing/2014/main" id="{293D3992-418F-4737-9D04-324AEED75D32}"/>
              </a:ext>
            </a:extLst>
          </p:cNvPr>
          <p:cNvPicPr>
            <a:picLocks noChangeAspect="1"/>
          </p:cNvPicPr>
          <p:nvPr/>
        </p:nvPicPr>
        <p:blipFill>
          <a:blip r:embed="rId5"/>
          <a:stretch>
            <a:fillRect/>
          </a:stretch>
        </p:blipFill>
        <p:spPr>
          <a:xfrm>
            <a:off x="7297605" y="4669588"/>
            <a:ext cx="4755150" cy="1661336"/>
          </a:xfrm>
          <a:prstGeom prst="rect">
            <a:avLst/>
          </a:prstGeom>
        </p:spPr>
      </p:pic>
      <p:sp>
        <p:nvSpPr>
          <p:cNvPr id="11" name="Forme libre : forme 10">
            <a:extLst>
              <a:ext uri="{FF2B5EF4-FFF2-40B4-BE49-F238E27FC236}">
                <a16:creationId xmlns:a16="http://schemas.microsoft.com/office/drawing/2014/main" id="{B8C1BCFA-9944-49B9-9E2D-2EEEDC6EF557}"/>
              </a:ext>
            </a:extLst>
          </p:cNvPr>
          <p:cNvSpPr/>
          <p:nvPr/>
        </p:nvSpPr>
        <p:spPr>
          <a:xfrm>
            <a:off x="5995851" y="4990011"/>
            <a:ext cx="2116183" cy="365760"/>
          </a:xfrm>
          <a:custGeom>
            <a:avLst/>
            <a:gdLst>
              <a:gd name="connsiteX0" fmla="*/ 0 w 2116183"/>
              <a:gd name="connsiteY0" fmla="*/ 195943 h 365760"/>
              <a:gd name="connsiteX1" fmla="*/ 13063 w 2116183"/>
              <a:gd name="connsiteY1" fmla="*/ 117566 h 365760"/>
              <a:gd name="connsiteX2" fmla="*/ 130629 w 2116183"/>
              <a:gd name="connsiteY2" fmla="*/ 65315 h 365760"/>
              <a:gd name="connsiteX3" fmla="*/ 169818 w 2116183"/>
              <a:gd name="connsiteY3" fmla="*/ 39189 h 365760"/>
              <a:gd name="connsiteX4" fmla="*/ 209006 w 2116183"/>
              <a:gd name="connsiteY4" fmla="*/ 26126 h 365760"/>
              <a:gd name="connsiteX5" fmla="*/ 339635 w 2116183"/>
              <a:gd name="connsiteY5" fmla="*/ 0 h 365760"/>
              <a:gd name="connsiteX6" fmla="*/ 574766 w 2116183"/>
              <a:gd name="connsiteY6" fmla="*/ 26126 h 365760"/>
              <a:gd name="connsiteX7" fmla="*/ 613955 w 2116183"/>
              <a:gd name="connsiteY7" fmla="*/ 52252 h 365760"/>
              <a:gd name="connsiteX8" fmla="*/ 692332 w 2116183"/>
              <a:gd name="connsiteY8" fmla="*/ 78378 h 365760"/>
              <a:gd name="connsiteX9" fmla="*/ 731520 w 2116183"/>
              <a:gd name="connsiteY9" fmla="*/ 91440 h 365760"/>
              <a:gd name="connsiteX10" fmla="*/ 836023 w 2116183"/>
              <a:gd name="connsiteY10" fmla="*/ 104503 h 365760"/>
              <a:gd name="connsiteX11" fmla="*/ 1110343 w 2116183"/>
              <a:gd name="connsiteY11" fmla="*/ 195943 h 365760"/>
              <a:gd name="connsiteX12" fmla="*/ 1188720 w 2116183"/>
              <a:gd name="connsiteY12" fmla="*/ 222069 h 365760"/>
              <a:gd name="connsiteX13" fmla="*/ 1227909 w 2116183"/>
              <a:gd name="connsiteY13" fmla="*/ 235132 h 365760"/>
              <a:gd name="connsiteX14" fmla="*/ 1267098 w 2116183"/>
              <a:gd name="connsiteY14" fmla="*/ 261258 h 365760"/>
              <a:gd name="connsiteX15" fmla="*/ 1345475 w 2116183"/>
              <a:gd name="connsiteY15" fmla="*/ 287383 h 365760"/>
              <a:gd name="connsiteX16" fmla="*/ 1384663 w 2116183"/>
              <a:gd name="connsiteY16" fmla="*/ 300446 h 365760"/>
              <a:gd name="connsiteX17" fmla="*/ 1449978 w 2116183"/>
              <a:gd name="connsiteY17" fmla="*/ 313509 h 365760"/>
              <a:gd name="connsiteX18" fmla="*/ 1528355 w 2116183"/>
              <a:gd name="connsiteY18" fmla="*/ 339635 h 365760"/>
              <a:gd name="connsiteX19" fmla="*/ 1567543 w 2116183"/>
              <a:gd name="connsiteY19" fmla="*/ 352698 h 365760"/>
              <a:gd name="connsiteX20" fmla="*/ 1619795 w 2116183"/>
              <a:gd name="connsiteY20" fmla="*/ 365760 h 365760"/>
              <a:gd name="connsiteX21" fmla="*/ 1933303 w 2116183"/>
              <a:gd name="connsiteY21" fmla="*/ 352698 h 365760"/>
              <a:gd name="connsiteX22" fmla="*/ 2011680 w 2116183"/>
              <a:gd name="connsiteY22" fmla="*/ 339635 h 365760"/>
              <a:gd name="connsiteX23" fmla="*/ 2116183 w 2116183"/>
              <a:gd name="connsiteY23" fmla="*/ 326572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16183" h="365760">
                <a:moveTo>
                  <a:pt x="0" y="195943"/>
                </a:moveTo>
                <a:cubicBezTo>
                  <a:pt x="4354" y="169817"/>
                  <a:pt x="1218" y="141256"/>
                  <a:pt x="13063" y="117566"/>
                </a:cubicBezTo>
                <a:cubicBezTo>
                  <a:pt x="26357" y="90978"/>
                  <a:pt x="122973" y="70419"/>
                  <a:pt x="130629" y="65315"/>
                </a:cubicBezTo>
                <a:cubicBezTo>
                  <a:pt x="143692" y="56606"/>
                  <a:pt x="155776" y="46210"/>
                  <a:pt x="169818" y="39189"/>
                </a:cubicBezTo>
                <a:cubicBezTo>
                  <a:pt x="182134" y="33031"/>
                  <a:pt x="195767" y="29909"/>
                  <a:pt x="209006" y="26126"/>
                </a:cubicBezTo>
                <a:cubicBezTo>
                  <a:pt x="263567" y="10537"/>
                  <a:pt x="278050" y="10264"/>
                  <a:pt x="339635" y="0"/>
                </a:cubicBezTo>
                <a:cubicBezTo>
                  <a:pt x="349964" y="795"/>
                  <a:pt x="524811" y="7393"/>
                  <a:pt x="574766" y="26126"/>
                </a:cubicBezTo>
                <a:cubicBezTo>
                  <a:pt x="589466" y="31639"/>
                  <a:pt x="599608" y="45876"/>
                  <a:pt x="613955" y="52252"/>
                </a:cubicBezTo>
                <a:cubicBezTo>
                  <a:pt x="639120" y="63437"/>
                  <a:pt x="666206" y="69670"/>
                  <a:pt x="692332" y="78378"/>
                </a:cubicBezTo>
                <a:cubicBezTo>
                  <a:pt x="705395" y="82732"/>
                  <a:pt x="717857" y="89732"/>
                  <a:pt x="731520" y="91440"/>
                </a:cubicBezTo>
                <a:lnTo>
                  <a:pt x="836023" y="104503"/>
                </a:lnTo>
                <a:lnTo>
                  <a:pt x="1110343" y="195943"/>
                </a:lnTo>
                <a:lnTo>
                  <a:pt x="1188720" y="222069"/>
                </a:lnTo>
                <a:cubicBezTo>
                  <a:pt x="1201783" y="226423"/>
                  <a:pt x="1216452" y="227494"/>
                  <a:pt x="1227909" y="235132"/>
                </a:cubicBezTo>
                <a:cubicBezTo>
                  <a:pt x="1240972" y="243841"/>
                  <a:pt x="1252751" y="254882"/>
                  <a:pt x="1267098" y="261258"/>
                </a:cubicBezTo>
                <a:cubicBezTo>
                  <a:pt x="1292263" y="272442"/>
                  <a:pt x="1319349" y="278675"/>
                  <a:pt x="1345475" y="287383"/>
                </a:cubicBezTo>
                <a:cubicBezTo>
                  <a:pt x="1358538" y="291737"/>
                  <a:pt x="1371161" y="297746"/>
                  <a:pt x="1384663" y="300446"/>
                </a:cubicBezTo>
                <a:cubicBezTo>
                  <a:pt x="1406435" y="304800"/>
                  <a:pt x="1428558" y="307667"/>
                  <a:pt x="1449978" y="313509"/>
                </a:cubicBezTo>
                <a:cubicBezTo>
                  <a:pt x="1476547" y="320755"/>
                  <a:pt x="1502229" y="330926"/>
                  <a:pt x="1528355" y="339635"/>
                </a:cubicBezTo>
                <a:cubicBezTo>
                  <a:pt x="1541418" y="343989"/>
                  <a:pt x="1554185" y="349359"/>
                  <a:pt x="1567543" y="352698"/>
                </a:cubicBezTo>
                <a:lnTo>
                  <a:pt x="1619795" y="365760"/>
                </a:lnTo>
                <a:cubicBezTo>
                  <a:pt x="1724298" y="361406"/>
                  <a:pt x="1828941" y="359655"/>
                  <a:pt x="1933303" y="352698"/>
                </a:cubicBezTo>
                <a:cubicBezTo>
                  <a:pt x="1959730" y="350936"/>
                  <a:pt x="1985502" y="343662"/>
                  <a:pt x="2011680" y="339635"/>
                </a:cubicBezTo>
                <a:cubicBezTo>
                  <a:pt x="2100591" y="325956"/>
                  <a:pt x="2073298" y="326572"/>
                  <a:pt x="2116183" y="326572"/>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 forme 11">
            <a:extLst>
              <a:ext uri="{FF2B5EF4-FFF2-40B4-BE49-F238E27FC236}">
                <a16:creationId xmlns:a16="http://schemas.microsoft.com/office/drawing/2014/main" id="{0E9181B5-C2EB-4986-9087-9BE0837198B8}"/>
              </a:ext>
            </a:extLst>
          </p:cNvPr>
          <p:cNvSpPr/>
          <p:nvPr/>
        </p:nvSpPr>
        <p:spPr>
          <a:xfrm>
            <a:off x="9679577" y="5185954"/>
            <a:ext cx="1097280" cy="431075"/>
          </a:xfrm>
          <a:custGeom>
            <a:avLst/>
            <a:gdLst>
              <a:gd name="connsiteX0" fmla="*/ 0 w 1097280"/>
              <a:gd name="connsiteY0" fmla="*/ 0 h 431075"/>
              <a:gd name="connsiteX1" fmla="*/ 653143 w 1097280"/>
              <a:gd name="connsiteY1" fmla="*/ 13063 h 431075"/>
              <a:gd name="connsiteX2" fmla="*/ 783772 w 1097280"/>
              <a:gd name="connsiteY2" fmla="*/ 52252 h 431075"/>
              <a:gd name="connsiteX3" fmla="*/ 822960 w 1097280"/>
              <a:gd name="connsiteY3" fmla="*/ 65315 h 431075"/>
              <a:gd name="connsiteX4" fmla="*/ 862149 w 1097280"/>
              <a:gd name="connsiteY4" fmla="*/ 78377 h 431075"/>
              <a:gd name="connsiteX5" fmla="*/ 901337 w 1097280"/>
              <a:gd name="connsiteY5" fmla="*/ 104503 h 431075"/>
              <a:gd name="connsiteX6" fmla="*/ 940526 w 1097280"/>
              <a:gd name="connsiteY6" fmla="*/ 117566 h 431075"/>
              <a:gd name="connsiteX7" fmla="*/ 966652 w 1097280"/>
              <a:gd name="connsiteY7" fmla="*/ 156755 h 431075"/>
              <a:gd name="connsiteX8" fmla="*/ 979714 w 1097280"/>
              <a:gd name="connsiteY8" fmla="*/ 195943 h 431075"/>
              <a:gd name="connsiteX9" fmla="*/ 1005840 w 1097280"/>
              <a:gd name="connsiteY9" fmla="*/ 235132 h 431075"/>
              <a:gd name="connsiteX10" fmla="*/ 1058092 w 1097280"/>
              <a:gd name="connsiteY10" fmla="*/ 352697 h 431075"/>
              <a:gd name="connsiteX11" fmla="*/ 1071154 w 1097280"/>
              <a:gd name="connsiteY11" fmla="*/ 391886 h 431075"/>
              <a:gd name="connsiteX12" fmla="*/ 1097280 w 1097280"/>
              <a:gd name="connsiteY12" fmla="*/ 431075 h 43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7280" h="431075">
                <a:moveTo>
                  <a:pt x="0" y="0"/>
                </a:moveTo>
                <a:lnTo>
                  <a:pt x="653143" y="13063"/>
                </a:lnTo>
                <a:cubicBezTo>
                  <a:pt x="675351" y="13886"/>
                  <a:pt x="775429" y="49471"/>
                  <a:pt x="783772" y="52252"/>
                </a:cubicBezTo>
                <a:lnTo>
                  <a:pt x="822960" y="65315"/>
                </a:lnTo>
                <a:lnTo>
                  <a:pt x="862149" y="78377"/>
                </a:lnTo>
                <a:cubicBezTo>
                  <a:pt x="875212" y="87086"/>
                  <a:pt x="887295" y="97482"/>
                  <a:pt x="901337" y="104503"/>
                </a:cubicBezTo>
                <a:cubicBezTo>
                  <a:pt x="913653" y="110661"/>
                  <a:pt x="929774" y="108964"/>
                  <a:pt x="940526" y="117566"/>
                </a:cubicBezTo>
                <a:cubicBezTo>
                  <a:pt x="952785" y="127374"/>
                  <a:pt x="957943" y="143692"/>
                  <a:pt x="966652" y="156755"/>
                </a:cubicBezTo>
                <a:cubicBezTo>
                  <a:pt x="971006" y="169818"/>
                  <a:pt x="973556" y="183627"/>
                  <a:pt x="979714" y="195943"/>
                </a:cubicBezTo>
                <a:cubicBezTo>
                  <a:pt x="986735" y="209985"/>
                  <a:pt x="999464" y="220785"/>
                  <a:pt x="1005840" y="235132"/>
                </a:cubicBezTo>
                <a:cubicBezTo>
                  <a:pt x="1068020" y="375035"/>
                  <a:pt x="998966" y="264011"/>
                  <a:pt x="1058092" y="352697"/>
                </a:cubicBezTo>
                <a:cubicBezTo>
                  <a:pt x="1062446" y="365760"/>
                  <a:pt x="1064996" y="379570"/>
                  <a:pt x="1071154" y="391886"/>
                </a:cubicBezTo>
                <a:cubicBezTo>
                  <a:pt x="1078175" y="405928"/>
                  <a:pt x="1097280" y="431075"/>
                  <a:pt x="1097280" y="431075"/>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3" name="Forme libre : forme 12">
            <a:extLst>
              <a:ext uri="{FF2B5EF4-FFF2-40B4-BE49-F238E27FC236}">
                <a16:creationId xmlns:a16="http://schemas.microsoft.com/office/drawing/2014/main" id="{7362B115-3194-4413-AF00-9DFA2CAE674D}"/>
              </a:ext>
            </a:extLst>
          </p:cNvPr>
          <p:cNvSpPr/>
          <p:nvPr/>
        </p:nvSpPr>
        <p:spPr>
          <a:xfrm>
            <a:off x="4310743" y="5904411"/>
            <a:ext cx="6596743" cy="640080"/>
          </a:xfrm>
          <a:custGeom>
            <a:avLst/>
            <a:gdLst>
              <a:gd name="connsiteX0" fmla="*/ 6596743 w 6596743"/>
              <a:gd name="connsiteY0" fmla="*/ 65315 h 640080"/>
              <a:gd name="connsiteX1" fmla="*/ 6570617 w 6596743"/>
              <a:gd name="connsiteY1" fmla="*/ 169818 h 640080"/>
              <a:gd name="connsiteX2" fmla="*/ 6531428 w 6596743"/>
              <a:gd name="connsiteY2" fmla="*/ 195943 h 640080"/>
              <a:gd name="connsiteX3" fmla="*/ 6387737 w 6596743"/>
              <a:gd name="connsiteY3" fmla="*/ 222069 h 640080"/>
              <a:gd name="connsiteX4" fmla="*/ 6048103 w 6596743"/>
              <a:gd name="connsiteY4" fmla="*/ 248195 h 640080"/>
              <a:gd name="connsiteX5" fmla="*/ 5943600 w 6596743"/>
              <a:gd name="connsiteY5" fmla="*/ 274320 h 640080"/>
              <a:gd name="connsiteX6" fmla="*/ 5891348 w 6596743"/>
              <a:gd name="connsiteY6" fmla="*/ 287383 h 640080"/>
              <a:gd name="connsiteX7" fmla="*/ 5812971 w 6596743"/>
              <a:gd name="connsiteY7" fmla="*/ 313509 h 640080"/>
              <a:gd name="connsiteX8" fmla="*/ 5708468 w 6596743"/>
              <a:gd name="connsiteY8" fmla="*/ 339635 h 640080"/>
              <a:gd name="connsiteX9" fmla="*/ 5590903 w 6596743"/>
              <a:gd name="connsiteY9" fmla="*/ 378823 h 640080"/>
              <a:gd name="connsiteX10" fmla="*/ 5512526 w 6596743"/>
              <a:gd name="connsiteY10" fmla="*/ 404949 h 640080"/>
              <a:gd name="connsiteX11" fmla="*/ 5473337 w 6596743"/>
              <a:gd name="connsiteY11" fmla="*/ 418012 h 640080"/>
              <a:gd name="connsiteX12" fmla="*/ 5421086 w 6596743"/>
              <a:gd name="connsiteY12" fmla="*/ 431075 h 640080"/>
              <a:gd name="connsiteX13" fmla="*/ 5303520 w 6596743"/>
              <a:gd name="connsiteY13" fmla="*/ 470263 h 640080"/>
              <a:gd name="connsiteX14" fmla="*/ 5264331 w 6596743"/>
              <a:gd name="connsiteY14" fmla="*/ 483326 h 640080"/>
              <a:gd name="connsiteX15" fmla="*/ 4754880 w 6596743"/>
              <a:gd name="connsiteY15" fmla="*/ 509452 h 640080"/>
              <a:gd name="connsiteX16" fmla="*/ 4389120 w 6596743"/>
              <a:gd name="connsiteY16" fmla="*/ 522515 h 640080"/>
              <a:gd name="connsiteX17" fmla="*/ 3944983 w 6596743"/>
              <a:gd name="connsiteY17" fmla="*/ 548640 h 640080"/>
              <a:gd name="connsiteX18" fmla="*/ 3775166 w 6596743"/>
              <a:gd name="connsiteY18" fmla="*/ 561703 h 640080"/>
              <a:gd name="connsiteX19" fmla="*/ 3631474 w 6596743"/>
              <a:gd name="connsiteY19" fmla="*/ 600892 h 640080"/>
              <a:gd name="connsiteX20" fmla="*/ 3592286 w 6596743"/>
              <a:gd name="connsiteY20" fmla="*/ 613955 h 640080"/>
              <a:gd name="connsiteX21" fmla="*/ 3278777 w 6596743"/>
              <a:gd name="connsiteY21" fmla="*/ 640080 h 640080"/>
              <a:gd name="connsiteX22" fmla="*/ 2168434 w 6596743"/>
              <a:gd name="connsiteY22" fmla="*/ 613955 h 640080"/>
              <a:gd name="connsiteX23" fmla="*/ 2076994 w 6596743"/>
              <a:gd name="connsiteY23" fmla="*/ 587829 h 640080"/>
              <a:gd name="connsiteX24" fmla="*/ 1998617 w 6596743"/>
              <a:gd name="connsiteY24" fmla="*/ 574766 h 640080"/>
              <a:gd name="connsiteX25" fmla="*/ 1867988 w 6596743"/>
              <a:gd name="connsiteY25" fmla="*/ 522515 h 640080"/>
              <a:gd name="connsiteX26" fmla="*/ 1789611 w 6596743"/>
              <a:gd name="connsiteY26" fmla="*/ 509452 h 640080"/>
              <a:gd name="connsiteX27" fmla="*/ 1685108 w 6596743"/>
              <a:gd name="connsiteY27" fmla="*/ 470263 h 640080"/>
              <a:gd name="connsiteX28" fmla="*/ 1632857 w 6596743"/>
              <a:gd name="connsiteY28" fmla="*/ 444138 h 640080"/>
              <a:gd name="connsiteX29" fmla="*/ 1593668 w 6596743"/>
              <a:gd name="connsiteY29" fmla="*/ 431075 h 640080"/>
              <a:gd name="connsiteX30" fmla="*/ 1476103 w 6596743"/>
              <a:gd name="connsiteY30" fmla="*/ 378823 h 640080"/>
              <a:gd name="connsiteX31" fmla="*/ 1436914 w 6596743"/>
              <a:gd name="connsiteY31" fmla="*/ 365760 h 640080"/>
              <a:gd name="connsiteX32" fmla="*/ 1358537 w 6596743"/>
              <a:gd name="connsiteY32" fmla="*/ 313509 h 640080"/>
              <a:gd name="connsiteX33" fmla="*/ 1280160 w 6596743"/>
              <a:gd name="connsiteY33" fmla="*/ 261258 h 640080"/>
              <a:gd name="connsiteX34" fmla="*/ 1240971 w 6596743"/>
              <a:gd name="connsiteY34" fmla="*/ 235132 h 640080"/>
              <a:gd name="connsiteX35" fmla="*/ 1201783 w 6596743"/>
              <a:gd name="connsiteY35" fmla="*/ 222069 h 640080"/>
              <a:gd name="connsiteX36" fmla="*/ 1175657 w 6596743"/>
              <a:gd name="connsiteY36" fmla="*/ 182880 h 640080"/>
              <a:gd name="connsiteX37" fmla="*/ 1058091 w 6596743"/>
              <a:gd name="connsiteY37" fmla="*/ 143692 h 640080"/>
              <a:gd name="connsiteX38" fmla="*/ 979714 w 6596743"/>
              <a:gd name="connsiteY38" fmla="*/ 117566 h 640080"/>
              <a:gd name="connsiteX39" fmla="*/ 927463 w 6596743"/>
              <a:gd name="connsiteY39" fmla="*/ 104503 h 640080"/>
              <a:gd name="connsiteX40" fmla="*/ 849086 w 6596743"/>
              <a:gd name="connsiteY40" fmla="*/ 78378 h 640080"/>
              <a:gd name="connsiteX41" fmla="*/ 809897 w 6596743"/>
              <a:gd name="connsiteY41" fmla="*/ 65315 h 640080"/>
              <a:gd name="connsiteX42" fmla="*/ 757646 w 6596743"/>
              <a:gd name="connsiteY42" fmla="*/ 52252 h 640080"/>
              <a:gd name="connsiteX43" fmla="*/ 718457 w 6596743"/>
              <a:gd name="connsiteY43" fmla="*/ 39189 h 640080"/>
              <a:gd name="connsiteX44" fmla="*/ 470263 w 6596743"/>
              <a:gd name="connsiteY44" fmla="*/ 13063 h 640080"/>
              <a:gd name="connsiteX45" fmla="*/ 391886 w 6596743"/>
              <a:gd name="connsiteY45" fmla="*/ 0 h 640080"/>
              <a:gd name="connsiteX46" fmla="*/ 235131 w 6596743"/>
              <a:gd name="connsiteY46" fmla="*/ 39189 h 640080"/>
              <a:gd name="connsiteX47" fmla="*/ 182880 w 6596743"/>
              <a:gd name="connsiteY47" fmla="*/ 52252 h 640080"/>
              <a:gd name="connsiteX48" fmla="*/ 143691 w 6596743"/>
              <a:gd name="connsiteY48" fmla="*/ 65315 h 640080"/>
              <a:gd name="connsiteX49" fmla="*/ 0 w 6596743"/>
              <a:gd name="connsiteY49" fmla="*/ 65315 h 64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596743" h="640080">
                <a:moveTo>
                  <a:pt x="6596743" y="65315"/>
                </a:moveTo>
                <a:cubicBezTo>
                  <a:pt x="6596092" y="68568"/>
                  <a:pt x="6581328" y="156429"/>
                  <a:pt x="6570617" y="169818"/>
                </a:cubicBezTo>
                <a:cubicBezTo>
                  <a:pt x="6560809" y="182077"/>
                  <a:pt x="6545470" y="188922"/>
                  <a:pt x="6531428" y="195943"/>
                </a:cubicBezTo>
                <a:cubicBezTo>
                  <a:pt x="6491153" y="216080"/>
                  <a:pt x="6423766" y="217565"/>
                  <a:pt x="6387737" y="222069"/>
                </a:cubicBezTo>
                <a:cubicBezTo>
                  <a:pt x="6243726" y="270073"/>
                  <a:pt x="6433090" y="210939"/>
                  <a:pt x="6048103" y="248195"/>
                </a:cubicBezTo>
                <a:cubicBezTo>
                  <a:pt x="6012364" y="251654"/>
                  <a:pt x="5978434" y="265612"/>
                  <a:pt x="5943600" y="274320"/>
                </a:cubicBezTo>
                <a:cubicBezTo>
                  <a:pt x="5926183" y="278674"/>
                  <a:pt x="5908380" y="281706"/>
                  <a:pt x="5891348" y="287383"/>
                </a:cubicBezTo>
                <a:cubicBezTo>
                  <a:pt x="5865222" y="296092"/>
                  <a:pt x="5839688" y="306830"/>
                  <a:pt x="5812971" y="313509"/>
                </a:cubicBezTo>
                <a:cubicBezTo>
                  <a:pt x="5778137" y="322218"/>
                  <a:pt x="5742532" y="328281"/>
                  <a:pt x="5708468" y="339635"/>
                </a:cubicBezTo>
                <a:lnTo>
                  <a:pt x="5590903" y="378823"/>
                </a:lnTo>
                <a:lnTo>
                  <a:pt x="5512526" y="404949"/>
                </a:lnTo>
                <a:cubicBezTo>
                  <a:pt x="5499463" y="409303"/>
                  <a:pt x="5486695" y="414672"/>
                  <a:pt x="5473337" y="418012"/>
                </a:cubicBezTo>
                <a:cubicBezTo>
                  <a:pt x="5455920" y="422366"/>
                  <a:pt x="5438282" y="425916"/>
                  <a:pt x="5421086" y="431075"/>
                </a:cubicBezTo>
                <a:cubicBezTo>
                  <a:pt x="5421023" y="431094"/>
                  <a:pt x="5323146" y="463721"/>
                  <a:pt x="5303520" y="470263"/>
                </a:cubicBezTo>
                <a:cubicBezTo>
                  <a:pt x="5290457" y="474617"/>
                  <a:pt x="5277994" y="481618"/>
                  <a:pt x="5264331" y="483326"/>
                </a:cubicBezTo>
                <a:cubicBezTo>
                  <a:pt x="5023759" y="513398"/>
                  <a:pt x="5202838" y="494267"/>
                  <a:pt x="4754880" y="509452"/>
                </a:cubicBezTo>
                <a:lnTo>
                  <a:pt x="4389120" y="522515"/>
                </a:lnTo>
                <a:cubicBezTo>
                  <a:pt x="4114119" y="550015"/>
                  <a:pt x="4398531" y="524125"/>
                  <a:pt x="3944983" y="548640"/>
                </a:cubicBezTo>
                <a:cubicBezTo>
                  <a:pt x="3888293" y="551704"/>
                  <a:pt x="3831772" y="557349"/>
                  <a:pt x="3775166" y="561703"/>
                </a:cubicBezTo>
                <a:cubicBezTo>
                  <a:pt x="3682848" y="580167"/>
                  <a:pt x="3730913" y="567745"/>
                  <a:pt x="3631474" y="600892"/>
                </a:cubicBezTo>
                <a:cubicBezTo>
                  <a:pt x="3618411" y="605246"/>
                  <a:pt x="3606028" y="613096"/>
                  <a:pt x="3592286" y="613955"/>
                </a:cubicBezTo>
                <a:cubicBezTo>
                  <a:pt x="3348243" y="629208"/>
                  <a:pt x="3452546" y="618360"/>
                  <a:pt x="3278777" y="640080"/>
                </a:cubicBezTo>
                <a:cubicBezTo>
                  <a:pt x="3187918" y="638638"/>
                  <a:pt x="2440490" y="634883"/>
                  <a:pt x="2168434" y="613955"/>
                </a:cubicBezTo>
                <a:cubicBezTo>
                  <a:pt x="2124925" y="610608"/>
                  <a:pt x="2116264" y="596556"/>
                  <a:pt x="2076994" y="587829"/>
                </a:cubicBezTo>
                <a:cubicBezTo>
                  <a:pt x="2051139" y="582083"/>
                  <a:pt x="2024312" y="581190"/>
                  <a:pt x="1998617" y="574766"/>
                </a:cubicBezTo>
                <a:cubicBezTo>
                  <a:pt x="1628251" y="482173"/>
                  <a:pt x="2138277" y="603600"/>
                  <a:pt x="1867988" y="522515"/>
                </a:cubicBezTo>
                <a:cubicBezTo>
                  <a:pt x="1842619" y="514904"/>
                  <a:pt x="1815737" y="513806"/>
                  <a:pt x="1789611" y="509452"/>
                </a:cubicBezTo>
                <a:cubicBezTo>
                  <a:pt x="1709124" y="455793"/>
                  <a:pt x="1798098" y="507926"/>
                  <a:pt x="1685108" y="470263"/>
                </a:cubicBezTo>
                <a:cubicBezTo>
                  <a:pt x="1666635" y="464105"/>
                  <a:pt x="1650755" y="451809"/>
                  <a:pt x="1632857" y="444138"/>
                </a:cubicBezTo>
                <a:cubicBezTo>
                  <a:pt x="1620201" y="438714"/>
                  <a:pt x="1606731" y="435429"/>
                  <a:pt x="1593668" y="431075"/>
                </a:cubicBezTo>
                <a:cubicBezTo>
                  <a:pt x="1531567" y="389673"/>
                  <a:pt x="1569373" y="409913"/>
                  <a:pt x="1476103" y="378823"/>
                </a:cubicBezTo>
                <a:lnTo>
                  <a:pt x="1436914" y="365760"/>
                </a:lnTo>
                <a:cubicBezTo>
                  <a:pt x="1371322" y="267374"/>
                  <a:pt x="1459762" y="380993"/>
                  <a:pt x="1358537" y="313509"/>
                </a:cubicBezTo>
                <a:cubicBezTo>
                  <a:pt x="1250288" y="241342"/>
                  <a:pt x="1430163" y="298757"/>
                  <a:pt x="1280160" y="261258"/>
                </a:cubicBezTo>
                <a:cubicBezTo>
                  <a:pt x="1267097" y="252549"/>
                  <a:pt x="1255013" y="242153"/>
                  <a:pt x="1240971" y="235132"/>
                </a:cubicBezTo>
                <a:cubicBezTo>
                  <a:pt x="1228655" y="228974"/>
                  <a:pt x="1212535" y="230671"/>
                  <a:pt x="1201783" y="222069"/>
                </a:cubicBezTo>
                <a:cubicBezTo>
                  <a:pt x="1189524" y="212261"/>
                  <a:pt x="1189440" y="190398"/>
                  <a:pt x="1175657" y="182880"/>
                </a:cubicBezTo>
                <a:cubicBezTo>
                  <a:pt x="1139392" y="163099"/>
                  <a:pt x="1097280" y="156755"/>
                  <a:pt x="1058091" y="143692"/>
                </a:cubicBezTo>
                <a:lnTo>
                  <a:pt x="979714" y="117566"/>
                </a:lnTo>
                <a:cubicBezTo>
                  <a:pt x="962297" y="113212"/>
                  <a:pt x="944659" y="109662"/>
                  <a:pt x="927463" y="104503"/>
                </a:cubicBezTo>
                <a:cubicBezTo>
                  <a:pt x="901086" y="96590"/>
                  <a:pt x="875212" y="87086"/>
                  <a:pt x="849086" y="78378"/>
                </a:cubicBezTo>
                <a:cubicBezTo>
                  <a:pt x="836023" y="74024"/>
                  <a:pt x="823255" y="68655"/>
                  <a:pt x="809897" y="65315"/>
                </a:cubicBezTo>
                <a:cubicBezTo>
                  <a:pt x="792480" y="60961"/>
                  <a:pt x="774908" y="57184"/>
                  <a:pt x="757646" y="52252"/>
                </a:cubicBezTo>
                <a:cubicBezTo>
                  <a:pt x="744406" y="48469"/>
                  <a:pt x="732100" y="41049"/>
                  <a:pt x="718457" y="39189"/>
                </a:cubicBezTo>
                <a:cubicBezTo>
                  <a:pt x="636031" y="27949"/>
                  <a:pt x="552320" y="26739"/>
                  <a:pt x="470263" y="13063"/>
                </a:cubicBezTo>
                <a:lnTo>
                  <a:pt x="391886" y="0"/>
                </a:lnTo>
                <a:cubicBezTo>
                  <a:pt x="260945" y="43647"/>
                  <a:pt x="367059" y="12803"/>
                  <a:pt x="235131" y="39189"/>
                </a:cubicBezTo>
                <a:cubicBezTo>
                  <a:pt x="217527" y="42710"/>
                  <a:pt x="200142" y="47320"/>
                  <a:pt x="182880" y="52252"/>
                </a:cubicBezTo>
                <a:cubicBezTo>
                  <a:pt x="169640" y="56035"/>
                  <a:pt x="157426" y="64334"/>
                  <a:pt x="143691" y="65315"/>
                </a:cubicBezTo>
                <a:cubicBezTo>
                  <a:pt x="95916" y="68728"/>
                  <a:pt x="47897" y="65315"/>
                  <a:pt x="0" y="65315"/>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9" name="ZoneTexte 18">
            <a:extLst>
              <a:ext uri="{FF2B5EF4-FFF2-40B4-BE49-F238E27FC236}">
                <a16:creationId xmlns:a16="http://schemas.microsoft.com/office/drawing/2014/main" id="{ED19097E-67A5-4125-8D94-0EE10089B246}"/>
              </a:ext>
            </a:extLst>
          </p:cNvPr>
          <p:cNvSpPr txBox="1"/>
          <p:nvPr/>
        </p:nvSpPr>
        <p:spPr>
          <a:xfrm>
            <a:off x="-34834" y="2008777"/>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cxnSp>
        <p:nvCxnSpPr>
          <p:cNvPr id="5" name="Connecteur : en angle 4">
            <a:extLst>
              <a:ext uri="{FF2B5EF4-FFF2-40B4-BE49-F238E27FC236}">
                <a16:creationId xmlns:a16="http://schemas.microsoft.com/office/drawing/2014/main" id="{21E29C08-C88C-4D85-9D49-F4B70577A1B0}"/>
              </a:ext>
            </a:extLst>
          </p:cNvPr>
          <p:cNvCxnSpPr>
            <a:stCxn id="2" idx="0"/>
            <a:endCxn id="3" idx="0"/>
          </p:cNvCxnSpPr>
          <p:nvPr/>
        </p:nvCxnSpPr>
        <p:spPr>
          <a:xfrm rot="5400000" flipH="1" flipV="1">
            <a:off x="7276327" y="2353743"/>
            <a:ext cx="83008" cy="4714698"/>
          </a:xfrm>
          <a:prstGeom prst="bentConnector3">
            <a:avLst>
              <a:gd name="adj1" fmla="val 658234"/>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00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0BFED7CC-FD5D-4E46-93E7-2427A6FA3254}"/>
              </a:ext>
            </a:extLst>
          </p:cNvPr>
          <p:cNvSpPr txBox="1"/>
          <p:nvPr/>
        </p:nvSpPr>
        <p:spPr>
          <a:xfrm>
            <a:off x="2463937" y="156754"/>
            <a:ext cx="9170126" cy="4062651"/>
          </a:xfrm>
          <a:prstGeom prst="rect">
            <a:avLst/>
          </a:prstGeom>
          <a:noFill/>
        </p:spPr>
        <p:txBody>
          <a:bodyPr wrap="square" rtlCol="0">
            <a:spAutoFit/>
          </a:bodyPr>
          <a:lstStyle/>
          <a:p>
            <a:r>
              <a:rPr lang="fr-FR" sz="2400" b="1" dirty="0"/>
              <a:t>Les </a:t>
            </a:r>
            <a:r>
              <a:rPr lang="fr-FR" sz="2400" b="1" dirty="0" err="1"/>
              <a:t>controlleurs</a:t>
            </a:r>
            <a:r>
              <a:rPr lang="fr-FR" sz="2400" b="1" dirty="0"/>
              <a:t> </a:t>
            </a:r>
            <a:r>
              <a:rPr lang="fr-FR" dirty="0"/>
              <a:t>:</a:t>
            </a:r>
          </a:p>
          <a:p>
            <a:endParaRPr lang="fr-FR" dirty="0"/>
          </a:p>
          <a:p>
            <a:pPr marL="742950" lvl="1" indent="-285750">
              <a:buFont typeface="Wingdings" panose="05000000000000000000" pitchFamily="2" charset="2"/>
              <a:buChar char="§"/>
            </a:pPr>
            <a:r>
              <a:rPr lang="fr-FR" dirty="0"/>
              <a:t>Possède une </a:t>
            </a:r>
            <a:r>
              <a:rPr lang="fr-FR" dirty="0" err="1"/>
              <a:t>factory</a:t>
            </a:r>
            <a:endParaRPr lang="fr-FR" dirty="0"/>
          </a:p>
          <a:p>
            <a:pPr lvl="1"/>
            <a:endParaRPr lang="fr-FR" dirty="0"/>
          </a:p>
          <a:p>
            <a:pPr marL="742950" lvl="1" indent="-285750">
              <a:buFont typeface="Wingdings" panose="05000000000000000000" pitchFamily="2" charset="2"/>
              <a:buChar char="§"/>
            </a:pPr>
            <a:r>
              <a:rPr lang="fr-FR" dirty="0"/>
              <a:t>Possède un scope</a:t>
            </a:r>
          </a:p>
          <a:p>
            <a:pPr lvl="1"/>
            <a:endParaRPr lang="fr-FR" dirty="0"/>
          </a:p>
          <a:p>
            <a:pPr marL="742950" lvl="1" indent="-285750">
              <a:buFont typeface="Wingdings" panose="05000000000000000000" pitchFamily="2" charset="2"/>
              <a:buChar char="§"/>
            </a:pPr>
            <a:r>
              <a:rPr lang="fr-FR" dirty="0"/>
              <a:t>Est construit via le DOM</a:t>
            </a:r>
          </a:p>
          <a:p>
            <a:pPr marL="742950" lvl="1" indent="-285750">
              <a:buFont typeface="Wingdings" panose="05000000000000000000" pitchFamily="2" charset="2"/>
              <a:buChar char="§"/>
            </a:pPr>
            <a:endParaRPr lang="fr-FR" dirty="0"/>
          </a:p>
          <a:p>
            <a:pPr marL="742950" lvl="1" indent="-285750">
              <a:buFont typeface="Wingdings" panose="05000000000000000000" pitchFamily="2" charset="2"/>
              <a:buChar char="§"/>
            </a:pPr>
            <a:r>
              <a:rPr lang="fr-FR" dirty="0"/>
              <a:t>Permet de manipuler, dans ses enfants, le scope de ce </a:t>
            </a:r>
            <a:r>
              <a:rPr lang="fr-FR" dirty="0" err="1"/>
              <a:t>controlleur</a:t>
            </a:r>
            <a:r>
              <a:rPr lang="fr-FR" dirty="0"/>
              <a:t> via :</a:t>
            </a:r>
          </a:p>
          <a:p>
            <a:pPr lvl="1"/>
            <a:endParaRPr lang="fr-FR" dirty="0"/>
          </a:p>
          <a:p>
            <a:pPr marL="1200150" lvl="2" indent="-285750">
              <a:buFont typeface="Arial" panose="020B0604020202020204" pitchFamily="34" charset="0"/>
              <a:buChar char="•"/>
            </a:pPr>
            <a:r>
              <a:rPr lang="fr-FR" dirty="0"/>
              <a:t>Des expression {{ expression }} </a:t>
            </a:r>
          </a:p>
          <a:p>
            <a:pPr marL="1200150" lvl="2" indent="-285750">
              <a:buFont typeface="Arial" panose="020B0604020202020204" pitchFamily="34" charset="0"/>
              <a:buChar char="•"/>
            </a:pPr>
            <a:r>
              <a:rPr lang="fr-FR" dirty="0"/>
              <a:t>Des directive &lt;input </a:t>
            </a:r>
            <a:r>
              <a:rPr lang="fr-FR" dirty="0" err="1"/>
              <a:t>ng</a:t>
            </a:r>
            <a:r>
              <a:rPr lang="fr-FR" dirty="0"/>
              <a:t>-model=‘</a:t>
            </a:r>
            <a:r>
              <a:rPr lang="fr-FR" dirty="0" err="1"/>
              <a:t>username</a:t>
            </a:r>
            <a:r>
              <a:rPr lang="fr-FR" dirty="0"/>
              <a:t>’&gt; </a:t>
            </a:r>
          </a:p>
          <a:p>
            <a:pPr marL="742950" lvl="1" indent="-285750">
              <a:buFont typeface="Wingdings" panose="05000000000000000000" pitchFamily="2" charset="2"/>
              <a:buChar char="§"/>
            </a:pPr>
            <a:endParaRPr lang="fr-FR" dirty="0"/>
          </a:p>
          <a:p>
            <a:pPr marL="742950" lvl="1" indent="-285750">
              <a:buFont typeface="Wingdings" panose="05000000000000000000" pitchFamily="2" charset="2"/>
              <a:buChar char="§"/>
            </a:pPr>
            <a:endParaRPr lang="fr-FR" dirty="0"/>
          </a:p>
        </p:txBody>
      </p:sp>
      <p:sp>
        <p:nvSpPr>
          <p:cNvPr id="9" name="ZoneTexte 8">
            <a:extLst>
              <a:ext uri="{FF2B5EF4-FFF2-40B4-BE49-F238E27FC236}">
                <a16:creationId xmlns:a16="http://schemas.microsoft.com/office/drawing/2014/main" id="{981DEF9C-4651-4666-9A13-E9C3C323DE44}"/>
              </a:ext>
            </a:extLst>
          </p:cNvPr>
          <p:cNvSpPr txBox="1"/>
          <p:nvPr/>
        </p:nvSpPr>
        <p:spPr>
          <a:xfrm>
            <a:off x="-34834" y="2008777"/>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pic>
        <p:nvPicPr>
          <p:cNvPr id="2" name="Image 1">
            <a:extLst>
              <a:ext uri="{FF2B5EF4-FFF2-40B4-BE49-F238E27FC236}">
                <a16:creationId xmlns:a16="http://schemas.microsoft.com/office/drawing/2014/main" id="{04BCD1D0-9776-4A03-8632-026F4D8EAC66}"/>
              </a:ext>
            </a:extLst>
          </p:cNvPr>
          <p:cNvPicPr>
            <a:picLocks noChangeAspect="1"/>
          </p:cNvPicPr>
          <p:nvPr/>
        </p:nvPicPr>
        <p:blipFill>
          <a:blip r:embed="rId2"/>
          <a:stretch>
            <a:fillRect/>
          </a:stretch>
        </p:blipFill>
        <p:spPr>
          <a:xfrm>
            <a:off x="4224852" y="5386796"/>
            <a:ext cx="7820025" cy="1314450"/>
          </a:xfrm>
          <a:prstGeom prst="rect">
            <a:avLst/>
          </a:prstGeom>
        </p:spPr>
      </p:pic>
      <p:pic>
        <p:nvPicPr>
          <p:cNvPr id="3" name="Image 2">
            <a:extLst>
              <a:ext uri="{FF2B5EF4-FFF2-40B4-BE49-F238E27FC236}">
                <a16:creationId xmlns:a16="http://schemas.microsoft.com/office/drawing/2014/main" id="{12844D53-BAC3-45FE-833F-6A0CB71EFC24}"/>
              </a:ext>
            </a:extLst>
          </p:cNvPr>
          <p:cNvPicPr>
            <a:picLocks noChangeAspect="1"/>
          </p:cNvPicPr>
          <p:nvPr/>
        </p:nvPicPr>
        <p:blipFill>
          <a:blip r:embed="rId3"/>
          <a:stretch>
            <a:fillRect/>
          </a:stretch>
        </p:blipFill>
        <p:spPr>
          <a:xfrm>
            <a:off x="2287029" y="3941088"/>
            <a:ext cx="2971800" cy="542925"/>
          </a:xfrm>
          <a:prstGeom prst="rect">
            <a:avLst/>
          </a:prstGeom>
        </p:spPr>
      </p:pic>
      <p:pic>
        <p:nvPicPr>
          <p:cNvPr id="4" name="Image 3">
            <a:extLst>
              <a:ext uri="{FF2B5EF4-FFF2-40B4-BE49-F238E27FC236}">
                <a16:creationId xmlns:a16="http://schemas.microsoft.com/office/drawing/2014/main" id="{C804DFF0-2156-4172-A420-A4C74340534E}"/>
              </a:ext>
            </a:extLst>
          </p:cNvPr>
          <p:cNvPicPr>
            <a:picLocks noChangeAspect="1"/>
          </p:cNvPicPr>
          <p:nvPr/>
        </p:nvPicPr>
        <p:blipFill>
          <a:blip r:embed="rId4"/>
          <a:stretch>
            <a:fillRect/>
          </a:stretch>
        </p:blipFill>
        <p:spPr>
          <a:xfrm>
            <a:off x="7124700" y="3845838"/>
            <a:ext cx="5067300" cy="638175"/>
          </a:xfrm>
          <a:prstGeom prst="rect">
            <a:avLst/>
          </a:prstGeom>
        </p:spPr>
      </p:pic>
      <p:cxnSp>
        <p:nvCxnSpPr>
          <p:cNvPr id="10" name="Connecteur : en angle 9">
            <a:extLst>
              <a:ext uri="{FF2B5EF4-FFF2-40B4-BE49-F238E27FC236}">
                <a16:creationId xmlns:a16="http://schemas.microsoft.com/office/drawing/2014/main" id="{F9DF5D58-CC12-49AB-B88C-97F055F88E6C}"/>
              </a:ext>
            </a:extLst>
          </p:cNvPr>
          <p:cNvCxnSpPr/>
          <p:nvPr/>
        </p:nvCxnSpPr>
        <p:spPr>
          <a:xfrm rot="16200000" flipH="1">
            <a:off x="4433131" y="4561097"/>
            <a:ext cx="902783" cy="748613"/>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 en angle 10">
            <a:extLst>
              <a:ext uri="{FF2B5EF4-FFF2-40B4-BE49-F238E27FC236}">
                <a16:creationId xmlns:a16="http://schemas.microsoft.com/office/drawing/2014/main" id="{33A2FF40-1401-4FE9-B037-3947159509C0}"/>
              </a:ext>
            </a:extLst>
          </p:cNvPr>
          <p:cNvCxnSpPr>
            <a:cxnSpLocks/>
          </p:cNvCxnSpPr>
          <p:nvPr/>
        </p:nvCxnSpPr>
        <p:spPr>
          <a:xfrm rot="5400000">
            <a:off x="8450711" y="4389283"/>
            <a:ext cx="1447230" cy="1107474"/>
          </a:xfrm>
          <a:prstGeom prst="bentConnector3">
            <a:avLst>
              <a:gd name="adj1" fmla="val 50000"/>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853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FD38CED8-5E1E-48C1-855F-42318623B120}"/>
              </a:ext>
            </a:extLst>
          </p:cNvPr>
          <p:cNvPicPr>
            <a:picLocks noChangeAspect="1"/>
          </p:cNvPicPr>
          <p:nvPr/>
        </p:nvPicPr>
        <p:blipFill>
          <a:blip r:embed="rId2"/>
          <a:stretch>
            <a:fillRect/>
          </a:stretch>
        </p:blipFill>
        <p:spPr>
          <a:xfrm>
            <a:off x="7796084" y="4378863"/>
            <a:ext cx="4145280" cy="2366559"/>
          </a:xfrm>
          <a:prstGeom prst="rect">
            <a:avLst/>
          </a:prstGeom>
        </p:spPr>
      </p:pic>
      <p:sp>
        <p:nvSpPr>
          <p:cNvPr id="5" name="Rectangle 4">
            <a:extLst>
              <a:ext uri="{FF2B5EF4-FFF2-40B4-BE49-F238E27FC236}">
                <a16:creationId xmlns:a16="http://schemas.microsoft.com/office/drawing/2014/main" id="{B302DA45-026B-43BC-8AEE-F6ADA140D397}"/>
              </a:ext>
            </a:extLst>
          </p:cNvPr>
          <p:cNvSpPr/>
          <p:nvPr/>
        </p:nvSpPr>
        <p:spPr>
          <a:xfrm>
            <a:off x="8726680" y="2984604"/>
            <a:ext cx="2284087" cy="646331"/>
          </a:xfrm>
          <a:prstGeom prst="rect">
            <a:avLst/>
          </a:prstGeom>
        </p:spPr>
        <p:txBody>
          <a:bodyPr wrap="none">
            <a:spAutoFit/>
          </a:bodyPr>
          <a:lstStyle/>
          <a:p>
            <a:r>
              <a:rPr lang="fr-FR" dirty="0"/>
              <a:t>AD Chrome à utiliser : </a:t>
            </a:r>
            <a:br>
              <a:rPr lang="fr-FR" dirty="0"/>
            </a:br>
            <a:r>
              <a:rPr lang="fr-FR" i="1" dirty="0"/>
              <a:t>AngularJS </a:t>
            </a:r>
            <a:r>
              <a:rPr lang="fr-FR" i="1" dirty="0" err="1"/>
              <a:t>Inspector</a:t>
            </a:r>
            <a:r>
              <a:rPr lang="fr-FR" i="1" dirty="0"/>
              <a:t> </a:t>
            </a:r>
          </a:p>
        </p:txBody>
      </p:sp>
      <p:grpSp>
        <p:nvGrpSpPr>
          <p:cNvPr id="2" name="Groupe 1">
            <a:extLst>
              <a:ext uri="{FF2B5EF4-FFF2-40B4-BE49-F238E27FC236}">
                <a16:creationId xmlns:a16="http://schemas.microsoft.com/office/drawing/2014/main" id="{40F0B6CF-308D-46B5-B9BF-FA8B7BC9AE91}"/>
              </a:ext>
            </a:extLst>
          </p:cNvPr>
          <p:cNvGrpSpPr/>
          <p:nvPr/>
        </p:nvGrpSpPr>
        <p:grpSpPr>
          <a:xfrm>
            <a:off x="2639105" y="2586896"/>
            <a:ext cx="4793661" cy="1791967"/>
            <a:chOff x="2639105" y="1909627"/>
            <a:chExt cx="4309557" cy="1495856"/>
          </a:xfrm>
        </p:grpSpPr>
        <p:pic>
          <p:nvPicPr>
            <p:cNvPr id="6" name="Image 5">
              <a:extLst>
                <a:ext uri="{FF2B5EF4-FFF2-40B4-BE49-F238E27FC236}">
                  <a16:creationId xmlns:a16="http://schemas.microsoft.com/office/drawing/2014/main" id="{4EE5CB73-C9D6-43C0-A0EE-2FAA9D110260}"/>
                </a:ext>
              </a:extLst>
            </p:cNvPr>
            <p:cNvPicPr>
              <a:picLocks noChangeAspect="1"/>
            </p:cNvPicPr>
            <p:nvPr/>
          </p:nvPicPr>
          <p:blipFill>
            <a:blip r:embed="rId3"/>
            <a:stretch>
              <a:fillRect/>
            </a:stretch>
          </p:blipFill>
          <p:spPr>
            <a:xfrm>
              <a:off x="2639105" y="1909627"/>
              <a:ext cx="4271146" cy="1495856"/>
            </a:xfrm>
            <a:prstGeom prst="rect">
              <a:avLst/>
            </a:prstGeom>
          </p:spPr>
        </p:pic>
        <p:sp>
          <p:nvSpPr>
            <p:cNvPr id="8" name="Rectangle 7">
              <a:extLst>
                <a:ext uri="{FF2B5EF4-FFF2-40B4-BE49-F238E27FC236}">
                  <a16:creationId xmlns:a16="http://schemas.microsoft.com/office/drawing/2014/main" id="{E10D0E42-910F-4F5E-AF5F-6C47E3EE86E2}"/>
                </a:ext>
              </a:extLst>
            </p:cNvPr>
            <p:cNvSpPr/>
            <p:nvPr/>
          </p:nvSpPr>
          <p:spPr>
            <a:xfrm>
              <a:off x="6204548" y="1954402"/>
              <a:ext cx="744114" cy="369332"/>
            </a:xfrm>
            <a:prstGeom prst="rect">
              <a:avLst/>
            </a:prstGeom>
          </p:spPr>
          <p:txBody>
            <a:bodyPr wrap="none">
              <a:spAutoFit/>
            </a:bodyPr>
            <a:lstStyle/>
            <a:p>
              <a:r>
                <a:rPr lang="fr-FR" b="1" dirty="0">
                  <a:highlight>
                    <a:srgbClr val="FFFF00"/>
                  </a:highlight>
                </a:rPr>
                <a:t>HTML</a:t>
              </a:r>
              <a:endParaRPr lang="fr-FR" b="1" i="1" dirty="0">
                <a:highlight>
                  <a:srgbClr val="FFFF00"/>
                </a:highlight>
              </a:endParaRPr>
            </a:p>
          </p:txBody>
        </p:sp>
      </p:grpSp>
      <p:grpSp>
        <p:nvGrpSpPr>
          <p:cNvPr id="3" name="Groupe 2">
            <a:extLst>
              <a:ext uri="{FF2B5EF4-FFF2-40B4-BE49-F238E27FC236}">
                <a16:creationId xmlns:a16="http://schemas.microsoft.com/office/drawing/2014/main" id="{755CF6A3-0C62-475D-AD16-943F7F72486D}"/>
              </a:ext>
            </a:extLst>
          </p:cNvPr>
          <p:cNvGrpSpPr/>
          <p:nvPr/>
        </p:nvGrpSpPr>
        <p:grpSpPr>
          <a:xfrm>
            <a:off x="2652167" y="686162"/>
            <a:ext cx="8048446" cy="1857375"/>
            <a:chOff x="2639105" y="26126"/>
            <a:chExt cx="8048446" cy="1857375"/>
          </a:xfrm>
        </p:grpSpPr>
        <p:pic>
          <p:nvPicPr>
            <p:cNvPr id="7" name="Image 6">
              <a:extLst>
                <a:ext uri="{FF2B5EF4-FFF2-40B4-BE49-F238E27FC236}">
                  <a16:creationId xmlns:a16="http://schemas.microsoft.com/office/drawing/2014/main" id="{9A1DF4B0-AB8C-4FB7-B1BA-A671E020D253}"/>
                </a:ext>
              </a:extLst>
            </p:cNvPr>
            <p:cNvPicPr>
              <a:picLocks noChangeAspect="1"/>
            </p:cNvPicPr>
            <p:nvPr/>
          </p:nvPicPr>
          <p:blipFill>
            <a:blip r:embed="rId4"/>
            <a:stretch>
              <a:fillRect/>
            </a:stretch>
          </p:blipFill>
          <p:spPr>
            <a:xfrm>
              <a:off x="2639105" y="26126"/>
              <a:ext cx="7991475" cy="1857375"/>
            </a:xfrm>
            <a:prstGeom prst="rect">
              <a:avLst/>
            </a:prstGeom>
          </p:spPr>
        </p:pic>
        <p:sp>
          <p:nvSpPr>
            <p:cNvPr id="9" name="Rectangle 8">
              <a:extLst>
                <a:ext uri="{FF2B5EF4-FFF2-40B4-BE49-F238E27FC236}">
                  <a16:creationId xmlns:a16="http://schemas.microsoft.com/office/drawing/2014/main" id="{DA81292D-5FF1-42FA-8DD6-B7289F4536E6}"/>
                </a:ext>
              </a:extLst>
            </p:cNvPr>
            <p:cNvSpPr/>
            <p:nvPr/>
          </p:nvSpPr>
          <p:spPr>
            <a:xfrm>
              <a:off x="10158239" y="1440597"/>
              <a:ext cx="529312" cy="369332"/>
            </a:xfrm>
            <a:prstGeom prst="rect">
              <a:avLst/>
            </a:prstGeom>
          </p:spPr>
          <p:txBody>
            <a:bodyPr wrap="none">
              <a:spAutoFit/>
            </a:bodyPr>
            <a:lstStyle/>
            <a:p>
              <a:r>
                <a:rPr lang="fr-FR" b="1" dirty="0">
                  <a:highlight>
                    <a:srgbClr val="FFFF00"/>
                  </a:highlight>
                </a:rPr>
                <a:t> JS  </a:t>
              </a:r>
              <a:endParaRPr lang="fr-FR" b="1" i="1" dirty="0">
                <a:highlight>
                  <a:srgbClr val="FFFF00"/>
                </a:highlight>
              </a:endParaRPr>
            </a:p>
          </p:txBody>
        </p:sp>
      </p:grpSp>
      <p:sp>
        <p:nvSpPr>
          <p:cNvPr id="10" name="Rectangle 9">
            <a:extLst>
              <a:ext uri="{FF2B5EF4-FFF2-40B4-BE49-F238E27FC236}">
                <a16:creationId xmlns:a16="http://schemas.microsoft.com/office/drawing/2014/main" id="{59D285C5-D9F0-4B24-9F70-FED403DD747C}"/>
              </a:ext>
            </a:extLst>
          </p:cNvPr>
          <p:cNvSpPr/>
          <p:nvPr/>
        </p:nvSpPr>
        <p:spPr>
          <a:xfrm>
            <a:off x="2639105" y="4437098"/>
            <a:ext cx="3596434" cy="2308324"/>
          </a:xfrm>
          <a:prstGeom prst="rect">
            <a:avLst/>
          </a:prstGeom>
        </p:spPr>
        <p:txBody>
          <a:bodyPr wrap="none">
            <a:spAutoFit/>
          </a:bodyPr>
          <a:lstStyle/>
          <a:p>
            <a:r>
              <a:rPr lang="fr-FR" b="1" dirty="0"/>
              <a:t>2 cas d’affectation </a:t>
            </a:r>
            <a:r>
              <a:rPr lang="fr-FR" dirty="0"/>
              <a:t>:</a:t>
            </a:r>
          </a:p>
          <a:p>
            <a:pPr marL="285750" indent="-285750">
              <a:buFontTx/>
              <a:buChar char="-"/>
            </a:pPr>
            <a:r>
              <a:rPr lang="fr-FR" dirty="0"/>
              <a:t>parent0.parent1.newVar = test</a:t>
            </a:r>
            <a:br>
              <a:rPr lang="fr-FR" dirty="0"/>
            </a:br>
            <a:r>
              <a:rPr lang="fr-FR" dirty="0"/>
              <a:t>Modifié dans le scope du parent</a:t>
            </a:r>
          </a:p>
          <a:p>
            <a:pPr marL="285750" indent="-285750">
              <a:buFontTx/>
              <a:buChar char="-"/>
            </a:pPr>
            <a:r>
              <a:rPr lang="fr-FR" dirty="0" err="1"/>
              <a:t>newVar</a:t>
            </a:r>
            <a:r>
              <a:rPr lang="fr-FR" dirty="0"/>
              <a:t>=test</a:t>
            </a:r>
          </a:p>
          <a:p>
            <a:r>
              <a:rPr lang="fr-FR" dirty="0"/>
              <a:t>     Création d’une nouvelle variable </a:t>
            </a:r>
            <a:br>
              <a:rPr lang="fr-FR" dirty="0"/>
            </a:br>
            <a:r>
              <a:rPr lang="fr-FR" dirty="0"/>
              <a:t>dans le scope actuel. </a:t>
            </a:r>
            <a:r>
              <a:rPr lang="fr-FR" dirty="0">
                <a:sym typeface="Wingdings" panose="05000000000000000000" pitchFamily="2" charset="2"/>
              </a:rPr>
              <a:t> N’induit pas</a:t>
            </a:r>
            <a:br>
              <a:rPr lang="fr-FR" dirty="0">
                <a:sym typeface="Wingdings" panose="05000000000000000000" pitchFamily="2" charset="2"/>
              </a:rPr>
            </a:br>
            <a:r>
              <a:rPr lang="fr-FR" dirty="0">
                <a:sym typeface="Wingdings" panose="05000000000000000000" pitchFamily="2" charset="2"/>
              </a:rPr>
              <a:t>de modification sur une </a:t>
            </a:r>
            <a:r>
              <a:rPr lang="fr-FR" dirty="0" err="1">
                <a:sym typeface="Wingdings" panose="05000000000000000000" pitchFamily="2" charset="2"/>
              </a:rPr>
              <a:t>newVar</a:t>
            </a:r>
            <a:br>
              <a:rPr lang="fr-FR" dirty="0">
                <a:sym typeface="Wingdings" panose="05000000000000000000" pitchFamily="2" charset="2"/>
              </a:rPr>
            </a:br>
            <a:r>
              <a:rPr lang="fr-FR" dirty="0">
                <a:sym typeface="Wingdings" panose="05000000000000000000" pitchFamily="2" charset="2"/>
              </a:rPr>
              <a:t> dans le scope du parent</a:t>
            </a:r>
            <a:endParaRPr lang="fr-FR" dirty="0"/>
          </a:p>
        </p:txBody>
      </p:sp>
      <p:sp>
        <p:nvSpPr>
          <p:cNvPr id="11" name="Rectangle 10">
            <a:extLst>
              <a:ext uri="{FF2B5EF4-FFF2-40B4-BE49-F238E27FC236}">
                <a16:creationId xmlns:a16="http://schemas.microsoft.com/office/drawing/2014/main" id="{0FB1862C-6F22-4B67-96DC-D2DC1924A37D}"/>
              </a:ext>
            </a:extLst>
          </p:cNvPr>
          <p:cNvSpPr/>
          <p:nvPr/>
        </p:nvSpPr>
        <p:spPr>
          <a:xfrm>
            <a:off x="2652167" y="181138"/>
            <a:ext cx="7824244" cy="461665"/>
          </a:xfrm>
          <a:prstGeom prst="rect">
            <a:avLst/>
          </a:prstGeom>
        </p:spPr>
        <p:txBody>
          <a:bodyPr wrap="square">
            <a:spAutoFit/>
          </a:bodyPr>
          <a:lstStyle/>
          <a:p>
            <a:r>
              <a:rPr lang="fr-FR" sz="2400" b="1" dirty="0"/>
              <a:t>Différent niveau de scope – Prototypage JS</a:t>
            </a:r>
          </a:p>
        </p:txBody>
      </p:sp>
      <p:sp>
        <p:nvSpPr>
          <p:cNvPr id="12" name="ZoneTexte 11">
            <a:extLst>
              <a:ext uri="{FF2B5EF4-FFF2-40B4-BE49-F238E27FC236}">
                <a16:creationId xmlns:a16="http://schemas.microsoft.com/office/drawing/2014/main" id="{0AA3A787-AAA8-45B1-85DD-A96FCFEBCF9C}"/>
              </a:ext>
            </a:extLst>
          </p:cNvPr>
          <p:cNvSpPr txBox="1"/>
          <p:nvPr/>
        </p:nvSpPr>
        <p:spPr>
          <a:xfrm>
            <a:off x="-34834" y="2008777"/>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2796549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A881E79C-BCDF-44F5-A8CC-85C1FDA35068}"/>
              </a:ext>
            </a:extLst>
          </p:cNvPr>
          <p:cNvSpPr txBox="1"/>
          <p:nvPr/>
        </p:nvSpPr>
        <p:spPr>
          <a:xfrm>
            <a:off x="2782387" y="238537"/>
            <a:ext cx="9157063" cy="3785652"/>
          </a:xfrm>
          <a:prstGeom prst="rect">
            <a:avLst/>
          </a:prstGeom>
          <a:noFill/>
        </p:spPr>
        <p:txBody>
          <a:bodyPr wrap="square" rtlCol="0">
            <a:spAutoFit/>
          </a:bodyPr>
          <a:lstStyle/>
          <a:p>
            <a:r>
              <a:rPr lang="fr-FR" sz="2400" b="1" dirty="0"/>
              <a:t>Le cycle de fonctionnement de AngularJS </a:t>
            </a:r>
            <a:r>
              <a:rPr lang="fr-FR" dirty="0"/>
              <a:t>:</a:t>
            </a:r>
          </a:p>
          <a:p>
            <a:endParaRPr lang="fr-FR" dirty="0"/>
          </a:p>
          <a:p>
            <a:pPr marL="285750" indent="-285750">
              <a:buFontTx/>
              <a:buChar char="-"/>
            </a:pPr>
            <a:r>
              <a:rPr lang="fr-FR" dirty="0"/>
              <a:t>Bootstrap :</a:t>
            </a:r>
          </a:p>
          <a:p>
            <a:pPr marL="742950" lvl="1" indent="-285750">
              <a:buFont typeface="Wingdings" panose="05000000000000000000" pitchFamily="2" charset="2"/>
              <a:buChar char="§"/>
            </a:pPr>
            <a:r>
              <a:rPr lang="fr-FR" dirty="0"/>
              <a:t>Initialisation </a:t>
            </a:r>
            <a:r>
              <a:rPr lang="fr-FR" dirty="0" err="1"/>
              <a:t>d’angularJs</a:t>
            </a:r>
            <a:r>
              <a:rPr lang="fr-FR" dirty="0"/>
              <a:t> et de ses </a:t>
            </a:r>
            <a:r>
              <a:rPr lang="fr-FR" dirty="0" err="1"/>
              <a:t>dépendences</a:t>
            </a:r>
            <a:endParaRPr lang="fr-FR" dirty="0"/>
          </a:p>
          <a:p>
            <a:pPr marL="742950" lvl="1" indent="-285750">
              <a:buFont typeface="Wingdings" panose="05000000000000000000" pitchFamily="2" charset="2"/>
              <a:buChar char="§"/>
            </a:pPr>
            <a:r>
              <a:rPr lang="fr-FR" dirty="0"/>
              <a:t>Localisation du </a:t>
            </a:r>
            <a:r>
              <a:rPr lang="fr-FR" dirty="0" err="1"/>
              <a:t>ng</a:t>
            </a:r>
            <a:r>
              <a:rPr lang="fr-FR" dirty="0"/>
              <a:t>-app directive (point d’entrée de l’application)</a:t>
            </a:r>
          </a:p>
          <a:p>
            <a:pPr marL="285750" indent="-285750">
              <a:buFontTx/>
              <a:buChar char="-"/>
            </a:pPr>
            <a:endParaRPr lang="fr-FR" dirty="0"/>
          </a:p>
          <a:p>
            <a:pPr marL="285750" indent="-285750">
              <a:buFontTx/>
              <a:buChar char="-"/>
            </a:pPr>
            <a:r>
              <a:rPr lang="fr-FR" dirty="0"/>
              <a:t>Compilation (Transformation du DOM </a:t>
            </a:r>
            <a:r>
              <a:rPr lang="fr-FR" dirty="0" err="1"/>
              <a:t>static</a:t>
            </a:r>
            <a:r>
              <a:rPr lang="fr-FR" dirty="0"/>
              <a:t> en DOM dynamique)</a:t>
            </a:r>
          </a:p>
          <a:p>
            <a:pPr marL="742950" lvl="1" indent="-285750">
              <a:buFont typeface="Wingdings" panose="05000000000000000000" pitchFamily="2" charset="2"/>
              <a:buChar char="§"/>
            </a:pPr>
            <a:r>
              <a:rPr lang="fr-FR" dirty="0"/>
              <a:t>Recherche et collecte toutes les directives de la page</a:t>
            </a:r>
          </a:p>
          <a:p>
            <a:pPr marL="742950" lvl="1" indent="-285750">
              <a:buFont typeface="Wingdings" panose="05000000000000000000" pitchFamily="2" charset="2"/>
              <a:buChar char="§"/>
            </a:pPr>
            <a:r>
              <a:rPr lang="fr-FR" dirty="0"/>
              <a:t>Création des différent binding et scope de donnée</a:t>
            </a:r>
          </a:p>
          <a:p>
            <a:endParaRPr lang="fr-FR" dirty="0"/>
          </a:p>
          <a:p>
            <a:pPr marL="285750" indent="-285750">
              <a:buFontTx/>
              <a:buChar char="-"/>
            </a:pPr>
            <a:r>
              <a:rPr lang="fr-FR" dirty="0"/>
              <a:t>Runtime :</a:t>
            </a:r>
          </a:p>
          <a:p>
            <a:pPr marL="742950" lvl="1" indent="-285750">
              <a:buFont typeface="Wingdings" panose="05000000000000000000" pitchFamily="2" charset="2"/>
              <a:buChar char="§"/>
            </a:pPr>
            <a:r>
              <a:rPr lang="fr-FR" dirty="0"/>
              <a:t>Boucle de Digest (check des </a:t>
            </a:r>
            <a:r>
              <a:rPr lang="fr-FR" dirty="0" err="1"/>
              <a:t>modif</a:t>
            </a:r>
            <a:r>
              <a:rPr lang="fr-FR" dirty="0"/>
              <a:t>)</a:t>
            </a:r>
          </a:p>
          <a:p>
            <a:pPr marL="742950" lvl="1" indent="-285750">
              <a:buFont typeface="Wingdings" panose="05000000000000000000" pitchFamily="2" charset="2"/>
              <a:buChar char="§"/>
            </a:pPr>
            <a:r>
              <a:rPr lang="fr-FR" dirty="0"/>
              <a:t>Affichage</a:t>
            </a:r>
          </a:p>
        </p:txBody>
      </p:sp>
      <p:pic>
        <p:nvPicPr>
          <p:cNvPr id="11" name="Image 10">
            <a:extLst>
              <a:ext uri="{FF2B5EF4-FFF2-40B4-BE49-F238E27FC236}">
                <a16:creationId xmlns:a16="http://schemas.microsoft.com/office/drawing/2014/main" id="{C4F41530-FF99-403F-BA62-8630BE028B81}"/>
              </a:ext>
            </a:extLst>
          </p:cNvPr>
          <p:cNvPicPr>
            <a:picLocks noChangeAspect="1"/>
          </p:cNvPicPr>
          <p:nvPr/>
        </p:nvPicPr>
        <p:blipFill>
          <a:blip r:embed="rId2"/>
          <a:stretch>
            <a:fillRect/>
          </a:stretch>
        </p:blipFill>
        <p:spPr>
          <a:xfrm>
            <a:off x="7360918" y="3132228"/>
            <a:ext cx="4685995" cy="3591738"/>
          </a:xfrm>
          <a:prstGeom prst="rect">
            <a:avLst/>
          </a:prstGeom>
        </p:spPr>
      </p:pic>
      <p:sp>
        <p:nvSpPr>
          <p:cNvPr id="12" name="ZoneTexte 11">
            <a:extLst>
              <a:ext uri="{FF2B5EF4-FFF2-40B4-BE49-F238E27FC236}">
                <a16:creationId xmlns:a16="http://schemas.microsoft.com/office/drawing/2014/main" id="{81FE3D5B-C02A-47F6-850A-950F759B6E36}"/>
              </a:ext>
            </a:extLst>
          </p:cNvPr>
          <p:cNvSpPr txBox="1"/>
          <p:nvPr/>
        </p:nvSpPr>
        <p:spPr>
          <a:xfrm>
            <a:off x="2780214" y="4323805"/>
            <a:ext cx="4101737" cy="2600071"/>
          </a:xfrm>
          <a:prstGeom prst="rect">
            <a:avLst/>
          </a:prstGeom>
          <a:noFill/>
        </p:spPr>
        <p:txBody>
          <a:bodyPr wrap="square" rtlCol="0">
            <a:spAutoFit/>
          </a:bodyPr>
          <a:lstStyle/>
          <a:p>
            <a:r>
              <a:rPr lang="fr-FR" sz="2400" b="1" dirty="0"/>
              <a:t>Les Limites d’AngularJS : </a:t>
            </a:r>
          </a:p>
          <a:p>
            <a:pPr marL="285750" indent="-285750">
              <a:lnSpc>
                <a:spcPct val="200000"/>
              </a:lnSpc>
              <a:buFont typeface="Arial" panose="020B0604020202020204" pitchFamily="34" charset="0"/>
              <a:buChar char="•"/>
            </a:pPr>
            <a:r>
              <a:rPr lang="fr-FR" dirty="0"/>
              <a:t>Boucle infini avec les watcher</a:t>
            </a:r>
          </a:p>
          <a:p>
            <a:pPr marL="285750" indent="-285750">
              <a:lnSpc>
                <a:spcPct val="200000"/>
              </a:lnSpc>
              <a:buFont typeface="Arial" panose="020B0604020202020204" pitchFamily="34" charset="0"/>
              <a:buChar char="•"/>
            </a:pPr>
            <a:r>
              <a:rPr lang="fr-FR" dirty="0"/>
              <a:t>Difficile d’identifier quel scope bouge</a:t>
            </a:r>
          </a:p>
          <a:p>
            <a:pPr marL="285750" indent="-285750">
              <a:lnSpc>
                <a:spcPct val="200000"/>
              </a:lnSpc>
              <a:buFont typeface="Arial" panose="020B0604020202020204" pitchFamily="34" charset="0"/>
              <a:buChar char="•"/>
            </a:pPr>
            <a:r>
              <a:rPr lang="fr-FR" dirty="0"/>
              <a:t>Faire communiquer les contrôleurs entre eux.</a:t>
            </a:r>
          </a:p>
        </p:txBody>
      </p:sp>
      <p:sp>
        <p:nvSpPr>
          <p:cNvPr id="13" name="ZoneTexte 12">
            <a:extLst>
              <a:ext uri="{FF2B5EF4-FFF2-40B4-BE49-F238E27FC236}">
                <a16:creationId xmlns:a16="http://schemas.microsoft.com/office/drawing/2014/main" id="{BC1B04C8-5278-4BA3-927A-BCFC317D484C}"/>
              </a:ext>
            </a:extLst>
          </p:cNvPr>
          <p:cNvSpPr txBox="1"/>
          <p:nvPr/>
        </p:nvSpPr>
        <p:spPr>
          <a:xfrm>
            <a:off x="-34834" y="2008777"/>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3851543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4B4655A-D2F8-4F05-BACB-61182C5884C7}"/>
              </a:ext>
            </a:extLst>
          </p:cNvPr>
          <p:cNvSpPr txBox="1"/>
          <p:nvPr/>
        </p:nvSpPr>
        <p:spPr>
          <a:xfrm>
            <a:off x="2573383" y="0"/>
            <a:ext cx="9618617" cy="584775"/>
          </a:xfrm>
          <a:prstGeom prst="rect">
            <a:avLst/>
          </a:prstGeom>
          <a:noFill/>
        </p:spPr>
        <p:txBody>
          <a:bodyPr wrap="square" rtlCol="0">
            <a:spAutoFit/>
          </a:bodyPr>
          <a:lstStyle/>
          <a:p>
            <a:pPr algn="ctr"/>
            <a:r>
              <a:rPr lang="fr-FR" sz="3200" b="1" dirty="0"/>
              <a:t>Introduction à NodeJS</a:t>
            </a:r>
          </a:p>
        </p:txBody>
      </p:sp>
      <p:grpSp>
        <p:nvGrpSpPr>
          <p:cNvPr id="11" name="Groupe 10">
            <a:extLst>
              <a:ext uri="{FF2B5EF4-FFF2-40B4-BE49-F238E27FC236}">
                <a16:creationId xmlns:a16="http://schemas.microsoft.com/office/drawing/2014/main" id="{C5655921-5826-48D7-B260-165FF82877B3}"/>
              </a:ext>
            </a:extLst>
          </p:cNvPr>
          <p:cNvGrpSpPr/>
          <p:nvPr/>
        </p:nvGrpSpPr>
        <p:grpSpPr>
          <a:xfrm>
            <a:off x="2573383" y="837455"/>
            <a:ext cx="9383487" cy="3416320"/>
            <a:chOff x="2573382" y="1150964"/>
            <a:chExt cx="9383487" cy="3416320"/>
          </a:xfrm>
        </p:grpSpPr>
        <p:sp>
          <p:nvSpPr>
            <p:cNvPr id="7" name="ZoneTexte 6">
              <a:extLst>
                <a:ext uri="{FF2B5EF4-FFF2-40B4-BE49-F238E27FC236}">
                  <a16:creationId xmlns:a16="http://schemas.microsoft.com/office/drawing/2014/main" id="{0D0A433A-52CF-457A-AEC4-4607544E68E3}"/>
                </a:ext>
              </a:extLst>
            </p:cNvPr>
            <p:cNvSpPr txBox="1"/>
            <p:nvPr/>
          </p:nvSpPr>
          <p:spPr>
            <a:xfrm>
              <a:off x="2573382" y="1150964"/>
              <a:ext cx="8699863" cy="3416320"/>
            </a:xfrm>
            <a:prstGeom prst="rect">
              <a:avLst/>
            </a:prstGeom>
            <a:noFill/>
          </p:spPr>
          <p:txBody>
            <a:bodyPr wrap="square" rtlCol="0">
              <a:spAutoFit/>
            </a:bodyPr>
            <a:lstStyle/>
            <a:p>
              <a:r>
                <a:rPr lang="fr-FR" b="1" dirty="0"/>
                <a:t>NodeJS </a:t>
              </a:r>
              <a:r>
                <a:rPr lang="fr-FR" dirty="0"/>
                <a:t>: Un </a:t>
              </a:r>
              <a:r>
                <a:rPr lang="fr-FR" dirty="0" err="1"/>
                <a:t>moteurJS</a:t>
              </a:r>
              <a:r>
                <a:rPr lang="fr-FR" dirty="0"/>
                <a:t> à l’</a:t>
              </a:r>
              <a:r>
                <a:rPr lang="fr-FR" dirty="0" err="1"/>
                <a:t>exterieur</a:t>
              </a:r>
              <a:r>
                <a:rPr lang="fr-FR" dirty="0"/>
                <a:t> d’un navigateur</a:t>
              </a:r>
            </a:p>
            <a:p>
              <a:endParaRPr lang="fr-FR" dirty="0"/>
            </a:p>
            <a:p>
              <a:endParaRPr lang="fr-FR" dirty="0"/>
            </a:p>
            <a:p>
              <a:endParaRPr lang="fr-FR" dirty="0"/>
            </a:p>
            <a:p>
              <a:endParaRPr lang="fr-FR" dirty="0"/>
            </a:p>
            <a:p>
              <a:endParaRPr lang="fr-FR" dirty="0"/>
            </a:p>
            <a:p>
              <a:r>
                <a:rPr lang="fr-FR" strike="sngStrike" dirty="0"/>
                <a:t>Un Langage ?  Un Framework ? </a:t>
              </a:r>
            </a:p>
            <a:p>
              <a:endParaRPr lang="fr-FR" strike="sngStrike" dirty="0"/>
            </a:p>
            <a:p>
              <a:endParaRPr lang="fr-FR" strike="sngStrike" dirty="0"/>
            </a:p>
            <a:p>
              <a:br>
                <a:rPr lang="fr-FR" dirty="0"/>
              </a:br>
              <a:endParaRPr lang="fr-FR" dirty="0"/>
            </a:p>
            <a:p>
              <a:r>
                <a:rPr lang="fr-FR" dirty="0">
                  <a:sym typeface="Wingdings" panose="05000000000000000000" pitchFamily="2" charset="2"/>
                </a:rPr>
                <a:t> </a:t>
              </a:r>
              <a:r>
                <a:rPr lang="fr-FR" dirty="0"/>
                <a:t>Un environnement d’exécution de javascript hors du navigateur</a:t>
              </a:r>
            </a:p>
          </p:txBody>
        </p:sp>
        <p:grpSp>
          <p:nvGrpSpPr>
            <p:cNvPr id="10" name="Groupe 9">
              <a:extLst>
                <a:ext uri="{FF2B5EF4-FFF2-40B4-BE49-F238E27FC236}">
                  <a16:creationId xmlns:a16="http://schemas.microsoft.com/office/drawing/2014/main" id="{6F0BCD22-2C58-4827-8E4F-4C4BBE02A208}"/>
                </a:ext>
              </a:extLst>
            </p:cNvPr>
            <p:cNvGrpSpPr/>
            <p:nvPr/>
          </p:nvGrpSpPr>
          <p:grpSpPr>
            <a:xfrm>
              <a:off x="6531679" y="1685108"/>
              <a:ext cx="5425190" cy="2271390"/>
              <a:chOff x="6531679" y="1685108"/>
              <a:chExt cx="5425190" cy="2271390"/>
            </a:xfrm>
          </p:grpSpPr>
          <p:pic>
            <p:nvPicPr>
              <p:cNvPr id="6" name="Image 5">
                <a:extLst>
                  <a:ext uri="{FF2B5EF4-FFF2-40B4-BE49-F238E27FC236}">
                    <a16:creationId xmlns:a16="http://schemas.microsoft.com/office/drawing/2014/main" id="{2CAF707D-A253-46D1-84D8-5D7B813BF212}"/>
                  </a:ext>
                </a:extLst>
              </p:cNvPr>
              <p:cNvPicPr>
                <a:picLocks noChangeAspect="1"/>
              </p:cNvPicPr>
              <p:nvPr/>
            </p:nvPicPr>
            <p:blipFill>
              <a:blip r:embed="rId2"/>
              <a:stretch>
                <a:fillRect/>
              </a:stretch>
            </p:blipFill>
            <p:spPr>
              <a:xfrm>
                <a:off x="6531679" y="1685108"/>
                <a:ext cx="5425190" cy="2271390"/>
              </a:xfrm>
              <a:prstGeom prst="rect">
                <a:avLst/>
              </a:prstGeom>
            </p:spPr>
          </p:pic>
          <p:cxnSp>
            <p:nvCxnSpPr>
              <p:cNvPr id="9" name="Connecteur droit avec flèche 8">
                <a:extLst>
                  <a:ext uri="{FF2B5EF4-FFF2-40B4-BE49-F238E27FC236}">
                    <a16:creationId xmlns:a16="http://schemas.microsoft.com/office/drawing/2014/main" id="{90663D69-A21E-47EB-B432-C306ADF36F62}"/>
                  </a:ext>
                </a:extLst>
              </p:cNvPr>
              <p:cNvCxnSpPr/>
              <p:nvPr/>
            </p:nvCxnSpPr>
            <p:spPr>
              <a:xfrm>
                <a:off x="8760949" y="2952206"/>
                <a:ext cx="88827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2" name="Image 11">
            <a:extLst>
              <a:ext uri="{FF2B5EF4-FFF2-40B4-BE49-F238E27FC236}">
                <a16:creationId xmlns:a16="http://schemas.microsoft.com/office/drawing/2014/main" id="{524CB2B2-52E8-4D6E-B87A-3AFA9955A241}"/>
              </a:ext>
            </a:extLst>
          </p:cNvPr>
          <p:cNvPicPr>
            <a:picLocks noChangeAspect="1"/>
          </p:cNvPicPr>
          <p:nvPr/>
        </p:nvPicPr>
        <p:blipFill>
          <a:blip r:embed="rId3"/>
          <a:stretch>
            <a:fillRect/>
          </a:stretch>
        </p:blipFill>
        <p:spPr>
          <a:xfrm>
            <a:off x="6672725" y="4404989"/>
            <a:ext cx="5519275" cy="2453011"/>
          </a:xfrm>
          <a:prstGeom prst="rect">
            <a:avLst/>
          </a:prstGeom>
        </p:spPr>
      </p:pic>
      <p:sp>
        <p:nvSpPr>
          <p:cNvPr id="13" name="ZoneTexte 12">
            <a:extLst>
              <a:ext uri="{FF2B5EF4-FFF2-40B4-BE49-F238E27FC236}">
                <a16:creationId xmlns:a16="http://schemas.microsoft.com/office/drawing/2014/main" id="{1690E9A0-1B6F-4119-AB96-A2317B2CA8B1}"/>
              </a:ext>
            </a:extLst>
          </p:cNvPr>
          <p:cNvSpPr txBox="1"/>
          <p:nvPr/>
        </p:nvSpPr>
        <p:spPr>
          <a:xfrm>
            <a:off x="2834640" y="4898571"/>
            <a:ext cx="3697040" cy="923330"/>
          </a:xfrm>
          <a:prstGeom prst="rect">
            <a:avLst/>
          </a:prstGeom>
          <a:noFill/>
        </p:spPr>
        <p:txBody>
          <a:bodyPr wrap="square" rtlCol="0">
            <a:spAutoFit/>
          </a:bodyPr>
          <a:lstStyle/>
          <a:p>
            <a:r>
              <a:rPr lang="fr-FR" dirty="0"/>
              <a:t>Permet de faire tourner un serveur. </a:t>
            </a:r>
            <a:br>
              <a:rPr lang="fr-FR" dirty="0"/>
            </a:br>
            <a:br>
              <a:rPr lang="fr-FR" dirty="0"/>
            </a:br>
            <a:r>
              <a:rPr lang="fr-FR" dirty="0"/>
              <a:t>Réalisation d’application 100% JS</a:t>
            </a:r>
          </a:p>
        </p:txBody>
      </p:sp>
      <p:sp>
        <p:nvSpPr>
          <p:cNvPr id="14" name="ZoneTexte 13">
            <a:extLst>
              <a:ext uri="{FF2B5EF4-FFF2-40B4-BE49-F238E27FC236}">
                <a16:creationId xmlns:a16="http://schemas.microsoft.com/office/drawing/2014/main" id="{BE1BBE01-9A44-4EA5-8B16-891B58B072FE}"/>
              </a:ext>
            </a:extLst>
          </p:cNvPr>
          <p:cNvSpPr txBox="1"/>
          <p:nvPr/>
        </p:nvSpPr>
        <p:spPr>
          <a:xfrm>
            <a:off x="-21771" y="2857862"/>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834339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4B4655A-D2F8-4F05-BACB-61182C5884C7}"/>
              </a:ext>
            </a:extLst>
          </p:cNvPr>
          <p:cNvSpPr txBox="1"/>
          <p:nvPr/>
        </p:nvSpPr>
        <p:spPr>
          <a:xfrm>
            <a:off x="2573383" y="192659"/>
            <a:ext cx="5094514" cy="461665"/>
          </a:xfrm>
          <a:prstGeom prst="rect">
            <a:avLst/>
          </a:prstGeom>
          <a:noFill/>
        </p:spPr>
        <p:txBody>
          <a:bodyPr wrap="square" rtlCol="0">
            <a:spAutoFit/>
          </a:bodyPr>
          <a:lstStyle/>
          <a:p>
            <a:pPr marL="342900" indent="-342900">
              <a:buFont typeface="Arial" panose="020B0604020202020204" pitchFamily="34" charset="0"/>
              <a:buChar char="•"/>
            </a:pPr>
            <a:r>
              <a:rPr lang="fr-FR" sz="2400" b="1" dirty="0"/>
              <a:t>NodeJS, un env. basé sur les </a:t>
            </a:r>
            <a:r>
              <a:rPr lang="fr-FR" sz="2400" b="1" dirty="0" err="1"/>
              <a:t>event</a:t>
            </a:r>
            <a:endParaRPr lang="fr-FR" sz="2400" b="1" dirty="0"/>
          </a:p>
        </p:txBody>
      </p:sp>
      <p:sp>
        <p:nvSpPr>
          <p:cNvPr id="15" name="ZoneTexte 14">
            <a:extLst>
              <a:ext uri="{FF2B5EF4-FFF2-40B4-BE49-F238E27FC236}">
                <a16:creationId xmlns:a16="http://schemas.microsoft.com/office/drawing/2014/main" id="{70F76725-9891-4CF9-8E41-5C33AF4FEB41}"/>
              </a:ext>
            </a:extLst>
          </p:cNvPr>
          <p:cNvSpPr txBox="1"/>
          <p:nvPr/>
        </p:nvSpPr>
        <p:spPr>
          <a:xfrm>
            <a:off x="3174275" y="970497"/>
            <a:ext cx="4297679" cy="1477328"/>
          </a:xfrm>
          <a:prstGeom prst="rect">
            <a:avLst/>
          </a:prstGeom>
          <a:noFill/>
        </p:spPr>
        <p:txBody>
          <a:bodyPr wrap="square" rtlCol="0">
            <a:spAutoFit/>
          </a:bodyPr>
          <a:lstStyle/>
          <a:p>
            <a:pPr marL="342900" indent="-342900">
              <a:buFont typeface="Wingdings" panose="05000000000000000000" pitchFamily="2" charset="2"/>
              <a:buChar char="à"/>
            </a:pPr>
            <a:r>
              <a:rPr lang="fr-FR" dirty="0"/>
              <a:t>Asynchrone</a:t>
            </a:r>
          </a:p>
          <a:p>
            <a:pPr marL="342900" indent="-342900">
              <a:buFont typeface="Wingdings" panose="05000000000000000000" pitchFamily="2" charset="2"/>
              <a:buChar char="à"/>
            </a:pPr>
            <a:endParaRPr lang="fr-FR" dirty="0"/>
          </a:p>
          <a:p>
            <a:pPr marL="342900" indent="-342900">
              <a:buFont typeface="Wingdings" panose="05000000000000000000" pitchFamily="2" charset="2"/>
              <a:buChar char="à"/>
            </a:pPr>
            <a:r>
              <a:rPr lang="fr-FR" dirty="0"/>
              <a:t>De nombreuses fonctions Callback </a:t>
            </a:r>
          </a:p>
          <a:p>
            <a:pPr marL="342900" indent="-342900">
              <a:buFont typeface="Wingdings" panose="05000000000000000000" pitchFamily="2" charset="2"/>
              <a:buChar char="à"/>
            </a:pPr>
            <a:endParaRPr lang="fr-FR" dirty="0"/>
          </a:p>
          <a:p>
            <a:r>
              <a:rPr lang="fr-FR" dirty="0"/>
              <a:t>=  liste d’actions à faire si évènement </a:t>
            </a:r>
          </a:p>
        </p:txBody>
      </p:sp>
      <p:pic>
        <p:nvPicPr>
          <p:cNvPr id="2050" name="Picture 2" descr="Le modÃ¨le non bloquant en programmation">
            <a:extLst>
              <a:ext uri="{FF2B5EF4-FFF2-40B4-BE49-F238E27FC236}">
                <a16:creationId xmlns:a16="http://schemas.microsoft.com/office/drawing/2014/main" id="{9BA6767C-4AF3-4ADB-A100-D40DD65DE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9045" y="32744"/>
            <a:ext cx="3123504" cy="241508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B279BA11-C4C3-495E-A9E3-CE01E140BAA3}"/>
              </a:ext>
            </a:extLst>
          </p:cNvPr>
          <p:cNvPicPr>
            <a:picLocks noChangeAspect="1"/>
          </p:cNvPicPr>
          <p:nvPr/>
        </p:nvPicPr>
        <p:blipFill>
          <a:blip r:embed="rId3"/>
          <a:stretch>
            <a:fillRect/>
          </a:stretch>
        </p:blipFill>
        <p:spPr>
          <a:xfrm>
            <a:off x="2947459" y="2510098"/>
            <a:ext cx="6134100" cy="2047875"/>
          </a:xfrm>
          <a:prstGeom prst="rect">
            <a:avLst/>
          </a:prstGeom>
        </p:spPr>
      </p:pic>
      <p:sp>
        <p:nvSpPr>
          <p:cNvPr id="12" name="ZoneTexte 11">
            <a:extLst>
              <a:ext uri="{FF2B5EF4-FFF2-40B4-BE49-F238E27FC236}">
                <a16:creationId xmlns:a16="http://schemas.microsoft.com/office/drawing/2014/main" id="{7BFFF0DA-6CC3-4C17-AAA4-F652BFDAE976}"/>
              </a:ext>
            </a:extLst>
          </p:cNvPr>
          <p:cNvSpPr txBox="1"/>
          <p:nvPr/>
        </p:nvSpPr>
        <p:spPr>
          <a:xfrm>
            <a:off x="2921333" y="4936419"/>
            <a:ext cx="3070588" cy="1200329"/>
          </a:xfrm>
          <a:prstGeom prst="rect">
            <a:avLst/>
          </a:prstGeom>
          <a:noFill/>
        </p:spPr>
        <p:txBody>
          <a:bodyPr wrap="square" rtlCol="0">
            <a:spAutoFit/>
          </a:bodyPr>
          <a:lstStyle/>
          <a:p>
            <a:r>
              <a:rPr lang="fr-FR" i="1" dirty="0"/>
              <a:t>Exemple de fonction callback classique pour écouter la réception d’une requête et réagir en fonction</a:t>
            </a:r>
          </a:p>
        </p:txBody>
      </p:sp>
      <p:pic>
        <p:nvPicPr>
          <p:cNvPr id="10" name="Image 9">
            <a:extLst>
              <a:ext uri="{FF2B5EF4-FFF2-40B4-BE49-F238E27FC236}">
                <a16:creationId xmlns:a16="http://schemas.microsoft.com/office/drawing/2014/main" id="{9D76B2FA-DFC4-40EA-B25D-BA26F47FCD27}"/>
              </a:ext>
            </a:extLst>
          </p:cNvPr>
          <p:cNvPicPr>
            <a:picLocks noChangeAspect="1"/>
          </p:cNvPicPr>
          <p:nvPr/>
        </p:nvPicPr>
        <p:blipFill>
          <a:blip r:embed="rId4"/>
          <a:stretch>
            <a:fillRect/>
          </a:stretch>
        </p:blipFill>
        <p:spPr>
          <a:xfrm>
            <a:off x="5991921" y="4833665"/>
            <a:ext cx="6153150" cy="1514475"/>
          </a:xfrm>
          <a:prstGeom prst="rect">
            <a:avLst/>
          </a:prstGeom>
        </p:spPr>
      </p:pic>
      <p:sp>
        <p:nvSpPr>
          <p:cNvPr id="11" name="Rectangle : coins arrondis 10">
            <a:extLst>
              <a:ext uri="{FF2B5EF4-FFF2-40B4-BE49-F238E27FC236}">
                <a16:creationId xmlns:a16="http://schemas.microsoft.com/office/drawing/2014/main" id="{9E0D585C-92E7-4571-A5B7-184EEF1AE3EA}"/>
              </a:ext>
            </a:extLst>
          </p:cNvPr>
          <p:cNvSpPr/>
          <p:nvPr/>
        </p:nvSpPr>
        <p:spPr>
          <a:xfrm>
            <a:off x="2947459" y="2991394"/>
            <a:ext cx="6153150" cy="1005840"/>
          </a:xfrm>
          <a:prstGeom prst="roundRect">
            <a:avLst>
              <a:gd name="adj" fmla="val 18831"/>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 coins arrondis 15">
            <a:extLst>
              <a:ext uri="{FF2B5EF4-FFF2-40B4-BE49-F238E27FC236}">
                <a16:creationId xmlns:a16="http://schemas.microsoft.com/office/drawing/2014/main" id="{BC97C194-2028-421F-B523-F799327E4999}"/>
              </a:ext>
            </a:extLst>
          </p:cNvPr>
          <p:cNvSpPr/>
          <p:nvPr/>
        </p:nvSpPr>
        <p:spPr>
          <a:xfrm>
            <a:off x="5985933" y="5134285"/>
            <a:ext cx="6149461" cy="926881"/>
          </a:xfrm>
          <a:prstGeom prst="roundRect">
            <a:avLst>
              <a:gd name="adj" fmla="val 18831"/>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E970A710-FAC4-4098-AE4E-EBB24533F416}"/>
              </a:ext>
            </a:extLst>
          </p:cNvPr>
          <p:cNvSpPr txBox="1"/>
          <p:nvPr/>
        </p:nvSpPr>
        <p:spPr>
          <a:xfrm>
            <a:off x="-21771" y="2857862"/>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870147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B6EDB33-28DF-4237-B3CC-6F1DB0D0D634}"/>
              </a:ext>
            </a:extLst>
          </p:cNvPr>
          <p:cNvSpPr txBox="1"/>
          <p:nvPr/>
        </p:nvSpPr>
        <p:spPr>
          <a:xfrm>
            <a:off x="2704011" y="0"/>
            <a:ext cx="6309359" cy="461665"/>
          </a:xfrm>
          <a:prstGeom prst="rect">
            <a:avLst/>
          </a:prstGeom>
          <a:noFill/>
        </p:spPr>
        <p:txBody>
          <a:bodyPr wrap="square" rtlCol="0">
            <a:spAutoFit/>
          </a:bodyPr>
          <a:lstStyle/>
          <a:p>
            <a:r>
              <a:rPr lang="fr-FR" sz="2400" b="1" dirty="0"/>
              <a:t>Les fonctions Callback - Asynchronisme</a:t>
            </a:r>
          </a:p>
        </p:txBody>
      </p:sp>
      <p:pic>
        <p:nvPicPr>
          <p:cNvPr id="5" name="Image 4">
            <a:extLst>
              <a:ext uri="{FF2B5EF4-FFF2-40B4-BE49-F238E27FC236}">
                <a16:creationId xmlns:a16="http://schemas.microsoft.com/office/drawing/2014/main" id="{2A9DF01C-5BF6-4729-901E-51EF62F00563}"/>
              </a:ext>
            </a:extLst>
          </p:cNvPr>
          <p:cNvPicPr>
            <a:picLocks noChangeAspect="1"/>
          </p:cNvPicPr>
          <p:nvPr/>
        </p:nvPicPr>
        <p:blipFill>
          <a:blip r:embed="rId2"/>
          <a:stretch>
            <a:fillRect/>
          </a:stretch>
        </p:blipFill>
        <p:spPr>
          <a:xfrm>
            <a:off x="2778030" y="695053"/>
            <a:ext cx="4133850" cy="1104900"/>
          </a:xfrm>
          <a:prstGeom prst="rect">
            <a:avLst/>
          </a:prstGeom>
        </p:spPr>
      </p:pic>
      <p:pic>
        <p:nvPicPr>
          <p:cNvPr id="6" name="Image 5">
            <a:extLst>
              <a:ext uri="{FF2B5EF4-FFF2-40B4-BE49-F238E27FC236}">
                <a16:creationId xmlns:a16="http://schemas.microsoft.com/office/drawing/2014/main" id="{57F3E250-F9CD-4FA8-B5D8-7C78FBF5C1A3}"/>
              </a:ext>
            </a:extLst>
          </p:cNvPr>
          <p:cNvPicPr>
            <a:picLocks noChangeAspect="1"/>
          </p:cNvPicPr>
          <p:nvPr/>
        </p:nvPicPr>
        <p:blipFill>
          <a:blip r:embed="rId3"/>
          <a:stretch>
            <a:fillRect/>
          </a:stretch>
        </p:blipFill>
        <p:spPr>
          <a:xfrm>
            <a:off x="2869470" y="3457711"/>
            <a:ext cx="4848225" cy="1857375"/>
          </a:xfrm>
          <a:prstGeom prst="rect">
            <a:avLst/>
          </a:prstGeom>
        </p:spPr>
      </p:pic>
      <p:sp>
        <p:nvSpPr>
          <p:cNvPr id="7" name="ZoneTexte 6">
            <a:extLst>
              <a:ext uri="{FF2B5EF4-FFF2-40B4-BE49-F238E27FC236}">
                <a16:creationId xmlns:a16="http://schemas.microsoft.com/office/drawing/2014/main" id="{3F4B121B-C763-4B23-955F-B31BA81A7DE6}"/>
              </a:ext>
            </a:extLst>
          </p:cNvPr>
          <p:cNvSpPr txBox="1"/>
          <p:nvPr/>
        </p:nvSpPr>
        <p:spPr>
          <a:xfrm>
            <a:off x="9013370" y="599624"/>
            <a:ext cx="3252649" cy="1200329"/>
          </a:xfrm>
          <a:prstGeom prst="rect">
            <a:avLst/>
          </a:prstGeom>
          <a:noFill/>
        </p:spPr>
        <p:txBody>
          <a:bodyPr wrap="square" rtlCol="0">
            <a:spAutoFit/>
          </a:bodyPr>
          <a:lstStyle/>
          <a:p>
            <a:r>
              <a:rPr lang="fr-FR" dirty="0"/>
              <a:t>Output :</a:t>
            </a:r>
          </a:p>
          <a:p>
            <a:pPr marL="285750" indent="-285750">
              <a:buFont typeface="Arial" panose="020B0604020202020204" pitchFamily="34" charset="0"/>
              <a:buChar char="•"/>
            </a:pPr>
            <a:endParaRPr lang="fr-FR" dirty="0"/>
          </a:p>
          <a:p>
            <a:pPr marL="285750" indent="-285750">
              <a:buFont typeface="Wingdings" panose="05000000000000000000" pitchFamily="2" charset="2"/>
              <a:buChar char="Ø"/>
            </a:pPr>
            <a:r>
              <a:rPr lang="fr-FR" dirty="0"/>
              <a:t>Input.txt content</a:t>
            </a:r>
          </a:p>
          <a:p>
            <a:pPr marL="285750" indent="-285750">
              <a:buFont typeface="Wingdings" panose="05000000000000000000" pitchFamily="2" charset="2"/>
              <a:buChar char="Ø"/>
            </a:pPr>
            <a:r>
              <a:rPr lang="fr-FR" dirty="0"/>
              <a:t>« Program </a:t>
            </a:r>
            <a:r>
              <a:rPr lang="fr-FR" dirty="0" err="1"/>
              <a:t>Ended</a:t>
            </a:r>
            <a:r>
              <a:rPr lang="fr-FR" dirty="0"/>
              <a:t> »</a:t>
            </a:r>
          </a:p>
        </p:txBody>
      </p:sp>
      <p:sp>
        <p:nvSpPr>
          <p:cNvPr id="8" name="ZoneTexte 7">
            <a:extLst>
              <a:ext uri="{FF2B5EF4-FFF2-40B4-BE49-F238E27FC236}">
                <a16:creationId xmlns:a16="http://schemas.microsoft.com/office/drawing/2014/main" id="{3A2FCA80-BC74-40A4-A7A2-DE016DD5C9D7}"/>
              </a:ext>
            </a:extLst>
          </p:cNvPr>
          <p:cNvSpPr txBox="1"/>
          <p:nvPr/>
        </p:nvSpPr>
        <p:spPr>
          <a:xfrm>
            <a:off x="9013369" y="3457711"/>
            <a:ext cx="3252649" cy="1477328"/>
          </a:xfrm>
          <a:prstGeom prst="rect">
            <a:avLst/>
          </a:prstGeom>
          <a:noFill/>
        </p:spPr>
        <p:txBody>
          <a:bodyPr wrap="square" rtlCol="0">
            <a:spAutoFit/>
          </a:bodyPr>
          <a:lstStyle/>
          <a:p>
            <a:r>
              <a:rPr lang="fr-FR" dirty="0"/>
              <a:t>Output :</a:t>
            </a:r>
          </a:p>
          <a:p>
            <a:pPr marL="285750" indent="-285750">
              <a:buFont typeface="Arial" panose="020B0604020202020204" pitchFamily="34" charset="0"/>
              <a:buChar char="•"/>
            </a:pPr>
            <a:endParaRPr lang="fr-FR" dirty="0"/>
          </a:p>
          <a:p>
            <a:pPr marL="285750" indent="-285750">
              <a:buFont typeface="Wingdings" panose="05000000000000000000" pitchFamily="2" charset="2"/>
              <a:buChar char="Ø"/>
            </a:pPr>
            <a:r>
              <a:rPr lang="fr-FR" dirty="0"/>
              <a:t>« Program </a:t>
            </a:r>
            <a:r>
              <a:rPr lang="fr-FR" dirty="0" err="1"/>
              <a:t>Ended</a:t>
            </a:r>
            <a:r>
              <a:rPr lang="fr-FR" dirty="0"/>
              <a:t> »</a:t>
            </a:r>
          </a:p>
          <a:p>
            <a:pPr marL="285750" indent="-285750">
              <a:buFont typeface="Wingdings" panose="05000000000000000000" pitchFamily="2" charset="2"/>
              <a:buChar char="Ø"/>
            </a:pPr>
            <a:r>
              <a:rPr lang="fr-FR" dirty="0"/>
              <a:t>Input.txt content</a:t>
            </a:r>
          </a:p>
          <a:p>
            <a:endParaRPr lang="fr-FR" dirty="0"/>
          </a:p>
        </p:txBody>
      </p:sp>
      <p:sp>
        <p:nvSpPr>
          <p:cNvPr id="9" name="ZoneTexte 8">
            <a:extLst>
              <a:ext uri="{FF2B5EF4-FFF2-40B4-BE49-F238E27FC236}">
                <a16:creationId xmlns:a16="http://schemas.microsoft.com/office/drawing/2014/main" id="{E810D8A7-BCF6-4B68-9267-7F80B5C89D19}"/>
              </a:ext>
            </a:extLst>
          </p:cNvPr>
          <p:cNvSpPr txBox="1"/>
          <p:nvPr/>
        </p:nvSpPr>
        <p:spPr>
          <a:xfrm>
            <a:off x="2704011" y="1896066"/>
            <a:ext cx="7476311" cy="646331"/>
          </a:xfrm>
          <a:prstGeom prst="rect">
            <a:avLst/>
          </a:prstGeom>
          <a:noFill/>
        </p:spPr>
        <p:txBody>
          <a:bodyPr wrap="square" rtlCol="0">
            <a:spAutoFit/>
          </a:bodyPr>
          <a:lstStyle/>
          <a:p>
            <a:r>
              <a:rPr lang="fr-FR" dirty="0"/>
              <a:t>Lors de l’</a:t>
            </a:r>
            <a:r>
              <a:rPr lang="fr-FR" dirty="0" err="1"/>
              <a:t>execution</a:t>
            </a:r>
            <a:r>
              <a:rPr lang="fr-FR" dirty="0"/>
              <a:t>, on attend que la lecture du fichier soit terminée.</a:t>
            </a:r>
          </a:p>
          <a:p>
            <a:endParaRPr lang="fr-FR" dirty="0"/>
          </a:p>
        </p:txBody>
      </p:sp>
      <p:sp>
        <p:nvSpPr>
          <p:cNvPr id="10" name="ZoneTexte 9">
            <a:extLst>
              <a:ext uri="{FF2B5EF4-FFF2-40B4-BE49-F238E27FC236}">
                <a16:creationId xmlns:a16="http://schemas.microsoft.com/office/drawing/2014/main" id="{001DC870-1CFC-42FB-9D7E-3CCD6A026633}"/>
              </a:ext>
            </a:extLst>
          </p:cNvPr>
          <p:cNvSpPr txBox="1"/>
          <p:nvPr/>
        </p:nvSpPr>
        <p:spPr>
          <a:xfrm>
            <a:off x="2869469" y="5315086"/>
            <a:ext cx="7476311" cy="646331"/>
          </a:xfrm>
          <a:prstGeom prst="rect">
            <a:avLst/>
          </a:prstGeom>
          <a:noFill/>
        </p:spPr>
        <p:txBody>
          <a:bodyPr wrap="square" rtlCol="0">
            <a:spAutoFit/>
          </a:bodyPr>
          <a:lstStyle/>
          <a:p>
            <a:r>
              <a:rPr lang="fr-FR" dirty="0"/>
              <a:t>Ici on n’attend pas, on continue directement le code, et lorsque le fichier est lu entièrement on exécute le callback.</a:t>
            </a:r>
          </a:p>
        </p:txBody>
      </p:sp>
      <p:sp>
        <p:nvSpPr>
          <p:cNvPr id="11" name="ZoneTexte 10">
            <a:extLst>
              <a:ext uri="{FF2B5EF4-FFF2-40B4-BE49-F238E27FC236}">
                <a16:creationId xmlns:a16="http://schemas.microsoft.com/office/drawing/2014/main" id="{1B2D7BC7-9EEF-49FC-A0B2-78A500514F49}"/>
              </a:ext>
            </a:extLst>
          </p:cNvPr>
          <p:cNvSpPr txBox="1"/>
          <p:nvPr/>
        </p:nvSpPr>
        <p:spPr>
          <a:xfrm>
            <a:off x="-21771" y="2857862"/>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323988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4B4655A-D2F8-4F05-BACB-61182C5884C7}"/>
              </a:ext>
            </a:extLst>
          </p:cNvPr>
          <p:cNvSpPr txBox="1"/>
          <p:nvPr/>
        </p:nvSpPr>
        <p:spPr>
          <a:xfrm>
            <a:off x="2584150" y="122913"/>
            <a:ext cx="4689566" cy="461665"/>
          </a:xfrm>
          <a:prstGeom prst="rect">
            <a:avLst/>
          </a:prstGeom>
          <a:noFill/>
        </p:spPr>
        <p:txBody>
          <a:bodyPr wrap="square" rtlCol="0">
            <a:spAutoFit/>
          </a:bodyPr>
          <a:lstStyle/>
          <a:p>
            <a:pPr marL="342900" indent="-342900">
              <a:buFont typeface="Arial" panose="020B0604020202020204" pitchFamily="34" charset="0"/>
              <a:buChar char="•"/>
            </a:pPr>
            <a:r>
              <a:rPr lang="fr-FR" sz="2400" b="1" dirty="0"/>
              <a:t>Les modules de base NodeJS</a:t>
            </a:r>
          </a:p>
        </p:txBody>
      </p:sp>
      <p:sp>
        <p:nvSpPr>
          <p:cNvPr id="3" name="Rectangle 2">
            <a:extLst>
              <a:ext uri="{FF2B5EF4-FFF2-40B4-BE49-F238E27FC236}">
                <a16:creationId xmlns:a16="http://schemas.microsoft.com/office/drawing/2014/main" id="{2FFB839C-5EFC-4E13-8B93-BD3E45AEF707}"/>
              </a:ext>
            </a:extLst>
          </p:cNvPr>
          <p:cNvSpPr/>
          <p:nvPr/>
        </p:nvSpPr>
        <p:spPr>
          <a:xfrm>
            <a:off x="9085337" y="-28863"/>
            <a:ext cx="3441943" cy="584775"/>
          </a:xfrm>
          <a:prstGeom prst="rect">
            <a:avLst/>
          </a:prstGeom>
        </p:spPr>
        <p:txBody>
          <a:bodyPr wrap="square">
            <a:spAutoFit/>
          </a:bodyPr>
          <a:lstStyle/>
          <a:p>
            <a:r>
              <a:rPr lang="fr-FR" sz="1600" i="1" dirty="0"/>
              <a:t>https://oncletom.io/node.js/chapter-04/index.html#modules-builtin</a:t>
            </a:r>
          </a:p>
        </p:txBody>
      </p:sp>
      <p:graphicFrame>
        <p:nvGraphicFramePr>
          <p:cNvPr id="6" name="Tableau 5">
            <a:extLst>
              <a:ext uri="{FF2B5EF4-FFF2-40B4-BE49-F238E27FC236}">
                <a16:creationId xmlns:a16="http://schemas.microsoft.com/office/drawing/2014/main" id="{B2736109-357D-4BBB-8363-C6FAE70C1FDA}"/>
              </a:ext>
            </a:extLst>
          </p:cNvPr>
          <p:cNvGraphicFramePr>
            <a:graphicFrameLocks noGrp="1"/>
          </p:cNvGraphicFramePr>
          <p:nvPr>
            <p:extLst>
              <p:ext uri="{D42A27DB-BD31-4B8C-83A1-F6EECF244321}">
                <p14:modId xmlns:p14="http://schemas.microsoft.com/office/powerpoint/2010/main" val="1526338431"/>
              </p:ext>
            </p:extLst>
          </p:nvPr>
        </p:nvGraphicFramePr>
        <p:xfrm>
          <a:off x="2833551" y="2174875"/>
          <a:ext cx="9223103" cy="4419600"/>
        </p:xfrm>
        <a:graphic>
          <a:graphicData uri="http://schemas.openxmlformats.org/drawingml/2006/table">
            <a:tbl>
              <a:tblPr firstRow="1" bandRow="1">
                <a:tableStyleId>{5C22544A-7EE6-4342-B048-85BDC9FD1C3A}</a:tableStyleId>
              </a:tblPr>
              <a:tblGrid>
                <a:gridCol w="2503342">
                  <a:extLst>
                    <a:ext uri="{9D8B030D-6E8A-4147-A177-3AD203B41FA5}">
                      <a16:colId xmlns:a16="http://schemas.microsoft.com/office/drawing/2014/main" val="4278363731"/>
                    </a:ext>
                  </a:extLst>
                </a:gridCol>
                <a:gridCol w="6719761">
                  <a:extLst>
                    <a:ext uri="{9D8B030D-6E8A-4147-A177-3AD203B41FA5}">
                      <a16:colId xmlns:a16="http://schemas.microsoft.com/office/drawing/2014/main" val="2891190978"/>
                    </a:ext>
                  </a:extLst>
                </a:gridCol>
              </a:tblGrid>
              <a:tr h="0">
                <a:tc>
                  <a:txBody>
                    <a:bodyPr/>
                    <a:lstStyle/>
                    <a:p>
                      <a:pPr algn="ctr"/>
                      <a:r>
                        <a:rPr lang="fr-FR" sz="1800" dirty="0"/>
                        <a:t>Nom des modules</a:t>
                      </a:r>
                    </a:p>
                  </a:txBody>
                  <a:tcPr anchor="ctr"/>
                </a:tc>
                <a:tc>
                  <a:txBody>
                    <a:bodyPr/>
                    <a:lstStyle/>
                    <a:p>
                      <a:pPr algn="ctr"/>
                      <a:r>
                        <a:rPr lang="fr-FR" sz="1800" dirty="0"/>
                        <a:t>Utilité</a:t>
                      </a:r>
                    </a:p>
                  </a:txBody>
                  <a:tcPr anchor="ctr"/>
                </a:tc>
                <a:extLst>
                  <a:ext uri="{0D108BD9-81ED-4DB2-BD59-A6C34878D82A}">
                    <a16:rowId xmlns:a16="http://schemas.microsoft.com/office/drawing/2014/main" val="1052298792"/>
                  </a:ext>
                </a:extLst>
              </a:tr>
              <a:tr h="0">
                <a:tc>
                  <a:txBody>
                    <a:bodyPr/>
                    <a:lstStyle/>
                    <a:p>
                      <a:pPr algn="ctr"/>
                      <a:r>
                        <a:rPr lang="fr-FR" sz="2000" b="1" dirty="0" err="1"/>
                        <a:t>fs</a:t>
                      </a:r>
                      <a:endParaRPr lang="fr-FR" sz="2000" b="1" dirty="0"/>
                    </a:p>
                  </a:txBody>
                  <a:tcPr anchor="ctr"/>
                </a:tc>
                <a:tc>
                  <a:txBody>
                    <a:bodyPr/>
                    <a:lstStyle/>
                    <a:p>
                      <a:pPr algn="l"/>
                      <a:r>
                        <a:rPr lang="fr-FR" sz="1800" i="0" kern="1200" dirty="0">
                          <a:solidFill>
                            <a:schemeClr val="dk1"/>
                          </a:solidFill>
                          <a:effectLst/>
                          <a:latin typeface="+mn-lt"/>
                          <a:ea typeface="+mn-ea"/>
                          <a:cs typeface="+mn-cs"/>
                        </a:rPr>
                        <a:t>(file system) interagir avec les fichiers et les répertoires présents sur l’ordinateur </a:t>
                      </a:r>
                      <a:endParaRPr lang="fr-FR" sz="2000" b="1" i="0" dirty="0"/>
                    </a:p>
                  </a:txBody>
                  <a:tcPr anchor="ctr"/>
                </a:tc>
                <a:extLst>
                  <a:ext uri="{0D108BD9-81ED-4DB2-BD59-A6C34878D82A}">
                    <a16:rowId xmlns:a16="http://schemas.microsoft.com/office/drawing/2014/main" val="1261733477"/>
                  </a:ext>
                </a:extLst>
              </a:tr>
              <a:tr h="0">
                <a:tc>
                  <a:txBody>
                    <a:bodyPr/>
                    <a:lstStyle/>
                    <a:p>
                      <a:pPr algn="ctr"/>
                      <a:r>
                        <a:rPr lang="fr-FR" sz="2000" b="1" dirty="0"/>
                        <a:t>http</a:t>
                      </a:r>
                    </a:p>
                  </a:txBody>
                  <a:tcPr anchor="ctr"/>
                </a:tc>
                <a:tc>
                  <a:txBody>
                    <a:bodyPr/>
                    <a:lstStyle/>
                    <a:p>
                      <a:pPr algn="l"/>
                      <a:r>
                        <a:rPr lang="fr-FR" sz="1800" i="0" kern="1200" dirty="0">
                          <a:solidFill>
                            <a:schemeClr val="dk1"/>
                          </a:solidFill>
                          <a:effectLst/>
                          <a:latin typeface="+mn-lt"/>
                          <a:ea typeface="+mn-ea"/>
                          <a:cs typeface="+mn-cs"/>
                        </a:rPr>
                        <a:t>1- Création de requête via le protocole http pour </a:t>
                      </a:r>
                      <a:r>
                        <a:rPr lang="fr-FR" sz="1800" b="1" i="0" kern="1200" dirty="0">
                          <a:solidFill>
                            <a:schemeClr val="dk1"/>
                          </a:solidFill>
                          <a:effectLst/>
                          <a:latin typeface="+mn-lt"/>
                          <a:ea typeface="+mn-ea"/>
                          <a:cs typeface="+mn-cs"/>
                        </a:rPr>
                        <a:t>accéder</a:t>
                      </a:r>
                      <a:r>
                        <a:rPr lang="fr-FR" sz="1800" i="0" kern="1200" dirty="0">
                          <a:solidFill>
                            <a:schemeClr val="dk1"/>
                          </a:solidFill>
                          <a:effectLst/>
                          <a:latin typeface="+mn-lt"/>
                          <a:ea typeface="+mn-ea"/>
                          <a:cs typeface="+mn-cs"/>
                        </a:rPr>
                        <a:t> à une ressource distante et recevoir une </a:t>
                      </a:r>
                      <a:r>
                        <a:rPr lang="fr-FR" sz="1800" b="1" i="0" kern="1200" dirty="0">
                          <a:solidFill>
                            <a:schemeClr val="dk1"/>
                          </a:solidFill>
                          <a:effectLst/>
                          <a:latin typeface="+mn-lt"/>
                          <a:ea typeface="+mn-ea"/>
                          <a:cs typeface="+mn-cs"/>
                        </a:rPr>
                        <a:t>réponse</a:t>
                      </a:r>
                    </a:p>
                    <a:p>
                      <a:pPr algn="l"/>
                      <a:r>
                        <a:rPr lang="fr-FR" sz="1800" i="0" kern="1200" dirty="0">
                          <a:solidFill>
                            <a:schemeClr val="dk1"/>
                          </a:solidFill>
                          <a:effectLst/>
                          <a:latin typeface="+mn-lt"/>
                          <a:ea typeface="+mn-ea"/>
                          <a:cs typeface="+mn-cs"/>
                        </a:rPr>
                        <a:t>2- Utilisation du protocole http pour mettre à disposition des ressources et les </a:t>
                      </a:r>
                      <a:r>
                        <a:rPr lang="fr-FR" sz="1800" b="1" i="0" kern="1200" dirty="0">
                          <a:solidFill>
                            <a:schemeClr val="dk1"/>
                          </a:solidFill>
                          <a:effectLst/>
                          <a:latin typeface="+mn-lt"/>
                          <a:ea typeface="+mn-ea"/>
                          <a:cs typeface="+mn-cs"/>
                        </a:rPr>
                        <a:t>envoyer</a:t>
                      </a:r>
                      <a:r>
                        <a:rPr lang="fr-FR" sz="1800" i="0" kern="1200" dirty="0">
                          <a:solidFill>
                            <a:schemeClr val="dk1"/>
                          </a:solidFill>
                          <a:effectLst/>
                          <a:latin typeface="+mn-lt"/>
                          <a:ea typeface="+mn-ea"/>
                          <a:cs typeface="+mn-cs"/>
                        </a:rPr>
                        <a:t> en </a:t>
                      </a:r>
                      <a:r>
                        <a:rPr lang="fr-FR" sz="1800" b="1" i="0" kern="1200" dirty="0">
                          <a:solidFill>
                            <a:schemeClr val="dk1"/>
                          </a:solidFill>
                          <a:effectLst/>
                          <a:latin typeface="+mn-lt"/>
                          <a:ea typeface="+mn-ea"/>
                          <a:cs typeface="+mn-cs"/>
                        </a:rPr>
                        <a:t>réponse</a:t>
                      </a:r>
                    </a:p>
                  </a:txBody>
                  <a:tcPr anchor="ctr"/>
                </a:tc>
                <a:extLst>
                  <a:ext uri="{0D108BD9-81ED-4DB2-BD59-A6C34878D82A}">
                    <a16:rowId xmlns:a16="http://schemas.microsoft.com/office/drawing/2014/main" val="3090157291"/>
                  </a:ext>
                </a:extLst>
              </a:tr>
              <a:tr h="0">
                <a:tc>
                  <a:txBody>
                    <a:bodyPr/>
                    <a:lstStyle/>
                    <a:p>
                      <a:pPr algn="ctr"/>
                      <a:r>
                        <a:rPr lang="fr-FR" sz="2000" b="1" dirty="0" err="1"/>
                        <a:t>path</a:t>
                      </a:r>
                      <a:endParaRPr lang="fr-FR" sz="2000" b="1" dirty="0"/>
                    </a:p>
                  </a:txBody>
                  <a:tcPr anchor="ctr"/>
                </a:tc>
                <a:tc>
                  <a:txBody>
                    <a:bodyPr/>
                    <a:lstStyle/>
                    <a:p>
                      <a:pPr algn="l"/>
                      <a:r>
                        <a:rPr lang="fr-FR" sz="1800" i="0" kern="1200" dirty="0">
                          <a:solidFill>
                            <a:schemeClr val="dk1"/>
                          </a:solidFill>
                          <a:effectLst/>
                          <a:latin typeface="+mn-lt"/>
                          <a:ea typeface="+mn-ea"/>
                          <a:cs typeface="+mn-cs"/>
                        </a:rPr>
                        <a:t> Offre un ensemble de fonctions et de propriétés pour manipuler et construire des chemins vers des fichiers et répertoires.</a:t>
                      </a:r>
                    </a:p>
                  </a:txBody>
                  <a:tcPr anchor="ctr"/>
                </a:tc>
                <a:extLst>
                  <a:ext uri="{0D108BD9-81ED-4DB2-BD59-A6C34878D82A}">
                    <a16:rowId xmlns:a16="http://schemas.microsoft.com/office/drawing/2014/main" val="3137156597"/>
                  </a:ext>
                </a:extLst>
              </a:tr>
              <a:tr h="0">
                <a:tc>
                  <a:txBody>
                    <a:bodyPr/>
                    <a:lstStyle/>
                    <a:p>
                      <a:pPr algn="ctr"/>
                      <a:r>
                        <a:rPr lang="fr-FR" sz="2000" b="1" dirty="0"/>
                        <a:t>url</a:t>
                      </a:r>
                    </a:p>
                  </a:txBody>
                  <a:tcPr anchor="ctr"/>
                </a:tc>
                <a:tc>
                  <a:txBody>
                    <a:bodyPr/>
                    <a:lstStyle/>
                    <a:p>
                      <a:pPr algn="l"/>
                      <a:r>
                        <a:rPr lang="fr-FR" sz="1800" b="0" i="0" kern="1200" dirty="0">
                          <a:solidFill>
                            <a:schemeClr val="dk1"/>
                          </a:solidFill>
                          <a:effectLst/>
                          <a:latin typeface="+mn-lt"/>
                          <a:ea typeface="+mn-ea"/>
                          <a:cs typeface="+mn-cs"/>
                        </a:rPr>
                        <a:t> Offre des outils pour interpréter des URL, les transformer et les assembler à nouveau sous forme de chaîne de caractères. La variable </a:t>
                      </a:r>
                      <a:r>
                        <a:rPr lang="fr-FR" sz="2000" dirty="0"/>
                        <a:t>URL</a:t>
                      </a:r>
                      <a:r>
                        <a:rPr lang="fr-FR" sz="1800" b="0" i="0" kern="1200" dirty="0">
                          <a:solidFill>
                            <a:schemeClr val="dk1"/>
                          </a:solidFill>
                          <a:effectLst/>
                          <a:latin typeface="+mn-lt"/>
                          <a:ea typeface="+mn-ea"/>
                          <a:cs typeface="+mn-cs"/>
                        </a:rPr>
                        <a:t> (en majuscules) est disponible de manière globale.</a:t>
                      </a:r>
                      <a:endParaRPr lang="fr-FR" sz="2000" b="1" dirty="0"/>
                    </a:p>
                  </a:txBody>
                  <a:tcPr anchor="ctr"/>
                </a:tc>
                <a:extLst>
                  <a:ext uri="{0D108BD9-81ED-4DB2-BD59-A6C34878D82A}">
                    <a16:rowId xmlns:a16="http://schemas.microsoft.com/office/drawing/2014/main" val="1074993159"/>
                  </a:ext>
                </a:extLst>
              </a:tr>
              <a:tr h="0">
                <a:tc>
                  <a:txBody>
                    <a:bodyPr/>
                    <a:lstStyle/>
                    <a:p>
                      <a:pPr algn="ctr"/>
                      <a:r>
                        <a:rPr lang="fr-FR" sz="2000" b="1" dirty="0" err="1"/>
                        <a:t>event</a:t>
                      </a:r>
                      <a:endParaRPr lang="fr-FR" sz="2000" b="1" dirty="0"/>
                    </a:p>
                  </a:txBody>
                  <a:tcPr anchor="ctr"/>
                </a:tc>
                <a:tc>
                  <a:txBody>
                    <a:bodyPr/>
                    <a:lstStyle/>
                    <a:p>
                      <a:pPr algn="l"/>
                      <a:r>
                        <a:rPr lang="fr-FR" sz="1800" b="0" i="0" kern="1200" dirty="0">
                          <a:solidFill>
                            <a:schemeClr val="dk1"/>
                          </a:solidFill>
                          <a:effectLst/>
                          <a:latin typeface="+mn-lt"/>
                          <a:ea typeface="+mn-ea"/>
                          <a:cs typeface="+mn-cs"/>
                        </a:rPr>
                        <a:t> Contient le nécessaire pour créer du code communiquant à l’aide de fonctions d’écoute et d’émission de messages.</a:t>
                      </a:r>
                      <a:endParaRPr lang="fr-FR" sz="2000" b="1" dirty="0"/>
                    </a:p>
                  </a:txBody>
                  <a:tcPr anchor="ctr"/>
                </a:tc>
                <a:extLst>
                  <a:ext uri="{0D108BD9-81ED-4DB2-BD59-A6C34878D82A}">
                    <a16:rowId xmlns:a16="http://schemas.microsoft.com/office/drawing/2014/main" val="588917716"/>
                  </a:ext>
                </a:extLst>
              </a:tr>
            </a:tbl>
          </a:graphicData>
        </a:graphic>
      </p:graphicFrame>
      <p:sp>
        <p:nvSpPr>
          <p:cNvPr id="7" name="ZoneTexte 6">
            <a:extLst>
              <a:ext uri="{FF2B5EF4-FFF2-40B4-BE49-F238E27FC236}">
                <a16:creationId xmlns:a16="http://schemas.microsoft.com/office/drawing/2014/main" id="{A544247A-F67D-4656-8900-AFF5B0B40D57}"/>
              </a:ext>
            </a:extLst>
          </p:cNvPr>
          <p:cNvSpPr txBox="1"/>
          <p:nvPr/>
        </p:nvSpPr>
        <p:spPr>
          <a:xfrm>
            <a:off x="8750057" y="823601"/>
            <a:ext cx="3441943" cy="923330"/>
          </a:xfrm>
          <a:prstGeom prst="rect">
            <a:avLst/>
          </a:prstGeom>
          <a:noFill/>
        </p:spPr>
        <p:txBody>
          <a:bodyPr wrap="square" rtlCol="0">
            <a:spAutoFit/>
          </a:bodyPr>
          <a:lstStyle/>
          <a:p>
            <a:r>
              <a:rPr lang="fr-FR" b="1" i="1" dirty="0" err="1"/>
              <a:t>Require</a:t>
            </a:r>
            <a:r>
              <a:rPr lang="fr-FR" dirty="0"/>
              <a:t> est un module disponible en globale dans la bibliothèque de </a:t>
            </a:r>
            <a:r>
              <a:rPr lang="fr-FR" dirty="0" err="1"/>
              <a:t>nodeJS</a:t>
            </a:r>
            <a:endParaRPr lang="fr-FR" dirty="0"/>
          </a:p>
        </p:txBody>
      </p:sp>
      <p:sp>
        <p:nvSpPr>
          <p:cNvPr id="11" name="ZoneTexte 10">
            <a:extLst>
              <a:ext uri="{FF2B5EF4-FFF2-40B4-BE49-F238E27FC236}">
                <a16:creationId xmlns:a16="http://schemas.microsoft.com/office/drawing/2014/main" id="{2DFC33AB-6E6E-43F4-8A17-293A5BC4A333}"/>
              </a:ext>
            </a:extLst>
          </p:cNvPr>
          <p:cNvSpPr txBox="1"/>
          <p:nvPr/>
        </p:nvSpPr>
        <p:spPr>
          <a:xfrm>
            <a:off x="3028287" y="974864"/>
            <a:ext cx="4245429" cy="369332"/>
          </a:xfrm>
          <a:prstGeom prst="rect">
            <a:avLst/>
          </a:prstGeom>
          <a:noFill/>
        </p:spPr>
        <p:txBody>
          <a:bodyPr wrap="square" rtlCol="0">
            <a:spAutoFit/>
          </a:bodyPr>
          <a:lstStyle/>
          <a:p>
            <a:r>
              <a:rPr lang="fr-FR" dirty="0"/>
              <a:t>Appeler un module : </a:t>
            </a:r>
          </a:p>
        </p:txBody>
      </p:sp>
      <p:pic>
        <p:nvPicPr>
          <p:cNvPr id="8" name="Image 7">
            <a:extLst>
              <a:ext uri="{FF2B5EF4-FFF2-40B4-BE49-F238E27FC236}">
                <a16:creationId xmlns:a16="http://schemas.microsoft.com/office/drawing/2014/main" id="{5A981082-F2E5-4CF5-BD63-A2EAB09D71E1}"/>
              </a:ext>
            </a:extLst>
          </p:cNvPr>
          <p:cNvPicPr>
            <a:picLocks noChangeAspect="1"/>
          </p:cNvPicPr>
          <p:nvPr/>
        </p:nvPicPr>
        <p:blipFill>
          <a:blip r:embed="rId2"/>
          <a:stretch>
            <a:fillRect/>
          </a:stretch>
        </p:blipFill>
        <p:spPr>
          <a:xfrm>
            <a:off x="5308027" y="963196"/>
            <a:ext cx="3295650" cy="381000"/>
          </a:xfrm>
          <a:prstGeom prst="rect">
            <a:avLst/>
          </a:prstGeom>
        </p:spPr>
      </p:pic>
      <p:sp>
        <p:nvSpPr>
          <p:cNvPr id="13" name="ZoneTexte 12">
            <a:extLst>
              <a:ext uri="{FF2B5EF4-FFF2-40B4-BE49-F238E27FC236}">
                <a16:creationId xmlns:a16="http://schemas.microsoft.com/office/drawing/2014/main" id="{4D278D22-612D-4147-9D04-9C35931B6536}"/>
              </a:ext>
            </a:extLst>
          </p:cNvPr>
          <p:cNvSpPr txBox="1"/>
          <p:nvPr/>
        </p:nvSpPr>
        <p:spPr>
          <a:xfrm>
            <a:off x="-21771" y="2857862"/>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2616192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4B4655A-D2F8-4F05-BACB-61182C5884C7}"/>
              </a:ext>
            </a:extLst>
          </p:cNvPr>
          <p:cNvSpPr txBox="1"/>
          <p:nvPr/>
        </p:nvSpPr>
        <p:spPr>
          <a:xfrm>
            <a:off x="2573383" y="192659"/>
            <a:ext cx="3827417" cy="1138773"/>
          </a:xfrm>
          <a:prstGeom prst="rect">
            <a:avLst/>
          </a:prstGeom>
          <a:noFill/>
        </p:spPr>
        <p:txBody>
          <a:bodyPr wrap="square" rtlCol="0">
            <a:spAutoFit/>
          </a:bodyPr>
          <a:lstStyle/>
          <a:p>
            <a:pPr marL="342900" indent="-342900">
              <a:buFont typeface="Arial" panose="020B0604020202020204" pitchFamily="34" charset="0"/>
              <a:buChar char="•"/>
            </a:pPr>
            <a:r>
              <a:rPr lang="fr-FR" sz="2400" b="1" dirty="0"/>
              <a:t>Détail du module HTTP</a:t>
            </a:r>
          </a:p>
          <a:p>
            <a:pPr marL="342900" indent="-342900">
              <a:buFont typeface="Arial" panose="020B0604020202020204" pitchFamily="34" charset="0"/>
              <a:buChar char="•"/>
            </a:pPr>
            <a:endParaRPr lang="fr-FR" sz="2400" b="1" dirty="0"/>
          </a:p>
          <a:p>
            <a:pPr lvl="1"/>
            <a:r>
              <a:rPr lang="fr-FR" dirty="0">
                <a:sym typeface="Wingdings" panose="05000000000000000000" pitchFamily="2" charset="2"/>
              </a:rPr>
              <a:t> Requête http </a:t>
            </a:r>
            <a:endParaRPr lang="fr-FR" dirty="0"/>
          </a:p>
        </p:txBody>
      </p:sp>
      <p:pic>
        <p:nvPicPr>
          <p:cNvPr id="18" name="Image 17">
            <a:extLst>
              <a:ext uri="{FF2B5EF4-FFF2-40B4-BE49-F238E27FC236}">
                <a16:creationId xmlns:a16="http://schemas.microsoft.com/office/drawing/2014/main" id="{65463659-2743-43D4-A927-5898AFD69F97}"/>
              </a:ext>
            </a:extLst>
          </p:cNvPr>
          <p:cNvPicPr>
            <a:picLocks noChangeAspect="1"/>
          </p:cNvPicPr>
          <p:nvPr/>
        </p:nvPicPr>
        <p:blipFill>
          <a:blip r:embed="rId2"/>
          <a:stretch>
            <a:fillRect/>
          </a:stretch>
        </p:blipFill>
        <p:spPr>
          <a:xfrm>
            <a:off x="2895328" y="1524091"/>
            <a:ext cx="7219950" cy="4848225"/>
          </a:xfrm>
          <a:prstGeom prst="rect">
            <a:avLst/>
          </a:prstGeom>
        </p:spPr>
      </p:pic>
      <p:pic>
        <p:nvPicPr>
          <p:cNvPr id="1033" name="Picture 9" descr="Olet multiply &#10;i tem &#10;return &#10;function(item) &#10;item; ">
            <a:extLst>
              <a:ext uri="{FF2B5EF4-FFF2-40B4-BE49-F238E27FC236}">
                <a16:creationId xmlns:a16="http://schemas.microsoft.com/office/drawing/2014/main" id="{4A73383D-7228-42CC-8992-CD4F8DABB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558" y="142766"/>
            <a:ext cx="3438525" cy="847725"/>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 18">
            <a:extLst>
              <a:ext uri="{FF2B5EF4-FFF2-40B4-BE49-F238E27FC236}">
                <a16:creationId xmlns:a16="http://schemas.microsoft.com/office/drawing/2014/main" id="{632DB3F9-2760-4CA5-A589-02827AF1FFA0}"/>
              </a:ext>
            </a:extLst>
          </p:cNvPr>
          <p:cNvPicPr>
            <a:picLocks noChangeAspect="1"/>
          </p:cNvPicPr>
          <p:nvPr/>
        </p:nvPicPr>
        <p:blipFill rotWithShape="1">
          <a:blip r:embed="rId4"/>
          <a:srcRect b="10917"/>
          <a:stretch/>
        </p:blipFill>
        <p:spPr>
          <a:xfrm>
            <a:off x="7984263" y="1069140"/>
            <a:ext cx="4083362" cy="376301"/>
          </a:xfrm>
          <a:prstGeom prst="rect">
            <a:avLst/>
          </a:prstGeom>
        </p:spPr>
      </p:pic>
      <p:sp>
        <p:nvSpPr>
          <p:cNvPr id="21" name="Est égal à 20">
            <a:extLst>
              <a:ext uri="{FF2B5EF4-FFF2-40B4-BE49-F238E27FC236}">
                <a16:creationId xmlns:a16="http://schemas.microsoft.com/office/drawing/2014/main" id="{50624E60-36E6-494C-A99D-64D3A520E63B}"/>
              </a:ext>
            </a:extLst>
          </p:cNvPr>
          <p:cNvSpPr/>
          <p:nvPr/>
        </p:nvSpPr>
        <p:spPr>
          <a:xfrm>
            <a:off x="9909537" y="259650"/>
            <a:ext cx="653143" cy="613955"/>
          </a:xfrm>
          <a:prstGeom prst="mathEqual">
            <a:avLst>
              <a:gd name="adj1" fmla="val 10754"/>
              <a:gd name="adj2" fmla="val 11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0" name="ZoneTexte 29">
            <a:extLst>
              <a:ext uri="{FF2B5EF4-FFF2-40B4-BE49-F238E27FC236}">
                <a16:creationId xmlns:a16="http://schemas.microsoft.com/office/drawing/2014/main" id="{70160BE8-07F4-40E5-9A45-34B55604605C}"/>
              </a:ext>
            </a:extLst>
          </p:cNvPr>
          <p:cNvSpPr txBox="1"/>
          <p:nvPr/>
        </p:nvSpPr>
        <p:spPr>
          <a:xfrm>
            <a:off x="-21771" y="2857862"/>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52762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4B4655A-D2F8-4F05-BACB-61182C5884C7}"/>
              </a:ext>
            </a:extLst>
          </p:cNvPr>
          <p:cNvSpPr txBox="1"/>
          <p:nvPr/>
        </p:nvSpPr>
        <p:spPr>
          <a:xfrm>
            <a:off x="2573383" y="192659"/>
            <a:ext cx="3827417" cy="1138773"/>
          </a:xfrm>
          <a:prstGeom prst="rect">
            <a:avLst/>
          </a:prstGeom>
          <a:noFill/>
        </p:spPr>
        <p:txBody>
          <a:bodyPr wrap="square" rtlCol="0">
            <a:spAutoFit/>
          </a:bodyPr>
          <a:lstStyle/>
          <a:p>
            <a:pPr marL="342900" indent="-342900">
              <a:buFont typeface="Arial" panose="020B0604020202020204" pitchFamily="34" charset="0"/>
              <a:buChar char="•"/>
            </a:pPr>
            <a:r>
              <a:rPr lang="fr-FR" sz="2400" b="1" dirty="0"/>
              <a:t>Détail du module HTTP</a:t>
            </a:r>
          </a:p>
          <a:p>
            <a:pPr marL="342900" indent="-342900">
              <a:buFont typeface="Arial" panose="020B0604020202020204" pitchFamily="34" charset="0"/>
              <a:buChar char="•"/>
            </a:pPr>
            <a:endParaRPr lang="fr-FR" sz="2400" b="1" dirty="0"/>
          </a:p>
          <a:p>
            <a:pPr lvl="1"/>
            <a:r>
              <a:rPr lang="fr-FR" dirty="0">
                <a:sym typeface="Wingdings" panose="05000000000000000000" pitchFamily="2" charset="2"/>
              </a:rPr>
              <a:t> Création d’un serveur</a:t>
            </a:r>
            <a:endParaRPr lang="fr-FR" dirty="0"/>
          </a:p>
        </p:txBody>
      </p:sp>
      <p:pic>
        <p:nvPicPr>
          <p:cNvPr id="2" name="Image 1">
            <a:extLst>
              <a:ext uri="{FF2B5EF4-FFF2-40B4-BE49-F238E27FC236}">
                <a16:creationId xmlns:a16="http://schemas.microsoft.com/office/drawing/2014/main" id="{9810509F-F4B7-4841-943D-3F5AB86F0565}"/>
              </a:ext>
            </a:extLst>
          </p:cNvPr>
          <p:cNvPicPr>
            <a:picLocks noChangeAspect="1"/>
          </p:cNvPicPr>
          <p:nvPr/>
        </p:nvPicPr>
        <p:blipFill>
          <a:blip r:embed="rId3"/>
          <a:stretch>
            <a:fillRect/>
          </a:stretch>
        </p:blipFill>
        <p:spPr>
          <a:xfrm>
            <a:off x="2913018" y="1534091"/>
            <a:ext cx="5786846" cy="3789817"/>
          </a:xfrm>
          <a:prstGeom prst="rect">
            <a:avLst/>
          </a:prstGeom>
        </p:spPr>
      </p:pic>
      <p:cxnSp>
        <p:nvCxnSpPr>
          <p:cNvPr id="5" name="Connecteur droit avec flèche 4">
            <a:extLst>
              <a:ext uri="{FF2B5EF4-FFF2-40B4-BE49-F238E27FC236}">
                <a16:creationId xmlns:a16="http://schemas.microsoft.com/office/drawing/2014/main" id="{DDA9EF8F-B568-4C75-A2CC-62538F24070D}"/>
              </a:ext>
            </a:extLst>
          </p:cNvPr>
          <p:cNvCxnSpPr/>
          <p:nvPr/>
        </p:nvCxnSpPr>
        <p:spPr>
          <a:xfrm flipH="1" flipV="1">
            <a:off x="4153989" y="5055326"/>
            <a:ext cx="2664822" cy="8490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4A558CA7-ECF4-4423-8BF5-08467DC0C89D}"/>
              </a:ext>
            </a:extLst>
          </p:cNvPr>
          <p:cNvSpPr txBox="1"/>
          <p:nvPr/>
        </p:nvSpPr>
        <p:spPr>
          <a:xfrm>
            <a:off x="6923315" y="5786846"/>
            <a:ext cx="3553097" cy="646331"/>
          </a:xfrm>
          <a:prstGeom prst="rect">
            <a:avLst/>
          </a:prstGeom>
          <a:noFill/>
        </p:spPr>
        <p:txBody>
          <a:bodyPr wrap="square" rtlCol="0">
            <a:spAutoFit/>
          </a:bodyPr>
          <a:lstStyle/>
          <a:p>
            <a:r>
              <a:rPr lang="fr-FR" dirty="0"/>
              <a:t>Impératif, sinon le navigateur pense que des données vont arriver</a:t>
            </a:r>
          </a:p>
        </p:txBody>
      </p:sp>
      <p:pic>
        <p:nvPicPr>
          <p:cNvPr id="8" name="Picture 9" descr="Olet multiply &#10;i tem &#10;return &#10;function(item) &#10;item; ">
            <a:extLst>
              <a:ext uri="{FF2B5EF4-FFF2-40B4-BE49-F238E27FC236}">
                <a16:creationId xmlns:a16="http://schemas.microsoft.com/office/drawing/2014/main" id="{36A1BA25-E3DF-42AD-9AD2-A7973499F5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9558" y="142766"/>
            <a:ext cx="3438525" cy="847725"/>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9E8B4066-CDC6-496C-857A-FB93C4BDFFDB}"/>
              </a:ext>
            </a:extLst>
          </p:cNvPr>
          <p:cNvPicPr>
            <a:picLocks noChangeAspect="1"/>
          </p:cNvPicPr>
          <p:nvPr/>
        </p:nvPicPr>
        <p:blipFill rotWithShape="1">
          <a:blip r:embed="rId5"/>
          <a:srcRect b="10917"/>
          <a:stretch/>
        </p:blipFill>
        <p:spPr>
          <a:xfrm>
            <a:off x="7984263" y="1069140"/>
            <a:ext cx="4083362" cy="376301"/>
          </a:xfrm>
          <a:prstGeom prst="rect">
            <a:avLst/>
          </a:prstGeom>
        </p:spPr>
      </p:pic>
      <p:sp>
        <p:nvSpPr>
          <p:cNvPr id="10" name="Est égal à 9">
            <a:extLst>
              <a:ext uri="{FF2B5EF4-FFF2-40B4-BE49-F238E27FC236}">
                <a16:creationId xmlns:a16="http://schemas.microsoft.com/office/drawing/2014/main" id="{01E33811-93B1-4304-915D-4937641996A2}"/>
              </a:ext>
            </a:extLst>
          </p:cNvPr>
          <p:cNvSpPr/>
          <p:nvPr/>
        </p:nvSpPr>
        <p:spPr>
          <a:xfrm>
            <a:off x="9909537" y="259650"/>
            <a:ext cx="653143" cy="613955"/>
          </a:xfrm>
          <a:prstGeom prst="mathEqual">
            <a:avLst>
              <a:gd name="adj1" fmla="val 10754"/>
              <a:gd name="adj2" fmla="val 11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ZoneTexte 10">
            <a:extLst>
              <a:ext uri="{FF2B5EF4-FFF2-40B4-BE49-F238E27FC236}">
                <a16:creationId xmlns:a16="http://schemas.microsoft.com/office/drawing/2014/main" id="{0FAE0374-0250-4CFD-8CBF-07624E37191D}"/>
              </a:ext>
            </a:extLst>
          </p:cNvPr>
          <p:cNvSpPr txBox="1"/>
          <p:nvPr/>
        </p:nvSpPr>
        <p:spPr>
          <a:xfrm>
            <a:off x="-21771" y="2857862"/>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93638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A37E62-6CE4-4544-9623-F37A043CF2B7}"/>
              </a:ext>
            </a:extLst>
          </p:cNvPr>
          <p:cNvSpPr>
            <a:spLocks noGrp="1"/>
          </p:cNvSpPr>
          <p:nvPr>
            <p:ph type="title"/>
          </p:nvPr>
        </p:nvSpPr>
        <p:spPr>
          <a:xfrm>
            <a:off x="2577830" y="0"/>
            <a:ext cx="9614170" cy="768485"/>
          </a:xfrm>
        </p:spPr>
        <p:txBody>
          <a:bodyPr/>
          <a:lstStyle/>
          <a:p>
            <a:pPr algn="ctr"/>
            <a:r>
              <a:rPr lang="fr-FR" dirty="0">
                <a:latin typeface="+mn-lt"/>
              </a:rPr>
              <a:t>Présentation - Planning</a:t>
            </a:r>
          </a:p>
        </p:txBody>
      </p:sp>
      <p:sp>
        <p:nvSpPr>
          <p:cNvPr id="6" name="ZoneTexte 5">
            <a:extLst>
              <a:ext uri="{FF2B5EF4-FFF2-40B4-BE49-F238E27FC236}">
                <a16:creationId xmlns:a16="http://schemas.microsoft.com/office/drawing/2014/main" id="{086444A1-A3CC-4BE0-8078-8B24F23FBA3B}"/>
              </a:ext>
            </a:extLst>
          </p:cNvPr>
          <p:cNvSpPr txBox="1"/>
          <p:nvPr/>
        </p:nvSpPr>
        <p:spPr>
          <a:xfrm>
            <a:off x="3103123" y="1021404"/>
            <a:ext cx="8638162" cy="1384995"/>
          </a:xfrm>
          <a:prstGeom prst="rect">
            <a:avLst/>
          </a:prstGeom>
          <a:noFill/>
        </p:spPr>
        <p:txBody>
          <a:bodyPr wrap="square" rtlCol="0">
            <a:spAutoFit/>
          </a:bodyPr>
          <a:lstStyle/>
          <a:p>
            <a:r>
              <a:rPr lang="fr-FR" sz="2800" b="1" dirty="0"/>
              <a:t>Planning Semaine : </a:t>
            </a:r>
          </a:p>
          <a:p>
            <a:endParaRPr lang="fr-FR" sz="2800" b="1" dirty="0"/>
          </a:p>
          <a:p>
            <a:endParaRPr lang="fr-FR" sz="2800" dirty="0"/>
          </a:p>
        </p:txBody>
      </p:sp>
      <p:sp>
        <p:nvSpPr>
          <p:cNvPr id="4" name="ZoneTexte 3">
            <a:extLst>
              <a:ext uri="{FF2B5EF4-FFF2-40B4-BE49-F238E27FC236}">
                <a16:creationId xmlns:a16="http://schemas.microsoft.com/office/drawing/2014/main" id="{421812BC-BBF6-418A-A3DD-3ABE078FF01E}"/>
              </a:ext>
            </a:extLst>
          </p:cNvPr>
          <p:cNvSpPr txBox="1"/>
          <p:nvPr/>
        </p:nvSpPr>
        <p:spPr>
          <a:xfrm>
            <a:off x="-60960" y="924560"/>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
        <p:nvSpPr>
          <p:cNvPr id="3" name="Rectangle 2">
            <a:extLst>
              <a:ext uri="{FF2B5EF4-FFF2-40B4-BE49-F238E27FC236}">
                <a16:creationId xmlns:a16="http://schemas.microsoft.com/office/drawing/2014/main" id="{842FF332-F0B1-4ECC-AC42-0391C43C9D31}"/>
              </a:ext>
            </a:extLst>
          </p:cNvPr>
          <p:cNvSpPr/>
          <p:nvPr/>
        </p:nvSpPr>
        <p:spPr>
          <a:xfrm>
            <a:off x="9965596" y="1278503"/>
            <a:ext cx="2226404" cy="1631216"/>
          </a:xfrm>
          <a:prstGeom prst="rect">
            <a:avLst/>
          </a:prstGeom>
        </p:spPr>
        <p:txBody>
          <a:bodyPr wrap="square">
            <a:spAutoFit/>
          </a:bodyPr>
          <a:lstStyle/>
          <a:p>
            <a:r>
              <a:rPr lang="pt-BR" sz="2000" b="1" dirty="0"/>
              <a:t>Horaire : </a:t>
            </a:r>
            <a:br>
              <a:rPr lang="pt-BR" sz="2000" dirty="0"/>
            </a:br>
            <a:r>
              <a:rPr lang="pt-BR" sz="2000" dirty="0"/>
              <a:t>9-10h30  </a:t>
            </a:r>
            <a:br>
              <a:rPr lang="pt-BR" sz="2000" dirty="0"/>
            </a:br>
            <a:r>
              <a:rPr lang="pt-BR" sz="2000" dirty="0"/>
              <a:t>10h45-12h</a:t>
            </a:r>
            <a:br>
              <a:rPr lang="pt-BR" sz="2000" dirty="0"/>
            </a:br>
            <a:r>
              <a:rPr lang="pt-BR" sz="2000" dirty="0"/>
              <a:t>13h30-15h30</a:t>
            </a:r>
            <a:br>
              <a:rPr lang="pt-BR" sz="2000" dirty="0"/>
            </a:br>
            <a:r>
              <a:rPr lang="pt-BR" sz="2000" dirty="0"/>
              <a:t>15h45-17h</a:t>
            </a:r>
            <a:endParaRPr lang="fr-FR" sz="2000" dirty="0"/>
          </a:p>
        </p:txBody>
      </p:sp>
    </p:spTree>
    <p:extLst>
      <p:ext uri="{BB962C8B-B14F-4D97-AF65-F5344CB8AC3E}">
        <p14:creationId xmlns:p14="http://schemas.microsoft.com/office/powerpoint/2010/main" val="1718372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4B4655A-D2F8-4F05-BACB-61182C5884C7}"/>
              </a:ext>
            </a:extLst>
          </p:cNvPr>
          <p:cNvSpPr txBox="1"/>
          <p:nvPr/>
        </p:nvSpPr>
        <p:spPr>
          <a:xfrm>
            <a:off x="2573383" y="192659"/>
            <a:ext cx="3827417" cy="1138773"/>
          </a:xfrm>
          <a:prstGeom prst="rect">
            <a:avLst/>
          </a:prstGeom>
          <a:noFill/>
        </p:spPr>
        <p:txBody>
          <a:bodyPr wrap="square" rtlCol="0">
            <a:spAutoFit/>
          </a:bodyPr>
          <a:lstStyle/>
          <a:p>
            <a:pPr marL="342900" indent="-342900">
              <a:buFont typeface="Arial" panose="020B0604020202020204" pitchFamily="34" charset="0"/>
              <a:buChar char="•"/>
            </a:pPr>
            <a:r>
              <a:rPr lang="fr-FR" sz="2400" b="1" dirty="0"/>
              <a:t>Détail du module HTTP</a:t>
            </a:r>
          </a:p>
          <a:p>
            <a:pPr marL="342900" indent="-342900">
              <a:buFont typeface="Arial" panose="020B0604020202020204" pitchFamily="34" charset="0"/>
              <a:buChar char="•"/>
            </a:pPr>
            <a:endParaRPr lang="fr-FR" sz="2400" b="1" dirty="0"/>
          </a:p>
          <a:p>
            <a:pPr lvl="1"/>
            <a:r>
              <a:rPr lang="fr-FR" dirty="0">
                <a:sym typeface="Wingdings" panose="05000000000000000000" pitchFamily="2" charset="2"/>
              </a:rPr>
              <a:t> Création d’un serveur</a:t>
            </a:r>
            <a:endParaRPr lang="fr-FR" dirty="0"/>
          </a:p>
        </p:txBody>
      </p:sp>
      <p:pic>
        <p:nvPicPr>
          <p:cNvPr id="3" name="Image 2">
            <a:extLst>
              <a:ext uri="{FF2B5EF4-FFF2-40B4-BE49-F238E27FC236}">
                <a16:creationId xmlns:a16="http://schemas.microsoft.com/office/drawing/2014/main" id="{2AFC6548-083D-4FF2-88BE-762F5B7F3FBC}"/>
              </a:ext>
            </a:extLst>
          </p:cNvPr>
          <p:cNvPicPr>
            <a:picLocks noChangeAspect="1"/>
          </p:cNvPicPr>
          <p:nvPr/>
        </p:nvPicPr>
        <p:blipFill>
          <a:blip r:embed="rId3"/>
          <a:stretch>
            <a:fillRect/>
          </a:stretch>
        </p:blipFill>
        <p:spPr>
          <a:xfrm>
            <a:off x="2644239" y="1606731"/>
            <a:ext cx="6769286" cy="4611188"/>
          </a:xfrm>
          <a:prstGeom prst="rect">
            <a:avLst/>
          </a:prstGeom>
        </p:spPr>
      </p:pic>
      <p:pic>
        <p:nvPicPr>
          <p:cNvPr id="7" name="Picture 9" descr="Olet multiply &#10;i tem &#10;return &#10;function(item) &#10;item; ">
            <a:extLst>
              <a:ext uri="{FF2B5EF4-FFF2-40B4-BE49-F238E27FC236}">
                <a16:creationId xmlns:a16="http://schemas.microsoft.com/office/drawing/2014/main" id="{AD6410C7-852A-445B-9ADC-9B1B1608D0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9558" y="142766"/>
            <a:ext cx="3438525" cy="847725"/>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A3436E20-967A-4CCA-995E-C698C7DB3729}"/>
              </a:ext>
            </a:extLst>
          </p:cNvPr>
          <p:cNvPicPr>
            <a:picLocks noChangeAspect="1"/>
          </p:cNvPicPr>
          <p:nvPr/>
        </p:nvPicPr>
        <p:blipFill rotWithShape="1">
          <a:blip r:embed="rId5"/>
          <a:srcRect b="10917"/>
          <a:stretch/>
        </p:blipFill>
        <p:spPr>
          <a:xfrm>
            <a:off x="7984263" y="1069140"/>
            <a:ext cx="4083362" cy="376301"/>
          </a:xfrm>
          <a:prstGeom prst="rect">
            <a:avLst/>
          </a:prstGeom>
        </p:spPr>
      </p:pic>
      <p:sp>
        <p:nvSpPr>
          <p:cNvPr id="9" name="Est égal à 8">
            <a:extLst>
              <a:ext uri="{FF2B5EF4-FFF2-40B4-BE49-F238E27FC236}">
                <a16:creationId xmlns:a16="http://schemas.microsoft.com/office/drawing/2014/main" id="{CC3916BA-5825-4B9F-AABD-98C381E83352}"/>
              </a:ext>
            </a:extLst>
          </p:cNvPr>
          <p:cNvSpPr/>
          <p:nvPr/>
        </p:nvSpPr>
        <p:spPr>
          <a:xfrm>
            <a:off x="9909537" y="259650"/>
            <a:ext cx="653143" cy="613955"/>
          </a:xfrm>
          <a:prstGeom prst="mathEqual">
            <a:avLst>
              <a:gd name="adj1" fmla="val 10754"/>
              <a:gd name="adj2" fmla="val 11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ZoneTexte 9">
            <a:extLst>
              <a:ext uri="{FF2B5EF4-FFF2-40B4-BE49-F238E27FC236}">
                <a16:creationId xmlns:a16="http://schemas.microsoft.com/office/drawing/2014/main" id="{E69BADC6-3982-4637-8156-CF92EB552767}"/>
              </a:ext>
            </a:extLst>
          </p:cNvPr>
          <p:cNvSpPr txBox="1"/>
          <p:nvPr/>
        </p:nvSpPr>
        <p:spPr>
          <a:xfrm>
            <a:off x="-21771" y="2857862"/>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3124535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 coins arrondis 13">
            <a:extLst>
              <a:ext uri="{FF2B5EF4-FFF2-40B4-BE49-F238E27FC236}">
                <a16:creationId xmlns:a16="http://schemas.microsoft.com/office/drawing/2014/main" id="{0A9FBF4C-C071-4099-986C-2F8222440B99}"/>
              </a:ext>
            </a:extLst>
          </p:cNvPr>
          <p:cNvSpPr/>
          <p:nvPr/>
        </p:nvSpPr>
        <p:spPr>
          <a:xfrm>
            <a:off x="2233750" y="2573213"/>
            <a:ext cx="3775164" cy="4180283"/>
          </a:xfrm>
          <a:prstGeom prst="roundRect">
            <a:avLst>
              <a:gd name="adj" fmla="val 5043"/>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19FA2DE4-F407-428B-9F89-9CCF286322FF}"/>
              </a:ext>
            </a:extLst>
          </p:cNvPr>
          <p:cNvSpPr txBox="1"/>
          <p:nvPr/>
        </p:nvSpPr>
        <p:spPr>
          <a:xfrm>
            <a:off x="5185955" y="0"/>
            <a:ext cx="3618411" cy="523220"/>
          </a:xfrm>
          <a:prstGeom prst="rect">
            <a:avLst/>
          </a:prstGeom>
          <a:noFill/>
        </p:spPr>
        <p:txBody>
          <a:bodyPr wrap="square" rtlCol="0">
            <a:spAutoFit/>
          </a:bodyPr>
          <a:lstStyle/>
          <a:p>
            <a:pPr algn="ctr"/>
            <a:r>
              <a:rPr lang="fr-FR" sz="2800" b="1" dirty="0"/>
              <a:t>Introduction à ReactJS</a:t>
            </a:r>
          </a:p>
        </p:txBody>
      </p:sp>
      <p:sp>
        <p:nvSpPr>
          <p:cNvPr id="5" name="ZoneTexte 4">
            <a:extLst>
              <a:ext uri="{FF2B5EF4-FFF2-40B4-BE49-F238E27FC236}">
                <a16:creationId xmlns:a16="http://schemas.microsoft.com/office/drawing/2014/main" id="{57CBE710-53AB-4E40-A96A-D4339B0B3DD8}"/>
              </a:ext>
            </a:extLst>
          </p:cNvPr>
          <p:cNvSpPr txBox="1"/>
          <p:nvPr/>
        </p:nvSpPr>
        <p:spPr>
          <a:xfrm>
            <a:off x="-47896" y="3680822"/>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
        <p:nvSpPr>
          <p:cNvPr id="6" name="ZoneTexte 5">
            <a:extLst>
              <a:ext uri="{FF2B5EF4-FFF2-40B4-BE49-F238E27FC236}">
                <a16:creationId xmlns:a16="http://schemas.microsoft.com/office/drawing/2014/main" id="{3F2CBD2D-FBAC-49C4-BB25-4F4E34CC89E8}"/>
              </a:ext>
            </a:extLst>
          </p:cNvPr>
          <p:cNvSpPr txBox="1"/>
          <p:nvPr/>
        </p:nvSpPr>
        <p:spPr>
          <a:xfrm>
            <a:off x="2294710" y="586750"/>
            <a:ext cx="9897290" cy="21236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Bibliothèque Javascript libre développée par Facebook depuis 2013</a:t>
            </a:r>
          </a:p>
          <a:p>
            <a:pPr marL="285750" indent="-285750">
              <a:lnSpc>
                <a:spcPct val="150000"/>
              </a:lnSpc>
              <a:buFont typeface="Arial" panose="020B0604020202020204" pitchFamily="34" charset="0"/>
              <a:buChar char="•"/>
            </a:pPr>
            <a:r>
              <a:rPr lang="fr-FR" b="1" dirty="0"/>
              <a:t>But</a:t>
            </a:r>
            <a:r>
              <a:rPr lang="fr-FR" dirty="0"/>
              <a:t> : « </a:t>
            </a:r>
            <a:r>
              <a:rPr lang="fr-FR" sz="2000" i="1" dirty="0"/>
              <a:t>Faciliter la création d’applications web SPA via la création de composants dépendants d’un état et générant une page HTML à chaque changement d’état »</a:t>
            </a:r>
          </a:p>
          <a:p>
            <a:pPr marL="285750" indent="-285750">
              <a:lnSpc>
                <a:spcPct val="150000"/>
              </a:lnSpc>
              <a:buFont typeface="Arial" panose="020B0604020202020204" pitchFamily="34" charset="0"/>
              <a:buChar char="•"/>
            </a:pPr>
            <a:r>
              <a:rPr lang="fr-FR" dirty="0"/>
              <a:t>Paradigme de la programmation </a:t>
            </a:r>
            <a:r>
              <a:rPr lang="fr-FR" b="1" dirty="0"/>
              <a:t>déclarative</a:t>
            </a:r>
            <a:r>
              <a:rPr lang="fr-FR" dirty="0"/>
              <a:t> :</a:t>
            </a:r>
          </a:p>
          <a:p>
            <a:pPr lvl="1"/>
            <a:endParaRPr lang="fr-FR" dirty="0"/>
          </a:p>
        </p:txBody>
      </p:sp>
      <p:pic>
        <p:nvPicPr>
          <p:cNvPr id="7" name="Image 6">
            <a:extLst>
              <a:ext uri="{FF2B5EF4-FFF2-40B4-BE49-F238E27FC236}">
                <a16:creationId xmlns:a16="http://schemas.microsoft.com/office/drawing/2014/main" id="{AEEFDF5B-B1DA-44D0-8706-0255EAD4161D}"/>
              </a:ext>
            </a:extLst>
          </p:cNvPr>
          <p:cNvPicPr>
            <a:picLocks noChangeAspect="1"/>
          </p:cNvPicPr>
          <p:nvPr/>
        </p:nvPicPr>
        <p:blipFill>
          <a:blip r:embed="rId2"/>
          <a:stretch>
            <a:fillRect/>
          </a:stretch>
        </p:blipFill>
        <p:spPr>
          <a:xfrm>
            <a:off x="10750730" y="0"/>
            <a:ext cx="1441269" cy="1017623"/>
          </a:xfrm>
          <a:prstGeom prst="rect">
            <a:avLst/>
          </a:prstGeom>
        </p:spPr>
      </p:pic>
      <p:sp>
        <p:nvSpPr>
          <p:cNvPr id="8" name="ZoneTexte 7">
            <a:extLst>
              <a:ext uri="{FF2B5EF4-FFF2-40B4-BE49-F238E27FC236}">
                <a16:creationId xmlns:a16="http://schemas.microsoft.com/office/drawing/2014/main" id="{6B757FA8-6FA8-470B-ACE7-B3F044424C77}"/>
              </a:ext>
            </a:extLst>
          </p:cNvPr>
          <p:cNvSpPr txBox="1"/>
          <p:nvPr/>
        </p:nvSpPr>
        <p:spPr>
          <a:xfrm>
            <a:off x="2762249" y="2664823"/>
            <a:ext cx="2752997" cy="1200329"/>
          </a:xfrm>
          <a:prstGeom prst="rect">
            <a:avLst/>
          </a:prstGeom>
          <a:noFill/>
        </p:spPr>
        <p:txBody>
          <a:bodyPr wrap="square" rtlCol="0">
            <a:spAutoFit/>
          </a:bodyPr>
          <a:lstStyle/>
          <a:p>
            <a:r>
              <a:rPr lang="fr-FR" b="1" i="1" dirty="0"/>
              <a:t>1 Prendre un verre propre</a:t>
            </a:r>
          </a:p>
          <a:p>
            <a:r>
              <a:rPr lang="fr-FR" b="1" i="1" dirty="0"/>
              <a:t>2 Le poser </a:t>
            </a:r>
          </a:p>
          <a:p>
            <a:r>
              <a:rPr lang="fr-FR" b="1" i="1" dirty="0"/>
              <a:t>3 Remplir le verre</a:t>
            </a:r>
          </a:p>
          <a:p>
            <a:r>
              <a:rPr lang="fr-FR" b="1" i="1" dirty="0"/>
              <a:t>4 Le donner</a:t>
            </a:r>
          </a:p>
        </p:txBody>
      </p:sp>
      <p:sp>
        <p:nvSpPr>
          <p:cNvPr id="9" name="ZoneTexte 8">
            <a:extLst>
              <a:ext uri="{FF2B5EF4-FFF2-40B4-BE49-F238E27FC236}">
                <a16:creationId xmlns:a16="http://schemas.microsoft.com/office/drawing/2014/main" id="{F9A89436-AD5C-49EC-8A71-270D7A04532F}"/>
              </a:ext>
            </a:extLst>
          </p:cNvPr>
          <p:cNvSpPr txBox="1"/>
          <p:nvPr/>
        </p:nvSpPr>
        <p:spPr>
          <a:xfrm>
            <a:off x="7628708" y="2664823"/>
            <a:ext cx="2534195" cy="369332"/>
          </a:xfrm>
          <a:prstGeom prst="rect">
            <a:avLst/>
          </a:prstGeom>
          <a:noFill/>
        </p:spPr>
        <p:txBody>
          <a:bodyPr wrap="square" rtlCol="0">
            <a:spAutoFit/>
          </a:bodyPr>
          <a:lstStyle/>
          <a:p>
            <a:r>
              <a:rPr lang="fr-FR" i="1" dirty="0"/>
              <a:t>Une bière s’il vous plait</a:t>
            </a:r>
          </a:p>
        </p:txBody>
      </p:sp>
      <p:sp>
        <p:nvSpPr>
          <p:cNvPr id="10" name="Non égal 9">
            <a:extLst>
              <a:ext uri="{FF2B5EF4-FFF2-40B4-BE49-F238E27FC236}">
                <a16:creationId xmlns:a16="http://schemas.microsoft.com/office/drawing/2014/main" id="{89B92C42-FB5F-4143-AAC2-289FA6198087}"/>
              </a:ext>
            </a:extLst>
          </p:cNvPr>
          <p:cNvSpPr/>
          <p:nvPr/>
        </p:nvSpPr>
        <p:spPr>
          <a:xfrm>
            <a:off x="6119949" y="3152740"/>
            <a:ext cx="875211" cy="576424"/>
          </a:xfrm>
          <a:prstGeom prst="mathNotEqual">
            <a:avLst>
              <a:gd name="adj1" fmla="val 12189"/>
              <a:gd name="adj2" fmla="val 6600000"/>
              <a:gd name="adj3" fmla="val 11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11" name="Image 10">
            <a:extLst>
              <a:ext uri="{FF2B5EF4-FFF2-40B4-BE49-F238E27FC236}">
                <a16:creationId xmlns:a16="http://schemas.microsoft.com/office/drawing/2014/main" id="{221017C1-9057-48BD-A3DF-B83390583F5F}"/>
              </a:ext>
            </a:extLst>
          </p:cNvPr>
          <p:cNvPicPr>
            <a:picLocks noChangeAspect="1"/>
          </p:cNvPicPr>
          <p:nvPr/>
        </p:nvPicPr>
        <p:blipFill rotWithShape="1">
          <a:blip r:embed="rId3"/>
          <a:srcRect l="10552"/>
          <a:stretch/>
        </p:blipFill>
        <p:spPr>
          <a:xfrm>
            <a:off x="2294710" y="4552016"/>
            <a:ext cx="3638004" cy="1666875"/>
          </a:xfrm>
          <a:prstGeom prst="rect">
            <a:avLst/>
          </a:prstGeom>
          <a:ln>
            <a:noFill/>
          </a:ln>
          <a:effectLst>
            <a:outerShdw blurRad="190500" algn="tl" rotWithShape="0">
              <a:srgbClr val="000000">
                <a:alpha val="70000"/>
              </a:srgbClr>
            </a:outerShdw>
          </a:effectLst>
        </p:spPr>
      </p:pic>
      <p:pic>
        <p:nvPicPr>
          <p:cNvPr id="12" name="Image 11">
            <a:extLst>
              <a:ext uri="{FF2B5EF4-FFF2-40B4-BE49-F238E27FC236}">
                <a16:creationId xmlns:a16="http://schemas.microsoft.com/office/drawing/2014/main" id="{70153723-1055-40D4-928A-196E24000130}"/>
              </a:ext>
            </a:extLst>
          </p:cNvPr>
          <p:cNvPicPr>
            <a:picLocks noChangeAspect="1"/>
          </p:cNvPicPr>
          <p:nvPr/>
        </p:nvPicPr>
        <p:blipFill>
          <a:blip r:embed="rId4"/>
          <a:stretch>
            <a:fillRect/>
          </a:stretch>
        </p:blipFill>
        <p:spPr>
          <a:xfrm>
            <a:off x="7363097" y="3469807"/>
            <a:ext cx="3810000" cy="762000"/>
          </a:xfrm>
          <a:prstGeom prst="rect">
            <a:avLst/>
          </a:prstGeom>
          <a:ln>
            <a:noFill/>
          </a:ln>
          <a:effectLst>
            <a:outerShdw blurRad="190500" algn="tl" rotWithShape="0">
              <a:srgbClr val="000000">
                <a:alpha val="70000"/>
              </a:srgbClr>
            </a:outerShdw>
          </a:effectLst>
        </p:spPr>
      </p:pic>
      <p:sp>
        <p:nvSpPr>
          <p:cNvPr id="13" name="Rectangle 12">
            <a:extLst>
              <a:ext uri="{FF2B5EF4-FFF2-40B4-BE49-F238E27FC236}">
                <a16:creationId xmlns:a16="http://schemas.microsoft.com/office/drawing/2014/main" id="{5303F7F8-0E5D-4E81-B4D0-28C520D2030D}"/>
              </a:ext>
            </a:extLst>
          </p:cNvPr>
          <p:cNvSpPr/>
          <p:nvPr/>
        </p:nvSpPr>
        <p:spPr>
          <a:xfrm>
            <a:off x="6135189" y="4504902"/>
            <a:ext cx="6095999" cy="2126864"/>
          </a:xfrm>
          <a:prstGeom prst="rect">
            <a:avLst/>
          </a:prstGeom>
        </p:spPr>
        <p:txBody>
          <a:bodyPr wrap="square">
            <a:spAutoFit/>
          </a:bodyPr>
          <a:lstStyle/>
          <a:p>
            <a:pPr algn="just">
              <a:lnSpc>
                <a:spcPct val="150000"/>
              </a:lnSpc>
            </a:pPr>
            <a:r>
              <a:rPr lang="fr-FR" dirty="0"/>
              <a:t>La programmation </a:t>
            </a:r>
            <a:r>
              <a:rPr lang="fr-FR" b="1" dirty="0"/>
              <a:t>déclarative</a:t>
            </a:r>
            <a:r>
              <a:rPr lang="fr-FR" dirty="0"/>
              <a:t> est un </a:t>
            </a:r>
            <a:r>
              <a:rPr lang="fr-FR" b="1" dirty="0"/>
              <a:t>paradigme</a:t>
            </a:r>
            <a:r>
              <a:rPr lang="fr-FR" dirty="0"/>
              <a:t> de programmation qui vise à séparer strictement données et traitement de ces données, tout en mettant l'accent sur le résultat des transformations appliquées aux données, au lieu des transformations elles-mêmes.</a:t>
            </a:r>
          </a:p>
        </p:txBody>
      </p:sp>
      <p:sp>
        <p:nvSpPr>
          <p:cNvPr id="15" name="Rectangle : coins arrondis 14">
            <a:extLst>
              <a:ext uri="{FF2B5EF4-FFF2-40B4-BE49-F238E27FC236}">
                <a16:creationId xmlns:a16="http://schemas.microsoft.com/office/drawing/2014/main" id="{5880D4BA-2AE3-4A93-91E5-9178004D93D8}"/>
              </a:ext>
            </a:extLst>
          </p:cNvPr>
          <p:cNvSpPr/>
          <p:nvPr/>
        </p:nvSpPr>
        <p:spPr>
          <a:xfrm>
            <a:off x="7236823" y="2568860"/>
            <a:ext cx="4310742" cy="1872512"/>
          </a:xfrm>
          <a:prstGeom prst="roundRect">
            <a:avLst>
              <a:gd name="adj" fmla="val 5043"/>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99009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3F2CBD2D-FBAC-49C4-BB25-4F4E34CC89E8}"/>
              </a:ext>
            </a:extLst>
          </p:cNvPr>
          <p:cNvSpPr txBox="1"/>
          <p:nvPr/>
        </p:nvSpPr>
        <p:spPr>
          <a:xfrm>
            <a:off x="2294709" y="-7371"/>
            <a:ext cx="9897290" cy="461665"/>
          </a:xfrm>
          <a:prstGeom prst="rect">
            <a:avLst/>
          </a:prstGeom>
          <a:noFill/>
        </p:spPr>
        <p:txBody>
          <a:bodyPr wrap="square" rtlCol="0">
            <a:spAutoFit/>
          </a:bodyPr>
          <a:lstStyle/>
          <a:p>
            <a:pPr marL="0" lvl="1"/>
            <a:r>
              <a:rPr lang="fr-FR" sz="2400" b="1" dirty="0"/>
              <a:t>Elément du DOM / JSX</a:t>
            </a:r>
          </a:p>
        </p:txBody>
      </p:sp>
      <p:pic>
        <p:nvPicPr>
          <p:cNvPr id="7" name="Image 6">
            <a:extLst>
              <a:ext uri="{FF2B5EF4-FFF2-40B4-BE49-F238E27FC236}">
                <a16:creationId xmlns:a16="http://schemas.microsoft.com/office/drawing/2014/main" id="{AEEFDF5B-B1DA-44D0-8706-0255EAD4161D}"/>
              </a:ext>
            </a:extLst>
          </p:cNvPr>
          <p:cNvPicPr>
            <a:picLocks noChangeAspect="1"/>
          </p:cNvPicPr>
          <p:nvPr/>
        </p:nvPicPr>
        <p:blipFill>
          <a:blip r:embed="rId2"/>
          <a:stretch>
            <a:fillRect/>
          </a:stretch>
        </p:blipFill>
        <p:spPr>
          <a:xfrm>
            <a:off x="10750730" y="0"/>
            <a:ext cx="1441269" cy="1017623"/>
          </a:xfrm>
          <a:prstGeom prst="rect">
            <a:avLst/>
          </a:prstGeom>
        </p:spPr>
      </p:pic>
      <p:pic>
        <p:nvPicPr>
          <p:cNvPr id="2" name="Image 1">
            <a:extLst>
              <a:ext uri="{FF2B5EF4-FFF2-40B4-BE49-F238E27FC236}">
                <a16:creationId xmlns:a16="http://schemas.microsoft.com/office/drawing/2014/main" id="{A9EC99A8-DB26-4409-8C06-F31712A363CA}"/>
              </a:ext>
            </a:extLst>
          </p:cNvPr>
          <p:cNvPicPr>
            <a:picLocks noChangeAspect="1"/>
          </p:cNvPicPr>
          <p:nvPr/>
        </p:nvPicPr>
        <p:blipFill>
          <a:blip r:embed="rId3"/>
          <a:stretch>
            <a:fillRect/>
          </a:stretch>
        </p:blipFill>
        <p:spPr>
          <a:xfrm>
            <a:off x="2333898" y="988818"/>
            <a:ext cx="5705475" cy="857250"/>
          </a:xfrm>
          <a:prstGeom prst="rect">
            <a:avLst/>
          </a:prstGeom>
        </p:spPr>
      </p:pic>
      <p:pic>
        <p:nvPicPr>
          <p:cNvPr id="3" name="Image 2">
            <a:extLst>
              <a:ext uri="{FF2B5EF4-FFF2-40B4-BE49-F238E27FC236}">
                <a16:creationId xmlns:a16="http://schemas.microsoft.com/office/drawing/2014/main" id="{25A55F49-6470-425C-846C-DB73ECEEF847}"/>
              </a:ext>
            </a:extLst>
          </p:cNvPr>
          <p:cNvPicPr>
            <a:picLocks noChangeAspect="1"/>
          </p:cNvPicPr>
          <p:nvPr/>
        </p:nvPicPr>
        <p:blipFill>
          <a:blip r:embed="rId4"/>
          <a:stretch>
            <a:fillRect/>
          </a:stretch>
        </p:blipFill>
        <p:spPr>
          <a:xfrm>
            <a:off x="7588840" y="2090330"/>
            <a:ext cx="4486275" cy="247650"/>
          </a:xfrm>
          <a:prstGeom prst="rect">
            <a:avLst/>
          </a:prstGeom>
        </p:spPr>
      </p:pic>
      <p:cxnSp>
        <p:nvCxnSpPr>
          <p:cNvPr id="15" name="Connecteur : en angle 14">
            <a:extLst>
              <a:ext uri="{FF2B5EF4-FFF2-40B4-BE49-F238E27FC236}">
                <a16:creationId xmlns:a16="http://schemas.microsoft.com/office/drawing/2014/main" id="{13A2F450-BE11-47FE-8162-C9AA050A190E}"/>
              </a:ext>
            </a:extLst>
          </p:cNvPr>
          <p:cNvCxnSpPr>
            <a:cxnSpLocks/>
            <a:endCxn id="3" idx="1"/>
          </p:cNvCxnSpPr>
          <p:nvPr/>
        </p:nvCxnSpPr>
        <p:spPr>
          <a:xfrm>
            <a:off x="5186635" y="1906901"/>
            <a:ext cx="2402205" cy="307254"/>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BA948973-5F94-4E5F-9EC0-A0A406BDF640}"/>
              </a:ext>
            </a:extLst>
          </p:cNvPr>
          <p:cNvPicPr>
            <a:picLocks noChangeAspect="1"/>
          </p:cNvPicPr>
          <p:nvPr/>
        </p:nvPicPr>
        <p:blipFill>
          <a:blip r:embed="rId5"/>
          <a:stretch>
            <a:fillRect/>
          </a:stretch>
        </p:blipFill>
        <p:spPr>
          <a:xfrm>
            <a:off x="2333898" y="2626915"/>
            <a:ext cx="7000875" cy="1047750"/>
          </a:xfrm>
          <a:prstGeom prst="rect">
            <a:avLst/>
          </a:prstGeom>
        </p:spPr>
      </p:pic>
      <p:sp>
        <p:nvSpPr>
          <p:cNvPr id="20" name="ZoneTexte 19">
            <a:extLst>
              <a:ext uri="{FF2B5EF4-FFF2-40B4-BE49-F238E27FC236}">
                <a16:creationId xmlns:a16="http://schemas.microsoft.com/office/drawing/2014/main" id="{1C814F46-59EF-4553-A915-CD15A489C422}"/>
              </a:ext>
            </a:extLst>
          </p:cNvPr>
          <p:cNvSpPr txBox="1"/>
          <p:nvPr/>
        </p:nvSpPr>
        <p:spPr>
          <a:xfrm>
            <a:off x="2333898" y="589070"/>
            <a:ext cx="5046617" cy="369332"/>
          </a:xfrm>
          <a:prstGeom prst="rect">
            <a:avLst/>
          </a:prstGeom>
          <a:noFill/>
        </p:spPr>
        <p:txBody>
          <a:bodyPr wrap="square" rtlCol="0">
            <a:spAutoFit/>
          </a:bodyPr>
          <a:lstStyle/>
          <a:p>
            <a:r>
              <a:rPr lang="fr-FR" b="1" dirty="0"/>
              <a:t>Version classique :</a:t>
            </a:r>
          </a:p>
        </p:txBody>
      </p:sp>
      <p:sp>
        <p:nvSpPr>
          <p:cNvPr id="21" name="ZoneTexte 20">
            <a:extLst>
              <a:ext uri="{FF2B5EF4-FFF2-40B4-BE49-F238E27FC236}">
                <a16:creationId xmlns:a16="http://schemas.microsoft.com/office/drawing/2014/main" id="{6D511C23-8FA9-4FDB-BCAA-D4F934D33D80}"/>
              </a:ext>
            </a:extLst>
          </p:cNvPr>
          <p:cNvSpPr txBox="1"/>
          <p:nvPr/>
        </p:nvSpPr>
        <p:spPr>
          <a:xfrm>
            <a:off x="2333898" y="2250212"/>
            <a:ext cx="5046617" cy="369332"/>
          </a:xfrm>
          <a:prstGeom prst="rect">
            <a:avLst/>
          </a:prstGeom>
          <a:noFill/>
        </p:spPr>
        <p:txBody>
          <a:bodyPr wrap="square" rtlCol="0">
            <a:spAutoFit/>
          </a:bodyPr>
          <a:lstStyle/>
          <a:p>
            <a:r>
              <a:rPr lang="fr-FR" b="1" dirty="0"/>
              <a:t>Version JSX :</a:t>
            </a:r>
          </a:p>
        </p:txBody>
      </p:sp>
      <p:pic>
        <p:nvPicPr>
          <p:cNvPr id="31" name="Image 30">
            <a:extLst>
              <a:ext uri="{FF2B5EF4-FFF2-40B4-BE49-F238E27FC236}">
                <a16:creationId xmlns:a16="http://schemas.microsoft.com/office/drawing/2014/main" id="{B4FEC956-2D34-4C3D-8D1A-F8F25F9D7145}"/>
              </a:ext>
            </a:extLst>
          </p:cNvPr>
          <p:cNvPicPr>
            <a:picLocks noChangeAspect="1"/>
          </p:cNvPicPr>
          <p:nvPr/>
        </p:nvPicPr>
        <p:blipFill>
          <a:blip r:embed="rId6"/>
          <a:stretch>
            <a:fillRect/>
          </a:stretch>
        </p:blipFill>
        <p:spPr>
          <a:xfrm>
            <a:off x="2294709" y="4335914"/>
            <a:ext cx="2619375" cy="1190625"/>
          </a:xfrm>
          <a:prstGeom prst="rect">
            <a:avLst/>
          </a:prstGeom>
          <a:ln>
            <a:noFill/>
          </a:ln>
          <a:effectLst>
            <a:outerShdw blurRad="190500" algn="tl" rotWithShape="0">
              <a:srgbClr val="000000">
                <a:alpha val="70000"/>
              </a:srgbClr>
            </a:outerShdw>
          </a:effectLst>
        </p:spPr>
      </p:pic>
      <p:pic>
        <p:nvPicPr>
          <p:cNvPr id="32" name="Image 31">
            <a:extLst>
              <a:ext uri="{FF2B5EF4-FFF2-40B4-BE49-F238E27FC236}">
                <a16:creationId xmlns:a16="http://schemas.microsoft.com/office/drawing/2014/main" id="{8A3743E9-6F7D-45FF-BBD8-49EB08843D10}"/>
              </a:ext>
            </a:extLst>
          </p:cNvPr>
          <p:cNvPicPr>
            <a:picLocks noChangeAspect="1"/>
          </p:cNvPicPr>
          <p:nvPr/>
        </p:nvPicPr>
        <p:blipFill>
          <a:blip r:embed="rId7"/>
          <a:stretch>
            <a:fillRect/>
          </a:stretch>
        </p:blipFill>
        <p:spPr>
          <a:xfrm>
            <a:off x="5016818" y="4329928"/>
            <a:ext cx="3390900" cy="1228725"/>
          </a:xfrm>
          <a:prstGeom prst="rect">
            <a:avLst/>
          </a:prstGeom>
          <a:ln>
            <a:noFill/>
          </a:ln>
          <a:effectLst>
            <a:outerShdw blurRad="190500" algn="tl" rotWithShape="0">
              <a:srgbClr val="000000">
                <a:alpha val="70000"/>
              </a:srgbClr>
            </a:outerShdw>
          </a:effectLst>
        </p:spPr>
      </p:pic>
      <p:pic>
        <p:nvPicPr>
          <p:cNvPr id="33" name="Image 32">
            <a:extLst>
              <a:ext uri="{FF2B5EF4-FFF2-40B4-BE49-F238E27FC236}">
                <a16:creationId xmlns:a16="http://schemas.microsoft.com/office/drawing/2014/main" id="{9AE5DB09-707D-400D-8668-5F261553990D}"/>
              </a:ext>
            </a:extLst>
          </p:cNvPr>
          <p:cNvPicPr>
            <a:picLocks noChangeAspect="1"/>
          </p:cNvPicPr>
          <p:nvPr/>
        </p:nvPicPr>
        <p:blipFill>
          <a:blip r:embed="rId8"/>
          <a:stretch>
            <a:fillRect/>
          </a:stretch>
        </p:blipFill>
        <p:spPr>
          <a:xfrm>
            <a:off x="8602434" y="4864664"/>
            <a:ext cx="3524250" cy="1885950"/>
          </a:xfrm>
          <a:prstGeom prst="rect">
            <a:avLst/>
          </a:prstGeom>
          <a:ln>
            <a:noFill/>
          </a:ln>
          <a:effectLst>
            <a:outerShdw blurRad="190500" algn="tl" rotWithShape="0">
              <a:srgbClr val="000000">
                <a:alpha val="70000"/>
              </a:srgbClr>
            </a:outerShdw>
          </a:effectLst>
        </p:spPr>
      </p:pic>
      <p:cxnSp>
        <p:nvCxnSpPr>
          <p:cNvPr id="34" name="Connecteur : en angle 33">
            <a:extLst>
              <a:ext uri="{FF2B5EF4-FFF2-40B4-BE49-F238E27FC236}">
                <a16:creationId xmlns:a16="http://schemas.microsoft.com/office/drawing/2014/main" id="{D6AC22CB-4276-440A-9BA2-6626AB888F6D}"/>
              </a:ext>
            </a:extLst>
          </p:cNvPr>
          <p:cNvCxnSpPr>
            <a:cxnSpLocks/>
            <a:stCxn id="32" idx="2"/>
          </p:cNvCxnSpPr>
          <p:nvPr/>
        </p:nvCxnSpPr>
        <p:spPr>
          <a:xfrm rot="16200000" flipH="1">
            <a:off x="7492962" y="4777959"/>
            <a:ext cx="328778" cy="1890166"/>
          </a:xfrm>
          <a:prstGeom prst="bentConnector2">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BA7DA279-047A-4EAC-BA7B-DC6E3A53304C}"/>
              </a:ext>
            </a:extLst>
          </p:cNvPr>
          <p:cNvSpPr txBox="1"/>
          <p:nvPr/>
        </p:nvSpPr>
        <p:spPr>
          <a:xfrm>
            <a:off x="3552418" y="5883947"/>
            <a:ext cx="1489166" cy="369332"/>
          </a:xfrm>
          <a:prstGeom prst="rect">
            <a:avLst/>
          </a:prstGeom>
          <a:noFill/>
        </p:spPr>
        <p:txBody>
          <a:bodyPr wrap="square" rtlCol="0">
            <a:spAutoFit/>
          </a:bodyPr>
          <a:lstStyle/>
          <a:p>
            <a:r>
              <a:rPr lang="fr-FR" dirty="0"/>
              <a:t>Output</a:t>
            </a:r>
          </a:p>
        </p:txBody>
      </p:sp>
      <p:sp>
        <p:nvSpPr>
          <p:cNvPr id="37" name="ZoneTexte 36">
            <a:extLst>
              <a:ext uri="{FF2B5EF4-FFF2-40B4-BE49-F238E27FC236}">
                <a16:creationId xmlns:a16="http://schemas.microsoft.com/office/drawing/2014/main" id="{1954B57A-461B-4D41-A01F-640EAB68FECE}"/>
              </a:ext>
            </a:extLst>
          </p:cNvPr>
          <p:cNvSpPr txBox="1"/>
          <p:nvPr/>
        </p:nvSpPr>
        <p:spPr>
          <a:xfrm>
            <a:off x="2098766" y="5612863"/>
            <a:ext cx="1604012" cy="369332"/>
          </a:xfrm>
          <a:prstGeom prst="rect">
            <a:avLst/>
          </a:prstGeom>
          <a:noFill/>
        </p:spPr>
        <p:txBody>
          <a:bodyPr wrap="square" rtlCol="0">
            <a:spAutoFit/>
          </a:bodyPr>
          <a:lstStyle/>
          <a:p>
            <a:pPr algn="ctr"/>
            <a:r>
              <a:rPr lang="fr-FR" b="1" dirty="0"/>
              <a:t>Version JSX </a:t>
            </a:r>
          </a:p>
        </p:txBody>
      </p:sp>
      <p:sp>
        <p:nvSpPr>
          <p:cNvPr id="38" name="ZoneTexte 37">
            <a:extLst>
              <a:ext uri="{FF2B5EF4-FFF2-40B4-BE49-F238E27FC236}">
                <a16:creationId xmlns:a16="http://schemas.microsoft.com/office/drawing/2014/main" id="{2DDF885E-F042-4B48-B7F9-9049494210F7}"/>
              </a:ext>
            </a:extLst>
          </p:cNvPr>
          <p:cNvSpPr txBox="1"/>
          <p:nvPr/>
        </p:nvSpPr>
        <p:spPr>
          <a:xfrm>
            <a:off x="4914084" y="5546344"/>
            <a:ext cx="1876563" cy="369332"/>
          </a:xfrm>
          <a:prstGeom prst="rect">
            <a:avLst/>
          </a:prstGeom>
          <a:noFill/>
        </p:spPr>
        <p:txBody>
          <a:bodyPr wrap="square" rtlCol="0">
            <a:spAutoFit/>
          </a:bodyPr>
          <a:lstStyle/>
          <a:p>
            <a:pPr algn="ctr"/>
            <a:r>
              <a:rPr lang="fr-FR" b="1" dirty="0"/>
              <a:t>Version sans JSX </a:t>
            </a:r>
          </a:p>
        </p:txBody>
      </p:sp>
      <p:sp>
        <p:nvSpPr>
          <p:cNvPr id="39" name="ZoneTexte 38">
            <a:extLst>
              <a:ext uri="{FF2B5EF4-FFF2-40B4-BE49-F238E27FC236}">
                <a16:creationId xmlns:a16="http://schemas.microsoft.com/office/drawing/2014/main" id="{42CE52CB-C52D-4712-A560-3753CE75EC4D}"/>
              </a:ext>
            </a:extLst>
          </p:cNvPr>
          <p:cNvSpPr txBox="1"/>
          <p:nvPr/>
        </p:nvSpPr>
        <p:spPr>
          <a:xfrm>
            <a:off x="-47896" y="3680822"/>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
        <p:nvSpPr>
          <p:cNvPr id="40" name="ZoneTexte 39">
            <a:extLst>
              <a:ext uri="{FF2B5EF4-FFF2-40B4-BE49-F238E27FC236}">
                <a16:creationId xmlns:a16="http://schemas.microsoft.com/office/drawing/2014/main" id="{267C6D20-D475-4587-B0FC-57608288EA9F}"/>
              </a:ext>
            </a:extLst>
          </p:cNvPr>
          <p:cNvSpPr txBox="1"/>
          <p:nvPr/>
        </p:nvSpPr>
        <p:spPr>
          <a:xfrm>
            <a:off x="7670617" y="1456459"/>
            <a:ext cx="374468" cy="369332"/>
          </a:xfrm>
          <a:prstGeom prst="rect">
            <a:avLst/>
          </a:prstGeom>
          <a:noFill/>
        </p:spPr>
        <p:txBody>
          <a:bodyPr wrap="square" rtlCol="0">
            <a:spAutoFit/>
          </a:bodyPr>
          <a:lstStyle/>
          <a:p>
            <a:r>
              <a:rPr lang="fr-FR" b="1" dirty="0">
                <a:highlight>
                  <a:srgbClr val="FFFF00"/>
                </a:highlight>
              </a:rPr>
              <a:t>JS</a:t>
            </a:r>
          </a:p>
        </p:txBody>
      </p:sp>
      <p:sp>
        <p:nvSpPr>
          <p:cNvPr id="41" name="ZoneTexte 40">
            <a:extLst>
              <a:ext uri="{FF2B5EF4-FFF2-40B4-BE49-F238E27FC236}">
                <a16:creationId xmlns:a16="http://schemas.microsoft.com/office/drawing/2014/main" id="{9EC346C1-3CC7-4BC3-8DC5-6EC6EAA4A37E}"/>
              </a:ext>
            </a:extLst>
          </p:cNvPr>
          <p:cNvSpPr txBox="1"/>
          <p:nvPr/>
        </p:nvSpPr>
        <p:spPr>
          <a:xfrm>
            <a:off x="8960305" y="2626915"/>
            <a:ext cx="374468" cy="369332"/>
          </a:xfrm>
          <a:prstGeom prst="rect">
            <a:avLst/>
          </a:prstGeom>
          <a:noFill/>
        </p:spPr>
        <p:txBody>
          <a:bodyPr wrap="square" rtlCol="0">
            <a:spAutoFit/>
          </a:bodyPr>
          <a:lstStyle/>
          <a:p>
            <a:r>
              <a:rPr lang="fr-FR" b="1" dirty="0">
                <a:highlight>
                  <a:srgbClr val="FFFF00"/>
                </a:highlight>
              </a:rPr>
              <a:t>JS</a:t>
            </a:r>
          </a:p>
        </p:txBody>
      </p:sp>
      <p:sp>
        <p:nvSpPr>
          <p:cNvPr id="42" name="ZoneTexte 41">
            <a:extLst>
              <a:ext uri="{FF2B5EF4-FFF2-40B4-BE49-F238E27FC236}">
                <a16:creationId xmlns:a16="http://schemas.microsoft.com/office/drawing/2014/main" id="{63D06876-91D2-4DF0-AEBE-95A0F50EFCE4}"/>
              </a:ext>
            </a:extLst>
          </p:cNvPr>
          <p:cNvSpPr txBox="1"/>
          <p:nvPr/>
        </p:nvSpPr>
        <p:spPr>
          <a:xfrm>
            <a:off x="4539616" y="5113516"/>
            <a:ext cx="374468" cy="369332"/>
          </a:xfrm>
          <a:prstGeom prst="rect">
            <a:avLst/>
          </a:prstGeom>
          <a:noFill/>
        </p:spPr>
        <p:txBody>
          <a:bodyPr wrap="square" rtlCol="0">
            <a:spAutoFit/>
          </a:bodyPr>
          <a:lstStyle/>
          <a:p>
            <a:r>
              <a:rPr lang="fr-FR" b="1" dirty="0">
                <a:highlight>
                  <a:srgbClr val="FFFF00"/>
                </a:highlight>
              </a:rPr>
              <a:t>JS</a:t>
            </a:r>
          </a:p>
        </p:txBody>
      </p:sp>
      <p:sp>
        <p:nvSpPr>
          <p:cNvPr id="43" name="ZoneTexte 42">
            <a:extLst>
              <a:ext uri="{FF2B5EF4-FFF2-40B4-BE49-F238E27FC236}">
                <a16:creationId xmlns:a16="http://schemas.microsoft.com/office/drawing/2014/main" id="{DC4C75D1-EEBD-4BE6-AE07-E836749F4BEB}"/>
              </a:ext>
            </a:extLst>
          </p:cNvPr>
          <p:cNvSpPr txBox="1"/>
          <p:nvPr/>
        </p:nvSpPr>
        <p:spPr>
          <a:xfrm>
            <a:off x="8039373" y="5199446"/>
            <a:ext cx="374468" cy="369332"/>
          </a:xfrm>
          <a:prstGeom prst="rect">
            <a:avLst/>
          </a:prstGeom>
          <a:noFill/>
        </p:spPr>
        <p:txBody>
          <a:bodyPr wrap="square" rtlCol="0">
            <a:spAutoFit/>
          </a:bodyPr>
          <a:lstStyle/>
          <a:p>
            <a:r>
              <a:rPr lang="fr-FR" b="1" dirty="0">
                <a:highlight>
                  <a:srgbClr val="FFFF00"/>
                </a:highlight>
              </a:rPr>
              <a:t>JS</a:t>
            </a:r>
          </a:p>
        </p:txBody>
      </p:sp>
      <p:sp>
        <p:nvSpPr>
          <p:cNvPr id="44" name="ZoneTexte 43">
            <a:extLst>
              <a:ext uri="{FF2B5EF4-FFF2-40B4-BE49-F238E27FC236}">
                <a16:creationId xmlns:a16="http://schemas.microsoft.com/office/drawing/2014/main" id="{EF476A07-D8AE-497C-B673-FC7FF479AFB4}"/>
              </a:ext>
            </a:extLst>
          </p:cNvPr>
          <p:cNvSpPr txBox="1"/>
          <p:nvPr/>
        </p:nvSpPr>
        <p:spPr>
          <a:xfrm>
            <a:off x="11799706" y="6319022"/>
            <a:ext cx="374468" cy="369332"/>
          </a:xfrm>
          <a:prstGeom prst="rect">
            <a:avLst/>
          </a:prstGeom>
          <a:noFill/>
        </p:spPr>
        <p:txBody>
          <a:bodyPr wrap="square" rtlCol="0">
            <a:spAutoFit/>
          </a:bodyPr>
          <a:lstStyle/>
          <a:p>
            <a:r>
              <a:rPr lang="fr-FR" b="1" dirty="0">
                <a:highlight>
                  <a:srgbClr val="FFFF00"/>
                </a:highlight>
              </a:rPr>
              <a:t>JS</a:t>
            </a:r>
          </a:p>
        </p:txBody>
      </p:sp>
      <p:sp>
        <p:nvSpPr>
          <p:cNvPr id="45" name="ZoneTexte 44">
            <a:extLst>
              <a:ext uri="{FF2B5EF4-FFF2-40B4-BE49-F238E27FC236}">
                <a16:creationId xmlns:a16="http://schemas.microsoft.com/office/drawing/2014/main" id="{9105C277-D040-4BF5-A268-8CF0148FDFDC}"/>
              </a:ext>
            </a:extLst>
          </p:cNvPr>
          <p:cNvSpPr txBox="1"/>
          <p:nvPr/>
        </p:nvSpPr>
        <p:spPr>
          <a:xfrm>
            <a:off x="9472884" y="1783533"/>
            <a:ext cx="1036321" cy="369332"/>
          </a:xfrm>
          <a:prstGeom prst="rect">
            <a:avLst/>
          </a:prstGeom>
          <a:noFill/>
        </p:spPr>
        <p:txBody>
          <a:bodyPr wrap="square" rtlCol="0">
            <a:spAutoFit/>
          </a:bodyPr>
          <a:lstStyle/>
          <a:p>
            <a:r>
              <a:rPr lang="fr-FR" b="1" dirty="0">
                <a:highlight>
                  <a:srgbClr val="FFFF00"/>
                </a:highlight>
              </a:rPr>
              <a:t>HTML</a:t>
            </a:r>
          </a:p>
        </p:txBody>
      </p:sp>
      <p:cxnSp>
        <p:nvCxnSpPr>
          <p:cNvPr id="46" name="Connecteur : en angle 45">
            <a:extLst>
              <a:ext uri="{FF2B5EF4-FFF2-40B4-BE49-F238E27FC236}">
                <a16:creationId xmlns:a16="http://schemas.microsoft.com/office/drawing/2014/main" id="{D0B02B38-A047-4F08-9DA9-6153C4819491}"/>
              </a:ext>
            </a:extLst>
          </p:cNvPr>
          <p:cNvCxnSpPr>
            <a:cxnSpLocks/>
            <a:stCxn id="31" idx="2"/>
          </p:cNvCxnSpPr>
          <p:nvPr/>
        </p:nvCxnSpPr>
        <p:spPr>
          <a:xfrm rot="16200000" flipH="1">
            <a:off x="5909188" y="3221748"/>
            <a:ext cx="368860" cy="4978442"/>
          </a:xfrm>
          <a:prstGeom prst="bentConnector2">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ZoneTexte 47">
            <a:extLst>
              <a:ext uri="{FF2B5EF4-FFF2-40B4-BE49-F238E27FC236}">
                <a16:creationId xmlns:a16="http://schemas.microsoft.com/office/drawing/2014/main" id="{CFD5189B-6BCF-4B07-9CC1-5C73D9108622}"/>
              </a:ext>
            </a:extLst>
          </p:cNvPr>
          <p:cNvSpPr txBox="1"/>
          <p:nvPr/>
        </p:nvSpPr>
        <p:spPr>
          <a:xfrm>
            <a:off x="6712268" y="5879535"/>
            <a:ext cx="1489166" cy="369332"/>
          </a:xfrm>
          <a:prstGeom prst="rect">
            <a:avLst/>
          </a:prstGeom>
          <a:noFill/>
        </p:spPr>
        <p:txBody>
          <a:bodyPr wrap="square" rtlCol="0">
            <a:spAutoFit/>
          </a:bodyPr>
          <a:lstStyle/>
          <a:p>
            <a:r>
              <a:rPr lang="fr-FR" dirty="0"/>
              <a:t>Output</a:t>
            </a:r>
          </a:p>
        </p:txBody>
      </p:sp>
    </p:spTree>
    <p:extLst>
      <p:ext uri="{BB962C8B-B14F-4D97-AF65-F5344CB8AC3E}">
        <p14:creationId xmlns:p14="http://schemas.microsoft.com/office/powerpoint/2010/main" val="154261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3F2CBD2D-FBAC-49C4-BB25-4F4E34CC89E8}"/>
              </a:ext>
            </a:extLst>
          </p:cNvPr>
          <p:cNvSpPr txBox="1"/>
          <p:nvPr/>
        </p:nvSpPr>
        <p:spPr>
          <a:xfrm>
            <a:off x="2266305" y="47146"/>
            <a:ext cx="9897290" cy="461665"/>
          </a:xfrm>
          <a:prstGeom prst="rect">
            <a:avLst/>
          </a:prstGeom>
          <a:noFill/>
        </p:spPr>
        <p:txBody>
          <a:bodyPr wrap="square" rtlCol="0">
            <a:spAutoFit/>
          </a:bodyPr>
          <a:lstStyle/>
          <a:p>
            <a:pPr marL="0" lvl="1"/>
            <a:r>
              <a:rPr lang="fr-FR" sz="2400" b="1" dirty="0"/>
              <a:t>Exemple de composant </a:t>
            </a:r>
            <a:r>
              <a:rPr lang="fr-FR" sz="2400" b="1" dirty="0" err="1"/>
              <a:t>StateLess</a:t>
            </a:r>
            <a:endParaRPr lang="fr-FR" sz="2400" b="1" dirty="0"/>
          </a:p>
        </p:txBody>
      </p:sp>
      <p:pic>
        <p:nvPicPr>
          <p:cNvPr id="7" name="Image 6">
            <a:extLst>
              <a:ext uri="{FF2B5EF4-FFF2-40B4-BE49-F238E27FC236}">
                <a16:creationId xmlns:a16="http://schemas.microsoft.com/office/drawing/2014/main" id="{AEEFDF5B-B1DA-44D0-8706-0255EAD4161D}"/>
              </a:ext>
            </a:extLst>
          </p:cNvPr>
          <p:cNvPicPr>
            <a:picLocks noChangeAspect="1"/>
          </p:cNvPicPr>
          <p:nvPr/>
        </p:nvPicPr>
        <p:blipFill>
          <a:blip r:embed="rId2"/>
          <a:stretch>
            <a:fillRect/>
          </a:stretch>
        </p:blipFill>
        <p:spPr>
          <a:xfrm>
            <a:off x="10750730" y="0"/>
            <a:ext cx="1441269" cy="1017623"/>
          </a:xfrm>
          <a:prstGeom prst="rect">
            <a:avLst/>
          </a:prstGeom>
        </p:spPr>
      </p:pic>
      <p:pic>
        <p:nvPicPr>
          <p:cNvPr id="25" name="Image 24">
            <a:extLst>
              <a:ext uri="{FF2B5EF4-FFF2-40B4-BE49-F238E27FC236}">
                <a16:creationId xmlns:a16="http://schemas.microsoft.com/office/drawing/2014/main" id="{03DBDA19-BA00-46F8-A591-684784840CD0}"/>
              </a:ext>
            </a:extLst>
          </p:cNvPr>
          <p:cNvPicPr>
            <a:picLocks noChangeAspect="1"/>
          </p:cNvPicPr>
          <p:nvPr/>
        </p:nvPicPr>
        <p:blipFill>
          <a:blip r:embed="rId3"/>
          <a:stretch>
            <a:fillRect/>
          </a:stretch>
        </p:blipFill>
        <p:spPr>
          <a:xfrm>
            <a:off x="2368530" y="1454787"/>
            <a:ext cx="9692841" cy="4240618"/>
          </a:xfrm>
          <a:prstGeom prst="rect">
            <a:avLst/>
          </a:prstGeom>
          <a:ln>
            <a:noFill/>
          </a:ln>
          <a:effectLst>
            <a:outerShdw blurRad="190500" algn="tl" rotWithShape="0">
              <a:srgbClr val="000000">
                <a:alpha val="70000"/>
              </a:srgbClr>
            </a:outerShdw>
          </a:effectLst>
        </p:spPr>
      </p:pic>
      <p:sp>
        <p:nvSpPr>
          <p:cNvPr id="14" name="ZoneTexte 13">
            <a:extLst>
              <a:ext uri="{FF2B5EF4-FFF2-40B4-BE49-F238E27FC236}">
                <a16:creationId xmlns:a16="http://schemas.microsoft.com/office/drawing/2014/main" id="{AF5BDF63-8892-41EB-B35C-DE5709104837}"/>
              </a:ext>
            </a:extLst>
          </p:cNvPr>
          <p:cNvSpPr txBox="1"/>
          <p:nvPr/>
        </p:nvSpPr>
        <p:spPr>
          <a:xfrm>
            <a:off x="-47896" y="3680822"/>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
        <p:nvSpPr>
          <p:cNvPr id="16" name="ZoneTexte 15">
            <a:extLst>
              <a:ext uri="{FF2B5EF4-FFF2-40B4-BE49-F238E27FC236}">
                <a16:creationId xmlns:a16="http://schemas.microsoft.com/office/drawing/2014/main" id="{EF05AB0F-31FA-42A9-8735-8CD2CFA1422D}"/>
              </a:ext>
            </a:extLst>
          </p:cNvPr>
          <p:cNvSpPr txBox="1"/>
          <p:nvPr/>
        </p:nvSpPr>
        <p:spPr>
          <a:xfrm>
            <a:off x="11693432" y="1518156"/>
            <a:ext cx="374468" cy="369332"/>
          </a:xfrm>
          <a:prstGeom prst="rect">
            <a:avLst/>
          </a:prstGeom>
          <a:noFill/>
        </p:spPr>
        <p:txBody>
          <a:bodyPr wrap="square" rtlCol="0">
            <a:spAutoFit/>
          </a:bodyPr>
          <a:lstStyle/>
          <a:p>
            <a:r>
              <a:rPr lang="fr-FR" b="1" dirty="0">
                <a:highlight>
                  <a:srgbClr val="FFFF00"/>
                </a:highlight>
              </a:rPr>
              <a:t>JS</a:t>
            </a:r>
          </a:p>
        </p:txBody>
      </p:sp>
      <p:sp>
        <p:nvSpPr>
          <p:cNvPr id="8" name="Accolade fermante 7">
            <a:extLst>
              <a:ext uri="{FF2B5EF4-FFF2-40B4-BE49-F238E27FC236}">
                <a16:creationId xmlns:a16="http://schemas.microsoft.com/office/drawing/2014/main" id="{612BD321-951A-49AE-8CC6-8D0374E25100}"/>
              </a:ext>
            </a:extLst>
          </p:cNvPr>
          <p:cNvSpPr/>
          <p:nvPr/>
        </p:nvSpPr>
        <p:spPr>
          <a:xfrm>
            <a:off x="6096000" y="1454787"/>
            <a:ext cx="265611" cy="60914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ZoneTexte 17">
            <a:extLst>
              <a:ext uri="{FF2B5EF4-FFF2-40B4-BE49-F238E27FC236}">
                <a16:creationId xmlns:a16="http://schemas.microsoft.com/office/drawing/2014/main" id="{7FB1CCC5-41BC-4AA6-B787-FB9EA6EB70D3}"/>
              </a:ext>
            </a:extLst>
          </p:cNvPr>
          <p:cNvSpPr txBox="1"/>
          <p:nvPr/>
        </p:nvSpPr>
        <p:spPr>
          <a:xfrm>
            <a:off x="6585907" y="1525826"/>
            <a:ext cx="4883229" cy="461665"/>
          </a:xfrm>
          <a:prstGeom prst="rect">
            <a:avLst/>
          </a:prstGeom>
          <a:noFill/>
        </p:spPr>
        <p:txBody>
          <a:bodyPr wrap="square" rtlCol="0">
            <a:spAutoFit/>
          </a:bodyPr>
          <a:lstStyle/>
          <a:p>
            <a:pPr marL="0" lvl="1"/>
            <a:r>
              <a:rPr lang="fr-FR" sz="2400" b="1" dirty="0"/>
              <a:t>Importation des dépendances</a:t>
            </a:r>
          </a:p>
        </p:txBody>
      </p:sp>
      <p:sp>
        <p:nvSpPr>
          <p:cNvPr id="23" name="Accolade fermante 22">
            <a:extLst>
              <a:ext uri="{FF2B5EF4-FFF2-40B4-BE49-F238E27FC236}">
                <a16:creationId xmlns:a16="http://schemas.microsoft.com/office/drawing/2014/main" id="{9A50295E-ACAA-420F-B716-96BB22D21535}"/>
              </a:ext>
            </a:extLst>
          </p:cNvPr>
          <p:cNvSpPr/>
          <p:nvPr/>
        </p:nvSpPr>
        <p:spPr>
          <a:xfrm>
            <a:off x="6096000" y="2275531"/>
            <a:ext cx="265611" cy="95099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6" name="ZoneTexte 25">
            <a:extLst>
              <a:ext uri="{FF2B5EF4-FFF2-40B4-BE49-F238E27FC236}">
                <a16:creationId xmlns:a16="http://schemas.microsoft.com/office/drawing/2014/main" id="{88253F11-E99F-498F-B41D-6B23AFA93342}"/>
              </a:ext>
            </a:extLst>
          </p:cNvPr>
          <p:cNvSpPr txBox="1"/>
          <p:nvPr/>
        </p:nvSpPr>
        <p:spPr>
          <a:xfrm>
            <a:off x="6588135" y="2520195"/>
            <a:ext cx="4883229" cy="461665"/>
          </a:xfrm>
          <a:prstGeom prst="rect">
            <a:avLst/>
          </a:prstGeom>
          <a:noFill/>
        </p:spPr>
        <p:txBody>
          <a:bodyPr wrap="square" rtlCol="0">
            <a:spAutoFit/>
          </a:bodyPr>
          <a:lstStyle/>
          <a:p>
            <a:pPr marL="0" lvl="1"/>
            <a:r>
              <a:rPr lang="fr-FR" sz="2400" b="1" dirty="0"/>
              <a:t>Définition d’un composant Hello</a:t>
            </a:r>
          </a:p>
        </p:txBody>
      </p:sp>
      <p:sp>
        <p:nvSpPr>
          <p:cNvPr id="27" name="Accolade fermante 26">
            <a:extLst>
              <a:ext uri="{FF2B5EF4-FFF2-40B4-BE49-F238E27FC236}">
                <a16:creationId xmlns:a16="http://schemas.microsoft.com/office/drawing/2014/main" id="{064FA8A2-EE2A-40EC-A3DD-E8197F35A915}"/>
              </a:ext>
            </a:extLst>
          </p:cNvPr>
          <p:cNvSpPr/>
          <p:nvPr/>
        </p:nvSpPr>
        <p:spPr>
          <a:xfrm>
            <a:off x="8752115" y="3514564"/>
            <a:ext cx="309154" cy="137094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8" name="ZoneTexte 27">
            <a:extLst>
              <a:ext uri="{FF2B5EF4-FFF2-40B4-BE49-F238E27FC236}">
                <a16:creationId xmlns:a16="http://schemas.microsoft.com/office/drawing/2014/main" id="{7BAAAB96-EE08-42CA-9B01-F7A2E55F7928}"/>
              </a:ext>
            </a:extLst>
          </p:cNvPr>
          <p:cNvSpPr txBox="1"/>
          <p:nvPr/>
        </p:nvSpPr>
        <p:spPr>
          <a:xfrm>
            <a:off x="9267084" y="3325946"/>
            <a:ext cx="2967291" cy="830997"/>
          </a:xfrm>
          <a:prstGeom prst="rect">
            <a:avLst/>
          </a:prstGeom>
          <a:noFill/>
        </p:spPr>
        <p:txBody>
          <a:bodyPr wrap="square" rtlCol="0">
            <a:spAutoFit/>
          </a:bodyPr>
          <a:lstStyle/>
          <a:p>
            <a:pPr marL="0" lvl="1"/>
            <a:r>
              <a:rPr lang="fr-FR" sz="2400" b="1" dirty="0"/>
              <a:t>Définition d’un composant App</a:t>
            </a:r>
          </a:p>
        </p:txBody>
      </p:sp>
    </p:spTree>
    <p:extLst>
      <p:ext uri="{BB962C8B-B14F-4D97-AF65-F5344CB8AC3E}">
        <p14:creationId xmlns:p14="http://schemas.microsoft.com/office/powerpoint/2010/main" val="2309817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7CBE710-53AB-4E40-A96A-D4339B0B3DD8}"/>
              </a:ext>
            </a:extLst>
          </p:cNvPr>
          <p:cNvSpPr txBox="1"/>
          <p:nvPr/>
        </p:nvSpPr>
        <p:spPr>
          <a:xfrm>
            <a:off x="-34833" y="3654696"/>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
        <p:nvSpPr>
          <p:cNvPr id="6" name="ZoneTexte 5">
            <a:extLst>
              <a:ext uri="{FF2B5EF4-FFF2-40B4-BE49-F238E27FC236}">
                <a16:creationId xmlns:a16="http://schemas.microsoft.com/office/drawing/2014/main" id="{B8F13E50-F5E6-44BD-A0EF-80EC52E33516}"/>
              </a:ext>
            </a:extLst>
          </p:cNvPr>
          <p:cNvSpPr txBox="1"/>
          <p:nvPr/>
        </p:nvSpPr>
        <p:spPr>
          <a:xfrm>
            <a:off x="-47896" y="3680822"/>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pic>
        <p:nvPicPr>
          <p:cNvPr id="2" name="Image 1">
            <a:extLst>
              <a:ext uri="{FF2B5EF4-FFF2-40B4-BE49-F238E27FC236}">
                <a16:creationId xmlns:a16="http://schemas.microsoft.com/office/drawing/2014/main" id="{355C0E51-9DCA-43A9-A28C-B12FF62AF466}"/>
              </a:ext>
            </a:extLst>
          </p:cNvPr>
          <p:cNvPicPr>
            <a:picLocks noChangeAspect="1"/>
          </p:cNvPicPr>
          <p:nvPr/>
        </p:nvPicPr>
        <p:blipFill>
          <a:blip r:embed="rId2"/>
          <a:stretch>
            <a:fillRect/>
          </a:stretch>
        </p:blipFill>
        <p:spPr>
          <a:xfrm>
            <a:off x="2650670" y="2085975"/>
            <a:ext cx="5715000" cy="2686050"/>
          </a:xfrm>
          <a:prstGeom prst="rect">
            <a:avLst/>
          </a:prstGeom>
        </p:spPr>
      </p:pic>
      <p:pic>
        <p:nvPicPr>
          <p:cNvPr id="7" name="Image 6">
            <a:extLst>
              <a:ext uri="{FF2B5EF4-FFF2-40B4-BE49-F238E27FC236}">
                <a16:creationId xmlns:a16="http://schemas.microsoft.com/office/drawing/2014/main" id="{182ED82C-A971-4ABD-8E75-BB0B1B8C2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1604" y="1121773"/>
            <a:ext cx="2724150" cy="4343400"/>
          </a:xfrm>
          <a:prstGeom prst="rect">
            <a:avLst/>
          </a:prstGeom>
        </p:spPr>
      </p:pic>
      <p:sp>
        <p:nvSpPr>
          <p:cNvPr id="8" name="ZoneTexte 7">
            <a:extLst>
              <a:ext uri="{FF2B5EF4-FFF2-40B4-BE49-F238E27FC236}">
                <a16:creationId xmlns:a16="http://schemas.microsoft.com/office/drawing/2014/main" id="{AEF56517-1C16-4343-8410-4A44BF627FCF}"/>
              </a:ext>
            </a:extLst>
          </p:cNvPr>
          <p:cNvSpPr txBox="1"/>
          <p:nvPr/>
        </p:nvSpPr>
        <p:spPr>
          <a:xfrm>
            <a:off x="2481943" y="91440"/>
            <a:ext cx="8033657" cy="461665"/>
          </a:xfrm>
          <a:prstGeom prst="rect">
            <a:avLst/>
          </a:prstGeom>
          <a:noFill/>
        </p:spPr>
        <p:txBody>
          <a:bodyPr wrap="square" rtlCol="0">
            <a:spAutoFit/>
          </a:bodyPr>
          <a:lstStyle/>
          <a:p>
            <a:r>
              <a:rPr lang="fr-FR" sz="2400" b="1" dirty="0"/>
              <a:t>Principe de base de React :</a:t>
            </a:r>
          </a:p>
        </p:txBody>
      </p:sp>
    </p:spTree>
    <p:extLst>
      <p:ext uri="{BB962C8B-B14F-4D97-AF65-F5344CB8AC3E}">
        <p14:creationId xmlns:p14="http://schemas.microsoft.com/office/powerpoint/2010/main" val="3467509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AF6CEBA-15C5-497F-9A69-1A20510D196F}"/>
              </a:ext>
            </a:extLst>
          </p:cNvPr>
          <p:cNvSpPr txBox="1"/>
          <p:nvPr/>
        </p:nvSpPr>
        <p:spPr>
          <a:xfrm>
            <a:off x="2325188" y="156754"/>
            <a:ext cx="9222377" cy="400110"/>
          </a:xfrm>
          <a:prstGeom prst="rect">
            <a:avLst/>
          </a:prstGeom>
          <a:noFill/>
        </p:spPr>
        <p:txBody>
          <a:bodyPr wrap="square" rtlCol="0">
            <a:spAutoFit/>
          </a:bodyPr>
          <a:lstStyle/>
          <a:p>
            <a:r>
              <a:rPr lang="fr-FR" sz="2000" b="1" dirty="0"/>
              <a:t>Installer </a:t>
            </a:r>
            <a:r>
              <a:rPr lang="fr-FR" sz="2000" b="1" dirty="0" err="1"/>
              <a:t>nodeJS</a:t>
            </a:r>
            <a:r>
              <a:rPr lang="fr-FR" sz="2000" b="1" dirty="0"/>
              <a:t> &amp; </a:t>
            </a:r>
            <a:r>
              <a:rPr lang="fr-FR" sz="2000" b="1" dirty="0" err="1"/>
              <a:t>npm</a:t>
            </a:r>
            <a:endParaRPr lang="fr-FR" sz="2000" b="1" dirty="0"/>
          </a:p>
        </p:txBody>
      </p:sp>
      <p:sp>
        <p:nvSpPr>
          <p:cNvPr id="6" name="Rectangle 5">
            <a:extLst>
              <a:ext uri="{FF2B5EF4-FFF2-40B4-BE49-F238E27FC236}">
                <a16:creationId xmlns:a16="http://schemas.microsoft.com/office/drawing/2014/main" id="{E7DF2EFA-C9F1-440A-9DCB-601FE95C28E0}"/>
              </a:ext>
            </a:extLst>
          </p:cNvPr>
          <p:cNvSpPr/>
          <p:nvPr/>
        </p:nvSpPr>
        <p:spPr>
          <a:xfrm>
            <a:off x="2325188" y="1010586"/>
            <a:ext cx="3345659" cy="369332"/>
          </a:xfrm>
          <a:prstGeom prst="rect">
            <a:avLst/>
          </a:prstGeom>
        </p:spPr>
        <p:txBody>
          <a:bodyPr wrap="none">
            <a:spAutoFit/>
          </a:bodyPr>
          <a:lstStyle/>
          <a:p>
            <a:r>
              <a:rPr lang="fr-FR" dirty="0"/>
              <a:t>https://nodejs.org/en/download/</a:t>
            </a:r>
          </a:p>
        </p:txBody>
      </p:sp>
      <p:sp>
        <p:nvSpPr>
          <p:cNvPr id="7" name="Rectangle 6">
            <a:extLst>
              <a:ext uri="{FF2B5EF4-FFF2-40B4-BE49-F238E27FC236}">
                <a16:creationId xmlns:a16="http://schemas.microsoft.com/office/drawing/2014/main" id="{DEE2A986-EDA8-47E5-B972-61CF47F4BB19}"/>
              </a:ext>
            </a:extLst>
          </p:cNvPr>
          <p:cNvSpPr/>
          <p:nvPr/>
        </p:nvSpPr>
        <p:spPr>
          <a:xfrm>
            <a:off x="2325188" y="1829676"/>
            <a:ext cx="9866812"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fr-FR" b="1" dirty="0" err="1"/>
              <a:t>npm</a:t>
            </a:r>
            <a:r>
              <a:rPr lang="fr-FR" dirty="0"/>
              <a:t> est le gestionnaire de paquets officiel de Node.js. Depuis la version 0.6.3 de Node.js, </a:t>
            </a:r>
            <a:r>
              <a:rPr lang="fr-FR" dirty="0" err="1"/>
              <a:t>npm</a:t>
            </a:r>
            <a:r>
              <a:rPr lang="fr-FR" dirty="0"/>
              <a:t> fait partie de l'environnement et est donc automatiquement installé par défaut3. </a:t>
            </a:r>
            <a:r>
              <a:rPr lang="fr-FR" dirty="0" err="1"/>
              <a:t>npm</a:t>
            </a:r>
            <a:r>
              <a:rPr lang="fr-FR" dirty="0"/>
              <a:t> fonctionne avec un terminal et gère les dépendances pour une application. Il permet également d'installer des applications Node.js disponibles sur le dépôt </a:t>
            </a:r>
            <a:r>
              <a:rPr lang="fr-FR" dirty="0" err="1"/>
              <a:t>npm</a:t>
            </a:r>
            <a:r>
              <a:rPr lang="fr-FR" dirty="0"/>
              <a:t>.</a:t>
            </a:r>
          </a:p>
        </p:txBody>
      </p:sp>
      <p:pic>
        <p:nvPicPr>
          <p:cNvPr id="8" name="Image 7">
            <a:extLst>
              <a:ext uri="{FF2B5EF4-FFF2-40B4-BE49-F238E27FC236}">
                <a16:creationId xmlns:a16="http://schemas.microsoft.com/office/drawing/2014/main" id="{4BBC3B32-BAD3-497B-B968-109AB9F87E03}"/>
              </a:ext>
            </a:extLst>
          </p:cNvPr>
          <p:cNvPicPr>
            <a:picLocks noChangeAspect="1"/>
          </p:cNvPicPr>
          <p:nvPr/>
        </p:nvPicPr>
        <p:blipFill>
          <a:blip r:embed="rId2"/>
          <a:stretch>
            <a:fillRect/>
          </a:stretch>
        </p:blipFill>
        <p:spPr>
          <a:xfrm>
            <a:off x="8887369" y="156754"/>
            <a:ext cx="3143250" cy="1219200"/>
          </a:xfrm>
          <a:prstGeom prst="rect">
            <a:avLst/>
          </a:prstGeom>
        </p:spPr>
      </p:pic>
      <p:pic>
        <p:nvPicPr>
          <p:cNvPr id="7170" name="Picture 2" descr="Image associÃ©e">
            <a:extLst>
              <a:ext uri="{FF2B5EF4-FFF2-40B4-BE49-F238E27FC236}">
                <a16:creationId xmlns:a16="http://schemas.microsoft.com/office/drawing/2014/main" id="{01318020-A0C9-4916-ACB4-A78B6BBB3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0223" y="-74404"/>
            <a:ext cx="3537770" cy="2169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046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9FA2DE4-F407-428B-9F89-9CCF286322FF}"/>
              </a:ext>
            </a:extLst>
          </p:cNvPr>
          <p:cNvSpPr txBox="1"/>
          <p:nvPr/>
        </p:nvSpPr>
        <p:spPr>
          <a:xfrm>
            <a:off x="2312125" y="0"/>
            <a:ext cx="5316583" cy="461665"/>
          </a:xfrm>
          <a:prstGeom prst="rect">
            <a:avLst/>
          </a:prstGeom>
          <a:noFill/>
        </p:spPr>
        <p:txBody>
          <a:bodyPr wrap="square" rtlCol="0">
            <a:spAutoFit/>
          </a:bodyPr>
          <a:lstStyle/>
          <a:p>
            <a:r>
              <a:rPr lang="fr-FR" sz="2400" b="1" dirty="0"/>
              <a:t>Pourquoi utiliser Webpack &amp; Babel ?</a:t>
            </a:r>
          </a:p>
        </p:txBody>
      </p:sp>
      <p:sp>
        <p:nvSpPr>
          <p:cNvPr id="5" name="ZoneTexte 4">
            <a:extLst>
              <a:ext uri="{FF2B5EF4-FFF2-40B4-BE49-F238E27FC236}">
                <a16:creationId xmlns:a16="http://schemas.microsoft.com/office/drawing/2014/main" id="{57CBE710-53AB-4E40-A96A-D4339B0B3DD8}"/>
              </a:ext>
            </a:extLst>
          </p:cNvPr>
          <p:cNvSpPr txBox="1"/>
          <p:nvPr/>
        </p:nvSpPr>
        <p:spPr>
          <a:xfrm>
            <a:off x="-39188" y="4503781"/>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
        <p:nvSpPr>
          <p:cNvPr id="2" name="ZoneTexte 1">
            <a:extLst>
              <a:ext uri="{FF2B5EF4-FFF2-40B4-BE49-F238E27FC236}">
                <a16:creationId xmlns:a16="http://schemas.microsoft.com/office/drawing/2014/main" id="{41BCB2B9-6AB6-43A8-9EA2-365F4CE5D53B}"/>
              </a:ext>
            </a:extLst>
          </p:cNvPr>
          <p:cNvSpPr txBox="1"/>
          <p:nvPr/>
        </p:nvSpPr>
        <p:spPr>
          <a:xfrm>
            <a:off x="2312125" y="640080"/>
            <a:ext cx="9575075" cy="5078313"/>
          </a:xfrm>
          <a:prstGeom prst="rect">
            <a:avLst/>
          </a:prstGeom>
          <a:noFill/>
        </p:spPr>
        <p:txBody>
          <a:bodyPr wrap="square" rtlCol="0">
            <a:spAutoFit/>
          </a:bodyPr>
          <a:lstStyle/>
          <a:p>
            <a:pPr marL="285750" indent="-285750">
              <a:buFont typeface="Arial" panose="020B0604020202020204" pitchFamily="34" charset="0"/>
              <a:buChar char="•"/>
            </a:pPr>
            <a:r>
              <a:rPr lang="fr-FR" b="1" dirty="0"/>
              <a:t>Babel</a:t>
            </a:r>
            <a:r>
              <a:rPr lang="fr-FR" dirty="0"/>
              <a:t> : un </a:t>
            </a:r>
            <a:r>
              <a:rPr lang="fr-FR" dirty="0" err="1"/>
              <a:t>transpileur</a:t>
            </a:r>
            <a:r>
              <a:rPr lang="fr-FR" dirty="0"/>
              <a:t> qui permet de code en JS ES2015 et de convertir en code compatible avec les navigateurs du marché</a:t>
            </a:r>
            <a:br>
              <a:rPr lang="fr-FR" dirty="0"/>
            </a:br>
            <a:endParaRPr lang="fr-FR" dirty="0"/>
          </a:p>
          <a:p>
            <a:pPr lvl="1"/>
            <a:r>
              <a:rPr lang="fr-FR" dirty="0" err="1"/>
              <a:t>Dév</a:t>
            </a:r>
            <a:r>
              <a:rPr lang="fr-FR" dirty="0"/>
              <a:t>-dépendance :</a:t>
            </a:r>
          </a:p>
          <a:p>
            <a:pPr marL="742950" lvl="1" indent="-285750">
              <a:buFontTx/>
              <a:buChar char="-"/>
            </a:pPr>
            <a:r>
              <a:rPr lang="fr-FR" dirty="0"/>
              <a:t>@babel/</a:t>
            </a:r>
            <a:r>
              <a:rPr lang="fr-FR" dirty="0" err="1"/>
              <a:t>core</a:t>
            </a:r>
            <a:r>
              <a:rPr lang="fr-FR" dirty="0"/>
              <a:t> : principal moteur</a:t>
            </a:r>
          </a:p>
          <a:p>
            <a:pPr marL="742950" lvl="1" indent="-285750">
              <a:buFontTx/>
              <a:buChar char="-"/>
            </a:pPr>
            <a:r>
              <a:rPr lang="fr-FR" dirty="0"/>
              <a:t>@babel/</a:t>
            </a:r>
            <a:r>
              <a:rPr lang="fr-FR" dirty="0" err="1"/>
              <a:t>preset-env</a:t>
            </a:r>
            <a:r>
              <a:rPr lang="fr-FR" dirty="0"/>
              <a:t> : support ES5 ES6 </a:t>
            </a:r>
          </a:p>
          <a:p>
            <a:pPr marL="742950" lvl="1" indent="-285750">
              <a:buFontTx/>
              <a:buChar char="-"/>
            </a:pPr>
            <a:r>
              <a:rPr lang="fr-FR" dirty="0"/>
              <a:t>@babel/</a:t>
            </a:r>
            <a:r>
              <a:rPr lang="fr-FR" dirty="0" err="1"/>
              <a:t>preset-react</a:t>
            </a:r>
            <a:r>
              <a:rPr lang="fr-FR" dirty="0"/>
              <a:t> : to use </a:t>
            </a:r>
            <a:r>
              <a:rPr lang="fr-FR" dirty="0" err="1"/>
              <a:t>react</a:t>
            </a:r>
            <a:endParaRPr lang="fr-FR" dirty="0"/>
          </a:p>
          <a:p>
            <a:pPr marL="742950" lvl="1" indent="-285750">
              <a:buFontTx/>
              <a:buChar char="-"/>
            </a:pPr>
            <a:r>
              <a:rPr lang="fr-FR" dirty="0"/>
              <a:t>@babel/plugin-</a:t>
            </a:r>
            <a:r>
              <a:rPr lang="fr-FR" dirty="0" err="1"/>
              <a:t>proposal</a:t>
            </a:r>
            <a:r>
              <a:rPr lang="fr-FR" dirty="0"/>
              <a:t>-class-</a:t>
            </a:r>
            <a:r>
              <a:rPr lang="fr-FR" dirty="0" err="1"/>
              <a:t>properties</a:t>
            </a:r>
            <a:r>
              <a:rPr lang="fr-FR" dirty="0"/>
              <a:t> </a:t>
            </a:r>
          </a:p>
          <a:p>
            <a:pPr marL="742950" lvl="1" indent="-285750">
              <a:buFontTx/>
              <a:buChar char="-"/>
            </a:pPr>
            <a:r>
              <a:rPr lang="fr-FR" dirty="0"/>
              <a:t>@babel/plugin-</a:t>
            </a:r>
            <a:r>
              <a:rPr lang="fr-FR" dirty="0" err="1"/>
              <a:t>proposal</a:t>
            </a:r>
            <a:r>
              <a:rPr lang="fr-FR" dirty="0"/>
              <a:t>-</a:t>
            </a:r>
            <a:r>
              <a:rPr lang="fr-FR" dirty="0" err="1"/>
              <a:t>object</a:t>
            </a:r>
            <a:r>
              <a:rPr lang="fr-FR" dirty="0"/>
              <a:t>-</a:t>
            </a:r>
            <a:r>
              <a:rPr lang="fr-FR" dirty="0" err="1"/>
              <a:t>rest</a:t>
            </a:r>
            <a:r>
              <a:rPr lang="fr-FR" dirty="0"/>
              <a:t>-spread :</a:t>
            </a:r>
          </a:p>
          <a:p>
            <a:pPr marL="742950" lvl="1" indent="-285750">
              <a:buFontTx/>
              <a:buChar char="-"/>
            </a:pPr>
            <a:r>
              <a:rPr lang="fr-FR" dirty="0"/>
              <a:t>babel-loader : bridge </a:t>
            </a:r>
            <a:r>
              <a:rPr lang="fr-FR" dirty="0" err="1"/>
              <a:t>between</a:t>
            </a:r>
            <a:r>
              <a:rPr lang="fr-FR" dirty="0"/>
              <a:t> Webpack &amp; Babel</a:t>
            </a:r>
          </a:p>
          <a:p>
            <a:pPr marL="742950" lvl="1" indent="-285750">
              <a:buFontTx/>
              <a:buChar char="-"/>
            </a:pPr>
            <a:r>
              <a:rPr lang="fr-FR" dirty="0"/>
              <a:t>babel-</a:t>
            </a:r>
            <a:r>
              <a:rPr lang="fr-FR" dirty="0" err="1"/>
              <a:t>eslint</a:t>
            </a:r>
            <a:r>
              <a:rPr lang="fr-FR" dirty="0"/>
              <a:t> :</a:t>
            </a:r>
          </a:p>
          <a:p>
            <a:pPr lvl="1"/>
            <a:endParaRPr lang="fr-FR" dirty="0"/>
          </a:p>
          <a:p>
            <a:pPr lvl="1"/>
            <a:r>
              <a:rPr lang="fr-FR" dirty="0"/>
              <a:t>Dépendance :</a:t>
            </a:r>
          </a:p>
          <a:p>
            <a:pPr marL="742950" lvl="1" indent="-285750">
              <a:buFontTx/>
              <a:buChar char="-"/>
            </a:pPr>
            <a:r>
              <a:rPr lang="fr-FR" dirty="0"/>
              <a:t>@babel/polyfill</a:t>
            </a:r>
          </a:p>
          <a:p>
            <a:pPr marL="742950" lvl="1" indent="-285750">
              <a:buFontTx/>
              <a:buChar char="-"/>
            </a:pPr>
            <a:endParaRPr lang="fr-FR" dirty="0"/>
          </a:p>
          <a:p>
            <a:pPr lvl="1"/>
            <a:endParaRPr lang="fr-FR" dirty="0"/>
          </a:p>
          <a:p>
            <a:pPr marL="285750" lvl="1" indent="-285750">
              <a:buFont typeface="Arial" panose="020B0604020202020204" pitchFamily="34" charset="0"/>
              <a:buChar char="•"/>
            </a:pPr>
            <a:r>
              <a:rPr lang="fr-FR" b="1" dirty="0"/>
              <a:t>Installer via </a:t>
            </a:r>
            <a:r>
              <a:rPr lang="fr-FR" b="1" dirty="0" err="1"/>
              <a:t>npm</a:t>
            </a:r>
            <a:endParaRPr lang="fr-FR" b="1" dirty="0"/>
          </a:p>
          <a:p>
            <a:pPr marL="742950" lvl="1" indent="-285750">
              <a:buFontTx/>
              <a:buChar char="-"/>
            </a:pPr>
            <a:endParaRPr lang="fr-FR" dirty="0"/>
          </a:p>
        </p:txBody>
      </p:sp>
      <p:pic>
        <p:nvPicPr>
          <p:cNvPr id="6" name="Image 5">
            <a:extLst>
              <a:ext uri="{FF2B5EF4-FFF2-40B4-BE49-F238E27FC236}">
                <a16:creationId xmlns:a16="http://schemas.microsoft.com/office/drawing/2014/main" id="{224A85E3-7263-465A-BB52-B668155D4ED1}"/>
              </a:ext>
            </a:extLst>
          </p:cNvPr>
          <p:cNvPicPr>
            <a:picLocks noChangeAspect="1"/>
          </p:cNvPicPr>
          <p:nvPr/>
        </p:nvPicPr>
        <p:blipFill>
          <a:blip r:embed="rId2"/>
          <a:stretch>
            <a:fillRect/>
          </a:stretch>
        </p:blipFill>
        <p:spPr>
          <a:xfrm>
            <a:off x="9879875" y="1643334"/>
            <a:ext cx="1809750" cy="2447925"/>
          </a:xfrm>
          <a:prstGeom prst="rect">
            <a:avLst/>
          </a:prstGeom>
        </p:spPr>
      </p:pic>
      <p:cxnSp>
        <p:nvCxnSpPr>
          <p:cNvPr id="8" name="Connecteur droit avec flèche 7">
            <a:extLst>
              <a:ext uri="{FF2B5EF4-FFF2-40B4-BE49-F238E27FC236}">
                <a16:creationId xmlns:a16="http://schemas.microsoft.com/office/drawing/2014/main" id="{B8F43974-ABEE-474F-A917-7DF12C8A6C5A}"/>
              </a:ext>
            </a:extLst>
          </p:cNvPr>
          <p:cNvCxnSpPr/>
          <p:nvPr/>
        </p:nvCxnSpPr>
        <p:spPr>
          <a:xfrm>
            <a:off x="8934994" y="2050868"/>
            <a:ext cx="94488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DEC0CE91-5DD2-4C88-B91E-270FA327415C}"/>
              </a:ext>
            </a:extLst>
          </p:cNvPr>
          <p:cNvCxnSpPr/>
          <p:nvPr/>
        </p:nvCxnSpPr>
        <p:spPr>
          <a:xfrm>
            <a:off x="8930639" y="3313610"/>
            <a:ext cx="94488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F556E1B-4DA9-4B0A-A3D6-5AC5C71121A6}"/>
              </a:ext>
            </a:extLst>
          </p:cNvPr>
          <p:cNvSpPr/>
          <p:nvPr/>
        </p:nvSpPr>
        <p:spPr>
          <a:xfrm>
            <a:off x="2834639" y="5386976"/>
            <a:ext cx="9052561" cy="1200329"/>
          </a:xfrm>
          <a:prstGeom prst="rect">
            <a:avLst/>
          </a:prstGeom>
        </p:spPr>
        <p:txBody>
          <a:bodyPr wrap="square">
            <a:spAutoFit/>
          </a:bodyPr>
          <a:lstStyle/>
          <a:p>
            <a:r>
              <a:rPr lang="fr-FR" dirty="0">
                <a:solidFill>
                  <a:schemeClr val="bg1"/>
                </a:solidFill>
                <a:highlight>
                  <a:srgbClr val="000000"/>
                </a:highlight>
              </a:rPr>
              <a:t>$</a:t>
            </a:r>
            <a:r>
              <a:rPr lang="fr-FR" dirty="0" err="1">
                <a:solidFill>
                  <a:schemeClr val="bg1"/>
                </a:solidFill>
                <a:highlight>
                  <a:srgbClr val="000000"/>
                </a:highlight>
              </a:rPr>
              <a:t>npm</a:t>
            </a:r>
            <a:r>
              <a:rPr lang="fr-FR" dirty="0">
                <a:solidFill>
                  <a:schemeClr val="bg1"/>
                </a:solidFill>
                <a:highlight>
                  <a:srgbClr val="000000"/>
                </a:highlight>
              </a:rPr>
              <a:t> i</a:t>
            </a:r>
            <a:br>
              <a:rPr lang="fr-FR" dirty="0">
                <a:solidFill>
                  <a:schemeClr val="bg1"/>
                </a:solidFill>
                <a:highlight>
                  <a:srgbClr val="000000"/>
                </a:highlight>
              </a:rPr>
            </a:br>
            <a:r>
              <a:rPr lang="fr-FR" dirty="0">
                <a:solidFill>
                  <a:schemeClr val="bg1"/>
                </a:solidFill>
                <a:highlight>
                  <a:srgbClr val="000000"/>
                </a:highlight>
              </a:rPr>
              <a:t>@babel/</a:t>
            </a:r>
            <a:r>
              <a:rPr lang="fr-FR" dirty="0" err="1">
                <a:solidFill>
                  <a:schemeClr val="bg1"/>
                </a:solidFill>
                <a:highlight>
                  <a:srgbClr val="000000"/>
                </a:highlight>
              </a:rPr>
              <a:t>core</a:t>
            </a:r>
            <a:r>
              <a:rPr lang="fr-FR" dirty="0">
                <a:solidFill>
                  <a:schemeClr val="bg1"/>
                </a:solidFill>
                <a:highlight>
                  <a:srgbClr val="000000"/>
                </a:highlight>
              </a:rPr>
              <a:t> babel-loader @babel/</a:t>
            </a:r>
            <a:r>
              <a:rPr lang="fr-FR" dirty="0" err="1">
                <a:solidFill>
                  <a:schemeClr val="bg1"/>
                </a:solidFill>
                <a:highlight>
                  <a:srgbClr val="000000"/>
                </a:highlight>
              </a:rPr>
              <a:t>preset-env</a:t>
            </a:r>
            <a:r>
              <a:rPr lang="fr-FR" dirty="0">
                <a:solidFill>
                  <a:schemeClr val="bg1"/>
                </a:solidFill>
                <a:highlight>
                  <a:srgbClr val="000000"/>
                </a:highlight>
              </a:rPr>
              <a:t> @babel/</a:t>
            </a:r>
            <a:r>
              <a:rPr lang="fr-FR" dirty="0" err="1">
                <a:solidFill>
                  <a:schemeClr val="bg1"/>
                </a:solidFill>
                <a:highlight>
                  <a:srgbClr val="000000"/>
                </a:highlight>
              </a:rPr>
              <a:t>preset-react</a:t>
            </a:r>
            <a:r>
              <a:rPr lang="fr-FR" dirty="0">
                <a:solidFill>
                  <a:schemeClr val="bg1"/>
                </a:solidFill>
                <a:highlight>
                  <a:srgbClr val="000000"/>
                </a:highlight>
              </a:rPr>
              <a:t> @babel/plugin-</a:t>
            </a:r>
            <a:r>
              <a:rPr lang="fr-FR" dirty="0" err="1">
                <a:solidFill>
                  <a:schemeClr val="bg1"/>
                </a:solidFill>
                <a:highlight>
                  <a:srgbClr val="000000"/>
                </a:highlight>
              </a:rPr>
              <a:t>proposal</a:t>
            </a:r>
            <a:r>
              <a:rPr lang="fr-FR" dirty="0">
                <a:solidFill>
                  <a:schemeClr val="bg1"/>
                </a:solidFill>
                <a:highlight>
                  <a:srgbClr val="000000"/>
                </a:highlight>
              </a:rPr>
              <a:t>-class-</a:t>
            </a:r>
            <a:r>
              <a:rPr lang="fr-FR" dirty="0" err="1">
                <a:solidFill>
                  <a:schemeClr val="bg1"/>
                </a:solidFill>
                <a:highlight>
                  <a:srgbClr val="000000"/>
                </a:highlight>
              </a:rPr>
              <a:t>properties</a:t>
            </a:r>
            <a:r>
              <a:rPr lang="fr-FR" dirty="0">
                <a:solidFill>
                  <a:schemeClr val="bg1"/>
                </a:solidFill>
                <a:highlight>
                  <a:srgbClr val="000000"/>
                </a:highlight>
              </a:rPr>
              <a:t> @babel/plugin-</a:t>
            </a:r>
            <a:r>
              <a:rPr lang="fr-FR" dirty="0" err="1">
                <a:solidFill>
                  <a:schemeClr val="bg1"/>
                </a:solidFill>
                <a:highlight>
                  <a:srgbClr val="000000"/>
                </a:highlight>
              </a:rPr>
              <a:t>proposal</a:t>
            </a:r>
            <a:r>
              <a:rPr lang="fr-FR" dirty="0">
                <a:solidFill>
                  <a:schemeClr val="bg1"/>
                </a:solidFill>
                <a:highlight>
                  <a:srgbClr val="000000"/>
                </a:highlight>
              </a:rPr>
              <a:t>-</a:t>
            </a:r>
            <a:r>
              <a:rPr lang="fr-FR" dirty="0" err="1">
                <a:solidFill>
                  <a:schemeClr val="bg1"/>
                </a:solidFill>
                <a:highlight>
                  <a:srgbClr val="000000"/>
                </a:highlight>
              </a:rPr>
              <a:t>object</a:t>
            </a:r>
            <a:r>
              <a:rPr lang="fr-FR" dirty="0">
                <a:solidFill>
                  <a:schemeClr val="bg1"/>
                </a:solidFill>
                <a:highlight>
                  <a:srgbClr val="000000"/>
                </a:highlight>
              </a:rPr>
              <a:t>-</a:t>
            </a:r>
            <a:r>
              <a:rPr lang="fr-FR" dirty="0" err="1">
                <a:solidFill>
                  <a:schemeClr val="bg1"/>
                </a:solidFill>
                <a:highlight>
                  <a:srgbClr val="000000"/>
                </a:highlight>
              </a:rPr>
              <a:t>rest</a:t>
            </a:r>
            <a:r>
              <a:rPr lang="fr-FR" dirty="0">
                <a:solidFill>
                  <a:schemeClr val="bg1"/>
                </a:solidFill>
                <a:highlight>
                  <a:srgbClr val="000000"/>
                </a:highlight>
              </a:rPr>
              <a:t>-spread </a:t>
            </a:r>
          </a:p>
          <a:p>
            <a:r>
              <a:rPr lang="fr-FR" dirty="0">
                <a:solidFill>
                  <a:schemeClr val="bg1"/>
                </a:solidFill>
                <a:highlight>
                  <a:srgbClr val="000000"/>
                </a:highlight>
              </a:rPr>
              <a:t> --</a:t>
            </a:r>
            <a:r>
              <a:rPr lang="fr-FR" dirty="0" err="1">
                <a:solidFill>
                  <a:schemeClr val="bg1"/>
                </a:solidFill>
                <a:highlight>
                  <a:srgbClr val="000000"/>
                </a:highlight>
              </a:rPr>
              <a:t>save</a:t>
            </a:r>
            <a:r>
              <a:rPr lang="fr-FR" dirty="0">
                <a:solidFill>
                  <a:schemeClr val="bg1"/>
                </a:solidFill>
                <a:highlight>
                  <a:srgbClr val="000000"/>
                </a:highlight>
              </a:rPr>
              <a:t>-dev</a:t>
            </a:r>
          </a:p>
        </p:txBody>
      </p:sp>
      <p:pic>
        <p:nvPicPr>
          <p:cNvPr id="12" name="Image 11">
            <a:extLst>
              <a:ext uri="{FF2B5EF4-FFF2-40B4-BE49-F238E27FC236}">
                <a16:creationId xmlns:a16="http://schemas.microsoft.com/office/drawing/2014/main" id="{2A0CD86E-4C75-4D8F-BF83-2C15D8BBC137}"/>
              </a:ext>
            </a:extLst>
          </p:cNvPr>
          <p:cNvPicPr>
            <a:picLocks noChangeAspect="1"/>
          </p:cNvPicPr>
          <p:nvPr/>
        </p:nvPicPr>
        <p:blipFill>
          <a:blip r:embed="rId3"/>
          <a:stretch>
            <a:fillRect/>
          </a:stretch>
        </p:blipFill>
        <p:spPr>
          <a:xfrm>
            <a:off x="5519362" y="3766581"/>
            <a:ext cx="3683114" cy="1685493"/>
          </a:xfrm>
          <a:prstGeom prst="rect">
            <a:avLst/>
          </a:prstGeom>
        </p:spPr>
      </p:pic>
    </p:spTree>
    <p:extLst>
      <p:ext uri="{BB962C8B-B14F-4D97-AF65-F5344CB8AC3E}">
        <p14:creationId xmlns:p14="http://schemas.microsoft.com/office/powerpoint/2010/main" val="3064810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9FA2DE4-F407-428B-9F89-9CCF286322FF}"/>
              </a:ext>
            </a:extLst>
          </p:cNvPr>
          <p:cNvSpPr txBox="1"/>
          <p:nvPr/>
        </p:nvSpPr>
        <p:spPr>
          <a:xfrm>
            <a:off x="2312125" y="0"/>
            <a:ext cx="5316583" cy="461665"/>
          </a:xfrm>
          <a:prstGeom prst="rect">
            <a:avLst/>
          </a:prstGeom>
          <a:noFill/>
        </p:spPr>
        <p:txBody>
          <a:bodyPr wrap="square" rtlCol="0">
            <a:spAutoFit/>
          </a:bodyPr>
          <a:lstStyle/>
          <a:p>
            <a:r>
              <a:rPr lang="fr-FR" sz="2400" b="1" dirty="0"/>
              <a:t>Pourquoi utiliser Webpack &amp; Babel ?</a:t>
            </a:r>
          </a:p>
        </p:txBody>
      </p:sp>
      <p:sp>
        <p:nvSpPr>
          <p:cNvPr id="5" name="ZoneTexte 4">
            <a:extLst>
              <a:ext uri="{FF2B5EF4-FFF2-40B4-BE49-F238E27FC236}">
                <a16:creationId xmlns:a16="http://schemas.microsoft.com/office/drawing/2014/main" id="{57CBE710-53AB-4E40-A96A-D4339B0B3DD8}"/>
              </a:ext>
            </a:extLst>
          </p:cNvPr>
          <p:cNvSpPr txBox="1"/>
          <p:nvPr/>
        </p:nvSpPr>
        <p:spPr>
          <a:xfrm>
            <a:off x="-39188" y="4503781"/>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
        <p:nvSpPr>
          <p:cNvPr id="2" name="ZoneTexte 1">
            <a:extLst>
              <a:ext uri="{FF2B5EF4-FFF2-40B4-BE49-F238E27FC236}">
                <a16:creationId xmlns:a16="http://schemas.microsoft.com/office/drawing/2014/main" id="{41BCB2B9-6AB6-43A8-9EA2-365F4CE5D53B}"/>
              </a:ext>
            </a:extLst>
          </p:cNvPr>
          <p:cNvSpPr txBox="1"/>
          <p:nvPr/>
        </p:nvSpPr>
        <p:spPr>
          <a:xfrm>
            <a:off x="2312125" y="640080"/>
            <a:ext cx="9575075" cy="646331"/>
          </a:xfrm>
          <a:prstGeom prst="rect">
            <a:avLst/>
          </a:prstGeom>
          <a:noFill/>
        </p:spPr>
        <p:txBody>
          <a:bodyPr wrap="square" rtlCol="0">
            <a:spAutoFit/>
          </a:bodyPr>
          <a:lstStyle/>
          <a:p>
            <a:pPr marL="285750" indent="-285750">
              <a:buFont typeface="Arial" panose="020B0604020202020204" pitchFamily="34" charset="0"/>
              <a:buChar char="•"/>
            </a:pPr>
            <a:r>
              <a:rPr lang="fr-FR" b="1" dirty="0"/>
              <a:t>Webpack: </a:t>
            </a:r>
            <a:r>
              <a:rPr lang="fr-FR" dirty="0"/>
              <a:t>c’est un </a:t>
            </a:r>
            <a:r>
              <a:rPr lang="fr-FR" dirty="0" err="1"/>
              <a:t>task-runner</a:t>
            </a:r>
            <a:r>
              <a:rPr lang="fr-FR" dirty="0"/>
              <a:t> ou un module bundle</a:t>
            </a:r>
          </a:p>
          <a:p>
            <a:pPr marL="742950" lvl="1" indent="-285750">
              <a:buFontTx/>
              <a:buChar char="-"/>
            </a:pPr>
            <a:endParaRPr lang="fr-FR" dirty="0"/>
          </a:p>
        </p:txBody>
      </p:sp>
      <p:grpSp>
        <p:nvGrpSpPr>
          <p:cNvPr id="7" name="Groupe 6">
            <a:extLst>
              <a:ext uri="{FF2B5EF4-FFF2-40B4-BE49-F238E27FC236}">
                <a16:creationId xmlns:a16="http://schemas.microsoft.com/office/drawing/2014/main" id="{5437D7B5-06E9-4E2A-8C95-3843D01A9DA2}"/>
              </a:ext>
            </a:extLst>
          </p:cNvPr>
          <p:cNvGrpSpPr/>
          <p:nvPr/>
        </p:nvGrpSpPr>
        <p:grpSpPr>
          <a:xfrm>
            <a:off x="9369249" y="224523"/>
            <a:ext cx="2754631" cy="2447925"/>
            <a:chOff x="8934994" y="1643334"/>
            <a:chExt cx="2754631" cy="2447925"/>
          </a:xfrm>
        </p:grpSpPr>
        <p:pic>
          <p:nvPicPr>
            <p:cNvPr id="6" name="Image 5">
              <a:extLst>
                <a:ext uri="{FF2B5EF4-FFF2-40B4-BE49-F238E27FC236}">
                  <a16:creationId xmlns:a16="http://schemas.microsoft.com/office/drawing/2014/main" id="{224A85E3-7263-465A-BB52-B668155D4ED1}"/>
                </a:ext>
              </a:extLst>
            </p:cNvPr>
            <p:cNvPicPr>
              <a:picLocks noChangeAspect="1"/>
            </p:cNvPicPr>
            <p:nvPr/>
          </p:nvPicPr>
          <p:blipFill>
            <a:blip r:embed="rId3"/>
            <a:stretch>
              <a:fillRect/>
            </a:stretch>
          </p:blipFill>
          <p:spPr>
            <a:xfrm>
              <a:off x="9879875" y="1643334"/>
              <a:ext cx="1809750" cy="2447925"/>
            </a:xfrm>
            <a:prstGeom prst="rect">
              <a:avLst/>
            </a:prstGeom>
          </p:spPr>
        </p:pic>
        <p:cxnSp>
          <p:nvCxnSpPr>
            <p:cNvPr id="9" name="Connecteur droit avec flèche 8">
              <a:extLst>
                <a:ext uri="{FF2B5EF4-FFF2-40B4-BE49-F238E27FC236}">
                  <a16:creationId xmlns:a16="http://schemas.microsoft.com/office/drawing/2014/main" id="{DEC0CE91-5DD2-4C88-B91E-270FA327415C}"/>
                </a:ext>
              </a:extLst>
            </p:cNvPr>
            <p:cNvCxnSpPr/>
            <p:nvPr/>
          </p:nvCxnSpPr>
          <p:spPr>
            <a:xfrm>
              <a:off x="8934994" y="3561804"/>
              <a:ext cx="94488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3" name="Image 2">
            <a:extLst>
              <a:ext uri="{FF2B5EF4-FFF2-40B4-BE49-F238E27FC236}">
                <a16:creationId xmlns:a16="http://schemas.microsoft.com/office/drawing/2014/main" id="{07BBB99A-9383-4938-9C2A-39B7F09520EA}"/>
              </a:ext>
            </a:extLst>
          </p:cNvPr>
          <p:cNvPicPr>
            <a:picLocks noChangeAspect="1"/>
          </p:cNvPicPr>
          <p:nvPr/>
        </p:nvPicPr>
        <p:blipFill>
          <a:blip r:embed="rId4"/>
          <a:stretch>
            <a:fillRect/>
          </a:stretch>
        </p:blipFill>
        <p:spPr>
          <a:xfrm>
            <a:off x="2444820" y="1054685"/>
            <a:ext cx="5902345" cy="2537963"/>
          </a:xfrm>
          <a:prstGeom prst="rect">
            <a:avLst/>
          </a:prstGeom>
        </p:spPr>
      </p:pic>
      <p:sp>
        <p:nvSpPr>
          <p:cNvPr id="11" name="ZoneTexte 10">
            <a:extLst>
              <a:ext uri="{FF2B5EF4-FFF2-40B4-BE49-F238E27FC236}">
                <a16:creationId xmlns:a16="http://schemas.microsoft.com/office/drawing/2014/main" id="{B502BAEB-5E06-448A-868D-71D62335C6D1}"/>
              </a:ext>
            </a:extLst>
          </p:cNvPr>
          <p:cNvSpPr txBox="1"/>
          <p:nvPr/>
        </p:nvSpPr>
        <p:spPr>
          <a:xfrm>
            <a:off x="2470946" y="3765117"/>
            <a:ext cx="6072164" cy="1477328"/>
          </a:xfrm>
          <a:prstGeom prst="rect">
            <a:avLst/>
          </a:prstGeom>
          <a:noFill/>
        </p:spPr>
        <p:txBody>
          <a:bodyPr wrap="square" rtlCol="0">
            <a:spAutoFit/>
          </a:bodyPr>
          <a:lstStyle/>
          <a:p>
            <a:pPr marL="0" lvl="1"/>
            <a:r>
              <a:rPr lang="fr-FR" dirty="0"/>
              <a:t>Webpack considère tout comme un module JS, </a:t>
            </a:r>
            <a:br>
              <a:rPr lang="fr-FR" dirty="0"/>
            </a:br>
            <a:r>
              <a:rPr lang="fr-FR" dirty="0"/>
              <a:t>Il les prend en entrée avec leur dépendance </a:t>
            </a:r>
          </a:p>
          <a:p>
            <a:pPr marL="0" lvl="1"/>
            <a:r>
              <a:rPr lang="fr-FR" dirty="0">
                <a:sym typeface="Wingdings" panose="05000000000000000000" pitchFamily="2" charset="2"/>
              </a:rPr>
              <a:t> Convertie de ES6 à ES5 </a:t>
            </a:r>
            <a:br>
              <a:rPr lang="fr-FR" dirty="0">
                <a:sym typeface="Wingdings" panose="05000000000000000000" pitchFamily="2" charset="2"/>
              </a:rPr>
            </a:br>
            <a:r>
              <a:rPr lang="fr-FR" dirty="0">
                <a:sym typeface="Wingdings" panose="05000000000000000000" pitchFamily="2" charset="2"/>
              </a:rPr>
              <a:t> Regroupe tout dans un seul fichier</a:t>
            </a:r>
            <a:br>
              <a:rPr lang="fr-FR" dirty="0">
                <a:sym typeface="Wingdings" panose="05000000000000000000" pitchFamily="2" charset="2"/>
              </a:rPr>
            </a:br>
            <a:r>
              <a:rPr lang="fr-FR" dirty="0">
                <a:sym typeface="Wingdings" panose="05000000000000000000" pitchFamily="2" charset="2"/>
              </a:rPr>
              <a:t> C’est ce fichier qui est lu pour afficher le rendu</a:t>
            </a:r>
            <a:endParaRPr lang="fr-FR" dirty="0"/>
          </a:p>
        </p:txBody>
      </p:sp>
      <p:sp>
        <p:nvSpPr>
          <p:cNvPr id="12" name="ZoneTexte 11">
            <a:extLst>
              <a:ext uri="{FF2B5EF4-FFF2-40B4-BE49-F238E27FC236}">
                <a16:creationId xmlns:a16="http://schemas.microsoft.com/office/drawing/2014/main" id="{FE367193-F14E-460F-9FE7-96257F86A2AC}"/>
              </a:ext>
            </a:extLst>
          </p:cNvPr>
          <p:cNvSpPr txBox="1"/>
          <p:nvPr/>
        </p:nvSpPr>
        <p:spPr>
          <a:xfrm>
            <a:off x="8347165" y="2756809"/>
            <a:ext cx="3844835" cy="2308324"/>
          </a:xfrm>
          <a:prstGeom prst="rect">
            <a:avLst/>
          </a:prstGeom>
          <a:noFill/>
        </p:spPr>
        <p:txBody>
          <a:bodyPr wrap="square" rtlCol="0">
            <a:spAutoFit/>
          </a:bodyPr>
          <a:lstStyle/>
          <a:p>
            <a:pPr marL="0" lvl="1"/>
            <a:r>
              <a:rPr lang="fr-FR" dirty="0" err="1"/>
              <a:t>Dév</a:t>
            </a:r>
            <a:r>
              <a:rPr lang="fr-FR" dirty="0"/>
              <a:t>-dépendance :</a:t>
            </a:r>
          </a:p>
          <a:p>
            <a:pPr marL="285750" lvl="1" indent="-285750">
              <a:buFontTx/>
              <a:buChar char="-"/>
            </a:pPr>
            <a:r>
              <a:rPr lang="fr-FR" dirty="0" err="1"/>
              <a:t>webpack</a:t>
            </a:r>
            <a:r>
              <a:rPr lang="fr-FR" dirty="0"/>
              <a:t>: </a:t>
            </a:r>
            <a:r>
              <a:rPr lang="fr-FR" dirty="0" err="1"/>
              <a:t>bundler</a:t>
            </a:r>
            <a:endParaRPr lang="fr-FR" dirty="0"/>
          </a:p>
          <a:p>
            <a:pPr marL="285750" lvl="1" indent="-285750">
              <a:buFontTx/>
              <a:buChar char="-"/>
            </a:pPr>
            <a:r>
              <a:rPr lang="fr-FR" dirty="0" err="1"/>
              <a:t>webpack</a:t>
            </a:r>
            <a:r>
              <a:rPr lang="fr-FR" dirty="0"/>
              <a:t>-cli: </a:t>
            </a:r>
            <a:r>
              <a:rPr lang="fr-FR" dirty="0" err="1"/>
              <a:t>webpack</a:t>
            </a:r>
            <a:r>
              <a:rPr lang="fr-FR" dirty="0"/>
              <a:t> en ligne de commande</a:t>
            </a:r>
          </a:p>
          <a:p>
            <a:pPr marL="285750" lvl="1" indent="-285750">
              <a:buFontTx/>
              <a:buChar char="-"/>
            </a:pPr>
            <a:r>
              <a:rPr lang="fr-FR" dirty="0" err="1"/>
              <a:t>webpack</a:t>
            </a:r>
            <a:r>
              <a:rPr lang="fr-FR" dirty="0"/>
              <a:t>-dev-server: serveur de développement</a:t>
            </a:r>
          </a:p>
          <a:p>
            <a:pPr marL="285750" lvl="1" indent="-285750">
              <a:buFontTx/>
              <a:buChar char="-"/>
            </a:pPr>
            <a:r>
              <a:rPr lang="fr-FR" dirty="0"/>
              <a:t>html-</a:t>
            </a:r>
            <a:r>
              <a:rPr lang="fr-FR" dirty="0" err="1"/>
              <a:t>webpack</a:t>
            </a:r>
            <a:r>
              <a:rPr lang="fr-FR" dirty="0"/>
              <a:t>-plugin: permet de construire le fichier html</a:t>
            </a:r>
          </a:p>
        </p:txBody>
      </p:sp>
      <p:sp>
        <p:nvSpPr>
          <p:cNvPr id="13" name="Rectangle 12">
            <a:extLst>
              <a:ext uri="{FF2B5EF4-FFF2-40B4-BE49-F238E27FC236}">
                <a16:creationId xmlns:a16="http://schemas.microsoft.com/office/drawing/2014/main" id="{EE6E9FD2-C362-4A6B-8C63-D0D0B067D49F}"/>
              </a:ext>
            </a:extLst>
          </p:cNvPr>
          <p:cNvSpPr/>
          <p:nvPr/>
        </p:nvSpPr>
        <p:spPr>
          <a:xfrm>
            <a:off x="2409728" y="5433148"/>
            <a:ext cx="6572248" cy="1200329"/>
          </a:xfrm>
          <a:prstGeom prst="rect">
            <a:avLst/>
          </a:prstGeom>
        </p:spPr>
        <p:txBody>
          <a:bodyPr wrap="none">
            <a:spAutoFit/>
          </a:bodyPr>
          <a:lstStyle/>
          <a:p>
            <a:pPr marL="285750" indent="-285750">
              <a:buFont typeface="Arial" panose="020B0604020202020204" pitchFamily="34" charset="0"/>
              <a:buChar char="•"/>
            </a:pPr>
            <a:r>
              <a:rPr lang="fr-FR" b="1" dirty="0"/>
              <a:t>Installer via </a:t>
            </a:r>
            <a:r>
              <a:rPr lang="fr-FR" b="1" dirty="0" err="1"/>
              <a:t>npm</a:t>
            </a:r>
            <a:br>
              <a:rPr lang="fr-FR" dirty="0">
                <a:solidFill>
                  <a:srgbClr val="000000"/>
                </a:solidFill>
                <a:latin typeface="inherit"/>
              </a:rPr>
            </a:br>
            <a:r>
              <a:rPr lang="fr-FR" dirty="0">
                <a:solidFill>
                  <a:schemeClr val="bg1"/>
                </a:solidFill>
                <a:highlight>
                  <a:srgbClr val="000000"/>
                </a:highlight>
                <a:latin typeface="inherit"/>
              </a:rPr>
              <a:t>$</a:t>
            </a:r>
            <a:r>
              <a:rPr lang="fr-FR" dirty="0" err="1">
                <a:solidFill>
                  <a:schemeClr val="bg1"/>
                </a:solidFill>
                <a:highlight>
                  <a:srgbClr val="000000"/>
                </a:highlight>
                <a:latin typeface="inherit"/>
              </a:rPr>
              <a:t>npm</a:t>
            </a:r>
            <a:r>
              <a:rPr lang="fr-FR" dirty="0">
                <a:solidFill>
                  <a:schemeClr val="bg1"/>
                </a:solidFill>
                <a:highlight>
                  <a:srgbClr val="000000"/>
                </a:highlight>
                <a:latin typeface="inherit"/>
              </a:rPr>
              <a:t> i </a:t>
            </a:r>
            <a:br>
              <a:rPr lang="fr-FR" dirty="0">
                <a:solidFill>
                  <a:schemeClr val="bg1"/>
                </a:solidFill>
                <a:highlight>
                  <a:srgbClr val="000000"/>
                </a:highlight>
                <a:latin typeface="inherit"/>
              </a:rPr>
            </a:br>
            <a:r>
              <a:rPr lang="fr-FR" dirty="0" err="1">
                <a:solidFill>
                  <a:schemeClr val="bg1"/>
                </a:solidFill>
                <a:highlight>
                  <a:srgbClr val="000000"/>
                </a:highlight>
                <a:latin typeface="inherit"/>
              </a:rPr>
              <a:t>webpack</a:t>
            </a:r>
            <a:r>
              <a:rPr lang="fr-FR" dirty="0">
                <a:solidFill>
                  <a:schemeClr val="bg1"/>
                </a:solidFill>
                <a:highlight>
                  <a:srgbClr val="000000"/>
                </a:highlight>
                <a:latin typeface="inherit"/>
              </a:rPr>
              <a:t>  </a:t>
            </a:r>
            <a:r>
              <a:rPr lang="fr-FR" dirty="0" err="1">
                <a:solidFill>
                  <a:schemeClr val="bg1"/>
                </a:solidFill>
                <a:highlight>
                  <a:srgbClr val="000000"/>
                </a:highlight>
              </a:rPr>
              <a:t>webpack</a:t>
            </a:r>
            <a:r>
              <a:rPr lang="fr-FR" dirty="0">
                <a:solidFill>
                  <a:schemeClr val="bg1"/>
                </a:solidFill>
                <a:highlight>
                  <a:srgbClr val="000000"/>
                </a:highlight>
              </a:rPr>
              <a:t>-cli </a:t>
            </a:r>
            <a:r>
              <a:rPr lang="fr-FR" dirty="0" err="1">
                <a:solidFill>
                  <a:schemeClr val="bg1"/>
                </a:solidFill>
                <a:highlight>
                  <a:srgbClr val="000000"/>
                </a:highlight>
              </a:rPr>
              <a:t>webpack</a:t>
            </a:r>
            <a:r>
              <a:rPr lang="fr-FR" dirty="0">
                <a:solidFill>
                  <a:schemeClr val="bg1"/>
                </a:solidFill>
                <a:highlight>
                  <a:srgbClr val="000000"/>
                </a:highlight>
              </a:rPr>
              <a:t>-dev-server html-</a:t>
            </a:r>
            <a:r>
              <a:rPr lang="fr-FR" dirty="0" err="1">
                <a:solidFill>
                  <a:schemeClr val="bg1"/>
                </a:solidFill>
                <a:highlight>
                  <a:srgbClr val="000000"/>
                </a:highlight>
              </a:rPr>
              <a:t>webpack</a:t>
            </a:r>
            <a:r>
              <a:rPr lang="fr-FR" dirty="0">
                <a:solidFill>
                  <a:schemeClr val="bg1"/>
                </a:solidFill>
                <a:highlight>
                  <a:srgbClr val="000000"/>
                </a:highlight>
              </a:rPr>
              <a:t>-plugin </a:t>
            </a:r>
            <a:br>
              <a:rPr lang="fr-FR" dirty="0">
                <a:solidFill>
                  <a:schemeClr val="bg1"/>
                </a:solidFill>
                <a:highlight>
                  <a:srgbClr val="000000"/>
                </a:highlight>
                <a:latin typeface="inherit"/>
              </a:rPr>
            </a:br>
            <a:r>
              <a:rPr lang="fr-FR" dirty="0">
                <a:solidFill>
                  <a:schemeClr val="bg1"/>
                </a:solidFill>
                <a:highlight>
                  <a:srgbClr val="000000"/>
                </a:highlight>
                <a:latin typeface="inherit"/>
              </a:rPr>
              <a:t>--</a:t>
            </a:r>
            <a:r>
              <a:rPr lang="fr-FR" dirty="0" err="1">
                <a:solidFill>
                  <a:schemeClr val="bg1"/>
                </a:solidFill>
                <a:highlight>
                  <a:srgbClr val="000000"/>
                </a:highlight>
                <a:latin typeface="inherit"/>
              </a:rPr>
              <a:t>save</a:t>
            </a:r>
            <a:r>
              <a:rPr lang="fr-FR" dirty="0">
                <a:solidFill>
                  <a:schemeClr val="bg1"/>
                </a:solidFill>
                <a:highlight>
                  <a:srgbClr val="000000"/>
                </a:highlight>
                <a:latin typeface="inherit"/>
              </a:rPr>
              <a:t>-dev</a:t>
            </a:r>
            <a:endParaRPr lang="fr-FR" b="0" i="0" dirty="0">
              <a:solidFill>
                <a:schemeClr val="bg1"/>
              </a:solidFill>
              <a:effectLst/>
              <a:highlight>
                <a:srgbClr val="000000"/>
              </a:highlight>
              <a:latin typeface="Source Code Pro"/>
            </a:endParaRPr>
          </a:p>
        </p:txBody>
      </p:sp>
      <p:sp>
        <p:nvSpPr>
          <p:cNvPr id="15" name="ZoneTexte 14">
            <a:extLst>
              <a:ext uri="{FF2B5EF4-FFF2-40B4-BE49-F238E27FC236}">
                <a16:creationId xmlns:a16="http://schemas.microsoft.com/office/drawing/2014/main" id="{C4C40813-B118-4FBD-8A5C-0A48C18453D7}"/>
              </a:ext>
            </a:extLst>
          </p:cNvPr>
          <p:cNvSpPr txBox="1"/>
          <p:nvPr/>
        </p:nvSpPr>
        <p:spPr>
          <a:xfrm>
            <a:off x="9369249" y="5433148"/>
            <a:ext cx="3232023" cy="923330"/>
          </a:xfrm>
          <a:prstGeom prst="rect">
            <a:avLst/>
          </a:prstGeom>
          <a:noFill/>
        </p:spPr>
        <p:txBody>
          <a:bodyPr wrap="square" rtlCol="0">
            <a:spAutoFit/>
          </a:bodyPr>
          <a:lstStyle/>
          <a:p>
            <a:pPr marL="0" lvl="1"/>
            <a:r>
              <a:rPr lang="fr-FR" dirty="0">
                <a:sym typeface="Wingdings" panose="05000000000000000000" pitchFamily="2" charset="2"/>
              </a:rPr>
              <a:t> Création d’un dossier </a:t>
            </a:r>
            <a:r>
              <a:rPr lang="fr-FR" dirty="0" err="1">
                <a:sym typeface="Wingdings" panose="05000000000000000000" pitchFamily="2" charset="2"/>
              </a:rPr>
              <a:t>node_module</a:t>
            </a:r>
            <a:r>
              <a:rPr lang="fr-FR" dirty="0">
                <a:sym typeface="Wingdings" panose="05000000000000000000" pitchFamily="2" charset="2"/>
              </a:rPr>
              <a:t> &amp; package-</a:t>
            </a:r>
            <a:r>
              <a:rPr lang="fr-FR" dirty="0" err="1">
                <a:sym typeface="Wingdings" panose="05000000000000000000" pitchFamily="2" charset="2"/>
              </a:rPr>
              <a:t>lock.json</a:t>
            </a:r>
            <a:endParaRPr lang="fr-FR" dirty="0"/>
          </a:p>
        </p:txBody>
      </p:sp>
    </p:spTree>
    <p:extLst>
      <p:ext uri="{BB962C8B-B14F-4D97-AF65-F5344CB8AC3E}">
        <p14:creationId xmlns:p14="http://schemas.microsoft.com/office/powerpoint/2010/main" val="3533549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7CBE710-53AB-4E40-A96A-D4339B0B3DD8}"/>
              </a:ext>
            </a:extLst>
          </p:cNvPr>
          <p:cNvSpPr txBox="1"/>
          <p:nvPr/>
        </p:nvSpPr>
        <p:spPr>
          <a:xfrm>
            <a:off x="-26126" y="4477657"/>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
        <p:nvSpPr>
          <p:cNvPr id="6" name="ZoneTexte 5">
            <a:extLst>
              <a:ext uri="{FF2B5EF4-FFF2-40B4-BE49-F238E27FC236}">
                <a16:creationId xmlns:a16="http://schemas.microsoft.com/office/drawing/2014/main" id="{A1F74EE1-2E3C-497C-9D8B-303F548CD963}"/>
              </a:ext>
            </a:extLst>
          </p:cNvPr>
          <p:cNvSpPr txBox="1"/>
          <p:nvPr/>
        </p:nvSpPr>
        <p:spPr>
          <a:xfrm>
            <a:off x="2312124" y="404949"/>
            <a:ext cx="5316583" cy="461665"/>
          </a:xfrm>
          <a:prstGeom prst="rect">
            <a:avLst/>
          </a:prstGeom>
          <a:noFill/>
        </p:spPr>
        <p:txBody>
          <a:bodyPr wrap="square" rtlCol="0">
            <a:spAutoFit/>
          </a:bodyPr>
          <a:lstStyle/>
          <a:p>
            <a:r>
              <a:rPr lang="fr-FR" sz="2400" b="1" dirty="0"/>
              <a:t>Installer le React-model </a:t>
            </a:r>
          </a:p>
        </p:txBody>
      </p:sp>
      <p:sp>
        <p:nvSpPr>
          <p:cNvPr id="8" name="ZoneTexte 7">
            <a:extLst>
              <a:ext uri="{FF2B5EF4-FFF2-40B4-BE49-F238E27FC236}">
                <a16:creationId xmlns:a16="http://schemas.microsoft.com/office/drawing/2014/main" id="{BBD7589F-3CC0-4D0F-8CAF-FBDA1BC67101}"/>
              </a:ext>
            </a:extLst>
          </p:cNvPr>
          <p:cNvSpPr txBox="1"/>
          <p:nvPr/>
        </p:nvSpPr>
        <p:spPr>
          <a:xfrm>
            <a:off x="2521129" y="1120676"/>
            <a:ext cx="8934996" cy="2308324"/>
          </a:xfrm>
          <a:prstGeom prst="rect">
            <a:avLst/>
          </a:prstGeom>
          <a:noFill/>
        </p:spPr>
        <p:txBody>
          <a:bodyPr wrap="square" rtlCol="0">
            <a:spAutoFit/>
          </a:bodyPr>
          <a:lstStyle/>
          <a:p>
            <a:pPr marL="457200" indent="-457200">
              <a:buFont typeface="+mj-lt"/>
              <a:buAutoNum type="arabicPeriod"/>
            </a:pPr>
            <a:r>
              <a:rPr lang="fr-FR" sz="2000" b="1" dirty="0"/>
              <a:t>Installer </a:t>
            </a:r>
            <a:r>
              <a:rPr lang="fr-FR" sz="2000" b="1" dirty="0" err="1"/>
              <a:t>Yarn</a:t>
            </a:r>
            <a:r>
              <a:rPr lang="fr-FR" sz="2000" b="1" dirty="0"/>
              <a:t> : </a:t>
            </a:r>
            <a:r>
              <a:rPr lang="fr-FR" dirty="0">
                <a:hlinkClick r:id="rId2"/>
              </a:rPr>
              <a:t>https://yarnpkg.com/lang/en/docs/install/#windows-stable</a:t>
            </a:r>
            <a:endParaRPr lang="fr-FR" dirty="0"/>
          </a:p>
          <a:p>
            <a:pPr marL="457200" indent="-457200">
              <a:buFont typeface="+mj-lt"/>
              <a:buAutoNum type="arabicPeriod"/>
            </a:pPr>
            <a:r>
              <a:rPr lang="fr-FR" sz="2000" b="1" dirty="0"/>
              <a:t>Installer </a:t>
            </a:r>
            <a:r>
              <a:rPr lang="fr-FR" sz="2000" b="1" dirty="0" err="1"/>
              <a:t>yarn</a:t>
            </a:r>
            <a:r>
              <a:rPr lang="fr-FR" sz="2000" b="1" dirty="0"/>
              <a:t> globalement : </a:t>
            </a:r>
            <a:r>
              <a:rPr lang="fr-FR" sz="2000" dirty="0"/>
              <a:t>control </a:t>
            </a:r>
            <a:r>
              <a:rPr lang="fr-FR" sz="2000" dirty="0" err="1"/>
              <a:t>pannel</a:t>
            </a:r>
            <a:r>
              <a:rPr lang="fr-FR" sz="2000" dirty="0"/>
              <a:t> -&gt; system -&gt; change setting -&gt; </a:t>
            </a:r>
            <a:r>
              <a:rPr lang="fr-FR" sz="2000" dirty="0" err="1"/>
              <a:t>advanced</a:t>
            </a:r>
            <a:r>
              <a:rPr lang="fr-FR" sz="2000" dirty="0"/>
              <a:t> setting -&gt; Environnement Variables -&gt; Edit the PATH and </a:t>
            </a:r>
            <a:r>
              <a:rPr lang="fr-FR" sz="2000" dirty="0" err="1"/>
              <a:t>add</a:t>
            </a:r>
            <a:r>
              <a:rPr lang="fr-FR" sz="2000" dirty="0"/>
              <a:t> the </a:t>
            </a:r>
            <a:r>
              <a:rPr lang="fr-FR" sz="2000" dirty="0" err="1"/>
              <a:t>yarn</a:t>
            </a:r>
            <a:r>
              <a:rPr lang="fr-FR" sz="2000" dirty="0"/>
              <a:t>/bin </a:t>
            </a:r>
            <a:r>
              <a:rPr lang="fr-FR" sz="2000" dirty="0" err="1"/>
              <a:t>path</a:t>
            </a:r>
            <a:r>
              <a:rPr lang="fr-FR" sz="2000" dirty="0"/>
              <a:t>  (par exemple: </a:t>
            </a:r>
            <a:r>
              <a:rPr lang="en-US" sz="2000" dirty="0"/>
              <a:t>C:\Program Files (x86)\Yarn\bin;)</a:t>
            </a:r>
          </a:p>
          <a:p>
            <a:pPr marL="457200" indent="-457200">
              <a:buFont typeface="+mj-lt"/>
              <a:buAutoNum type="arabicPeriod"/>
            </a:pPr>
            <a:r>
              <a:rPr lang="en-US" sz="2000" dirty="0"/>
              <a:t>Lancer la </a:t>
            </a:r>
            <a:r>
              <a:rPr lang="en-US" sz="2000" dirty="0" err="1"/>
              <a:t>commande</a:t>
            </a:r>
            <a:r>
              <a:rPr lang="en-US" sz="2000" dirty="0"/>
              <a:t> </a:t>
            </a:r>
            <a:r>
              <a:rPr lang="en-US" sz="2000" b="1" dirty="0"/>
              <a:t>yarn</a:t>
            </a:r>
            <a:r>
              <a:rPr lang="en-US" sz="2000" dirty="0"/>
              <a:t> </a:t>
            </a:r>
            <a:r>
              <a:rPr lang="en-US" sz="2000" dirty="0" err="1"/>
              <a:t>depuis</a:t>
            </a:r>
            <a:r>
              <a:rPr lang="en-US" sz="2000" dirty="0"/>
              <a:t> le repertoire du React-Model</a:t>
            </a:r>
          </a:p>
          <a:p>
            <a:pPr marL="457200" indent="-457200">
              <a:buFont typeface="+mj-lt"/>
              <a:buAutoNum type="arabicPeriod"/>
            </a:pPr>
            <a:r>
              <a:rPr lang="en-US" sz="2000" dirty="0"/>
              <a:t>Lancer </a:t>
            </a:r>
            <a:r>
              <a:rPr lang="en-US" sz="2000" b="1" dirty="0"/>
              <a:t>yarn start </a:t>
            </a:r>
            <a:br>
              <a:rPr lang="fr-FR" dirty="0"/>
            </a:br>
            <a:endParaRPr lang="fr-FR" sz="2400" dirty="0"/>
          </a:p>
        </p:txBody>
      </p:sp>
      <p:pic>
        <p:nvPicPr>
          <p:cNvPr id="2" name="Image 1">
            <a:extLst>
              <a:ext uri="{FF2B5EF4-FFF2-40B4-BE49-F238E27FC236}">
                <a16:creationId xmlns:a16="http://schemas.microsoft.com/office/drawing/2014/main" id="{27D0EE40-FBB9-445A-8965-78FA3EE55D07}"/>
              </a:ext>
            </a:extLst>
          </p:cNvPr>
          <p:cNvPicPr>
            <a:picLocks noChangeAspect="1"/>
          </p:cNvPicPr>
          <p:nvPr/>
        </p:nvPicPr>
        <p:blipFill>
          <a:blip r:embed="rId3"/>
          <a:stretch>
            <a:fillRect/>
          </a:stretch>
        </p:blipFill>
        <p:spPr>
          <a:xfrm>
            <a:off x="6714045" y="2850319"/>
            <a:ext cx="5275248" cy="1981281"/>
          </a:xfrm>
          <a:prstGeom prst="rect">
            <a:avLst/>
          </a:prstGeom>
        </p:spPr>
      </p:pic>
      <p:pic>
        <p:nvPicPr>
          <p:cNvPr id="3" name="Image 2">
            <a:extLst>
              <a:ext uri="{FF2B5EF4-FFF2-40B4-BE49-F238E27FC236}">
                <a16:creationId xmlns:a16="http://schemas.microsoft.com/office/drawing/2014/main" id="{D99E4B3A-7A8B-4A35-8DBD-45CC8699A6DF}"/>
              </a:ext>
            </a:extLst>
          </p:cNvPr>
          <p:cNvPicPr>
            <a:picLocks noChangeAspect="1"/>
          </p:cNvPicPr>
          <p:nvPr/>
        </p:nvPicPr>
        <p:blipFill>
          <a:blip r:embed="rId4"/>
          <a:stretch>
            <a:fillRect/>
          </a:stretch>
        </p:blipFill>
        <p:spPr>
          <a:xfrm>
            <a:off x="10228217" y="77907"/>
            <a:ext cx="1859280" cy="1115747"/>
          </a:xfrm>
          <a:prstGeom prst="rect">
            <a:avLst/>
          </a:prstGeom>
        </p:spPr>
      </p:pic>
      <p:pic>
        <p:nvPicPr>
          <p:cNvPr id="9" name="Image 8">
            <a:extLst>
              <a:ext uri="{FF2B5EF4-FFF2-40B4-BE49-F238E27FC236}">
                <a16:creationId xmlns:a16="http://schemas.microsoft.com/office/drawing/2014/main" id="{E17F9695-56AE-4DA1-AAFA-46CB5050AE32}"/>
              </a:ext>
            </a:extLst>
          </p:cNvPr>
          <p:cNvPicPr>
            <a:picLocks noChangeAspect="1"/>
          </p:cNvPicPr>
          <p:nvPr/>
        </p:nvPicPr>
        <p:blipFill>
          <a:blip r:embed="rId5"/>
          <a:stretch>
            <a:fillRect/>
          </a:stretch>
        </p:blipFill>
        <p:spPr>
          <a:xfrm>
            <a:off x="2521129" y="5012472"/>
            <a:ext cx="9548676" cy="1591446"/>
          </a:xfrm>
          <a:prstGeom prst="rect">
            <a:avLst/>
          </a:prstGeom>
        </p:spPr>
      </p:pic>
      <p:sp>
        <p:nvSpPr>
          <p:cNvPr id="10" name="Rectangle 9">
            <a:extLst>
              <a:ext uri="{FF2B5EF4-FFF2-40B4-BE49-F238E27FC236}">
                <a16:creationId xmlns:a16="http://schemas.microsoft.com/office/drawing/2014/main" id="{EB8FFF6C-06C4-49AA-9569-E9FCC9EC6486}"/>
              </a:ext>
            </a:extLst>
          </p:cNvPr>
          <p:cNvSpPr/>
          <p:nvPr/>
        </p:nvSpPr>
        <p:spPr>
          <a:xfrm>
            <a:off x="3261360" y="5059679"/>
            <a:ext cx="493776" cy="7924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7875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A37E62-6CE4-4544-9623-F37A043CF2B7}"/>
              </a:ext>
            </a:extLst>
          </p:cNvPr>
          <p:cNvSpPr>
            <a:spLocks noGrp="1"/>
          </p:cNvSpPr>
          <p:nvPr>
            <p:ph type="title" idx="4294967295"/>
          </p:nvPr>
        </p:nvSpPr>
        <p:spPr>
          <a:xfrm>
            <a:off x="2578100" y="0"/>
            <a:ext cx="9613900" cy="768350"/>
          </a:xfrm>
          <a:prstGeom prst="rect">
            <a:avLst/>
          </a:prstGeom>
        </p:spPr>
        <p:txBody>
          <a:bodyPr/>
          <a:lstStyle/>
          <a:p>
            <a:pPr algn="ctr"/>
            <a:r>
              <a:rPr lang="fr-FR" dirty="0">
                <a:latin typeface="+mn-lt"/>
              </a:rPr>
              <a:t>Présentation - Planning</a:t>
            </a:r>
          </a:p>
        </p:txBody>
      </p:sp>
      <p:pic>
        <p:nvPicPr>
          <p:cNvPr id="5" name="Espace réservé du contenu 4" descr="Réunion">
            <a:extLst>
              <a:ext uri="{FF2B5EF4-FFF2-40B4-BE49-F238E27FC236}">
                <a16:creationId xmlns:a16="http://schemas.microsoft.com/office/drawing/2014/main" id="{E64984A6-5249-4231-97E1-C1759E274D8F}"/>
              </a:ext>
            </a:extLst>
          </p:cNvPr>
          <p:cNvPicPr>
            <a:picLocks noGrp="1" noChangeAspect="1"/>
          </p:cNvPicPr>
          <p:nvPr>
            <p:ph idx="429496729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87617" y="4280324"/>
            <a:ext cx="2903537" cy="2903537"/>
          </a:xfrm>
          <a:prstGeom prst="rect">
            <a:avLst/>
          </a:prstGeom>
        </p:spPr>
      </p:pic>
      <p:sp>
        <p:nvSpPr>
          <p:cNvPr id="6" name="ZoneTexte 5">
            <a:extLst>
              <a:ext uri="{FF2B5EF4-FFF2-40B4-BE49-F238E27FC236}">
                <a16:creationId xmlns:a16="http://schemas.microsoft.com/office/drawing/2014/main" id="{086444A1-A3CC-4BE0-8078-8B24F23FBA3B}"/>
              </a:ext>
            </a:extLst>
          </p:cNvPr>
          <p:cNvSpPr txBox="1"/>
          <p:nvPr/>
        </p:nvSpPr>
        <p:spPr>
          <a:xfrm>
            <a:off x="3103123" y="1021404"/>
            <a:ext cx="8638162" cy="4239183"/>
          </a:xfrm>
          <a:prstGeom prst="rect">
            <a:avLst/>
          </a:prstGeom>
          <a:noFill/>
        </p:spPr>
        <p:txBody>
          <a:bodyPr wrap="square" rtlCol="0">
            <a:spAutoFit/>
          </a:bodyPr>
          <a:lstStyle/>
          <a:p>
            <a:r>
              <a:rPr lang="fr-FR" sz="2800" b="1" dirty="0"/>
              <a:t>Formateur</a:t>
            </a:r>
            <a:r>
              <a:rPr lang="fr-FR" sz="2400" b="1" dirty="0"/>
              <a:t> </a:t>
            </a:r>
            <a:r>
              <a:rPr lang="fr-FR" sz="2400" dirty="0"/>
              <a:t>: </a:t>
            </a:r>
            <a:br>
              <a:rPr lang="fr-FR" sz="2400" dirty="0"/>
            </a:br>
            <a:r>
              <a:rPr lang="fr-FR" sz="2400" dirty="0"/>
              <a:t>			KIRK Axel – Ingénieur Développeur</a:t>
            </a:r>
            <a:br>
              <a:rPr lang="fr-FR" sz="2400" dirty="0"/>
            </a:br>
            <a:r>
              <a:rPr lang="fr-FR" sz="2400" dirty="0"/>
              <a:t>			- ReactJS</a:t>
            </a:r>
          </a:p>
          <a:p>
            <a:r>
              <a:rPr lang="fr-FR" sz="2400" dirty="0"/>
              <a:t>			- </a:t>
            </a:r>
            <a:r>
              <a:rPr lang="fr-FR" sz="2400" dirty="0" err="1"/>
              <a:t>Unity</a:t>
            </a:r>
            <a:r>
              <a:rPr lang="fr-FR" sz="2400" dirty="0"/>
              <a:t> / </a:t>
            </a:r>
            <a:r>
              <a:rPr lang="fr-FR" sz="2400" dirty="0" err="1"/>
              <a:t>Dév</a:t>
            </a:r>
            <a:r>
              <a:rPr lang="fr-FR" sz="2400" dirty="0"/>
              <a:t>. d’application VR</a:t>
            </a:r>
          </a:p>
          <a:p>
            <a:r>
              <a:rPr lang="fr-FR" sz="2400" dirty="0"/>
              <a:t>			- Intégration / PHP / C#</a:t>
            </a:r>
          </a:p>
          <a:p>
            <a:endParaRPr lang="fr-FR" sz="2400" dirty="0"/>
          </a:p>
          <a:p>
            <a:r>
              <a:rPr lang="fr-FR" sz="2400" dirty="0"/>
              <a:t>@ : axel@graphikchannel.com</a:t>
            </a:r>
          </a:p>
          <a:p>
            <a:endParaRPr lang="fr-FR" sz="2400" dirty="0"/>
          </a:p>
          <a:p>
            <a:endParaRPr lang="fr-FR" sz="2400" dirty="0"/>
          </a:p>
          <a:p>
            <a:endParaRPr lang="fr-FR" sz="2400" dirty="0"/>
          </a:p>
          <a:p>
            <a:r>
              <a:rPr lang="fr-FR" sz="2800" b="1" dirty="0"/>
              <a:t>Etudiants </a:t>
            </a:r>
            <a:r>
              <a:rPr lang="fr-FR" sz="2800" dirty="0"/>
              <a:t>:   </a:t>
            </a:r>
          </a:p>
        </p:txBody>
      </p:sp>
      <p:sp>
        <p:nvSpPr>
          <p:cNvPr id="8" name="ZoneTexte 7">
            <a:extLst>
              <a:ext uri="{FF2B5EF4-FFF2-40B4-BE49-F238E27FC236}">
                <a16:creationId xmlns:a16="http://schemas.microsoft.com/office/drawing/2014/main" id="{9ED43412-AA63-4C8D-83C8-5EF6D0B543CD}"/>
              </a:ext>
            </a:extLst>
          </p:cNvPr>
          <p:cNvSpPr txBox="1"/>
          <p:nvPr/>
        </p:nvSpPr>
        <p:spPr>
          <a:xfrm>
            <a:off x="-60960" y="924560"/>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354778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A37E62-6CE4-4544-9623-F37A043CF2B7}"/>
              </a:ext>
            </a:extLst>
          </p:cNvPr>
          <p:cNvSpPr>
            <a:spLocks noGrp="1"/>
          </p:cNvSpPr>
          <p:nvPr>
            <p:ph type="title" idx="4294967295"/>
          </p:nvPr>
        </p:nvSpPr>
        <p:spPr>
          <a:xfrm>
            <a:off x="2578100" y="0"/>
            <a:ext cx="9613900" cy="768350"/>
          </a:xfrm>
          <a:prstGeom prst="rect">
            <a:avLst/>
          </a:prstGeom>
        </p:spPr>
        <p:txBody>
          <a:bodyPr/>
          <a:lstStyle/>
          <a:p>
            <a:pPr algn="ctr"/>
            <a:r>
              <a:rPr lang="fr-FR" dirty="0">
                <a:latin typeface="+mn-lt"/>
              </a:rPr>
              <a:t>Introduction AngularJS</a:t>
            </a:r>
          </a:p>
        </p:txBody>
      </p:sp>
      <p:grpSp>
        <p:nvGrpSpPr>
          <p:cNvPr id="7" name="Groupe 6">
            <a:extLst>
              <a:ext uri="{FF2B5EF4-FFF2-40B4-BE49-F238E27FC236}">
                <a16:creationId xmlns:a16="http://schemas.microsoft.com/office/drawing/2014/main" id="{9B703B58-F776-4CA3-8DA6-6062C4BD32C7}"/>
              </a:ext>
            </a:extLst>
          </p:cNvPr>
          <p:cNvGrpSpPr/>
          <p:nvPr/>
        </p:nvGrpSpPr>
        <p:grpSpPr>
          <a:xfrm>
            <a:off x="3438458" y="1888413"/>
            <a:ext cx="8638162" cy="523220"/>
            <a:chOff x="3103123" y="1021404"/>
            <a:chExt cx="8638162" cy="523220"/>
          </a:xfrm>
        </p:grpSpPr>
        <p:sp>
          <p:nvSpPr>
            <p:cNvPr id="6" name="ZoneTexte 5">
              <a:extLst>
                <a:ext uri="{FF2B5EF4-FFF2-40B4-BE49-F238E27FC236}">
                  <a16:creationId xmlns:a16="http://schemas.microsoft.com/office/drawing/2014/main" id="{086444A1-A3CC-4BE0-8078-8B24F23FBA3B}"/>
                </a:ext>
              </a:extLst>
            </p:cNvPr>
            <p:cNvSpPr txBox="1"/>
            <p:nvPr/>
          </p:nvSpPr>
          <p:spPr>
            <a:xfrm>
              <a:off x="3103123" y="1021404"/>
              <a:ext cx="8638162" cy="523220"/>
            </a:xfrm>
            <a:prstGeom prst="rect">
              <a:avLst/>
            </a:prstGeom>
            <a:noFill/>
          </p:spPr>
          <p:txBody>
            <a:bodyPr wrap="square" rtlCol="0">
              <a:spAutoFit/>
            </a:bodyPr>
            <a:lstStyle/>
            <a:p>
              <a:r>
                <a:rPr lang="fr-FR" sz="2800" b="1" dirty="0" err="1"/>
                <a:t>FrameWork</a:t>
              </a:r>
              <a:r>
                <a:rPr lang="fr-FR" sz="2800" b="1" dirty="0"/>
                <a:t> 			Single Page Application</a:t>
              </a:r>
              <a:endParaRPr lang="fr-FR" sz="2800" dirty="0"/>
            </a:p>
          </p:txBody>
        </p:sp>
        <p:sp>
          <p:nvSpPr>
            <p:cNvPr id="4" name="Flèche : droite rayée 3">
              <a:extLst>
                <a:ext uri="{FF2B5EF4-FFF2-40B4-BE49-F238E27FC236}">
                  <a16:creationId xmlns:a16="http://schemas.microsoft.com/office/drawing/2014/main" id="{1BE2ABAA-5CE5-493D-A51D-E3E27130E714}"/>
                </a:ext>
              </a:extLst>
            </p:cNvPr>
            <p:cNvSpPr/>
            <p:nvPr/>
          </p:nvSpPr>
          <p:spPr>
            <a:xfrm>
              <a:off x="5184842" y="1059118"/>
              <a:ext cx="1468877" cy="476655"/>
            </a:xfrm>
            <a:prstGeom prst="stripedRightArrow">
              <a:avLst>
                <a:gd name="adj1" fmla="val 41836"/>
                <a:gd name="adj2" fmla="val 8469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grpSp>
      <p:graphicFrame>
        <p:nvGraphicFramePr>
          <p:cNvPr id="9" name="Tableau 8">
            <a:extLst>
              <a:ext uri="{FF2B5EF4-FFF2-40B4-BE49-F238E27FC236}">
                <a16:creationId xmlns:a16="http://schemas.microsoft.com/office/drawing/2014/main" id="{F1001277-9B1F-4301-8DD0-1C6174484523}"/>
              </a:ext>
            </a:extLst>
          </p:cNvPr>
          <p:cNvGraphicFramePr>
            <a:graphicFrameLocks noGrp="1"/>
          </p:cNvGraphicFramePr>
          <p:nvPr>
            <p:extLst>
              <p:ext uri="{D42A27DB-BD31-4B8C-83A1-F6EECF244321}">
                <p14:modId xmlns:p14="http://schemas.microsoft.com/office/powerpoint/2010/main" val="2116355161"/>
              </p:ext>
            </p:extLst>
          </p:nvPr>
        </p:nvGraphicFramePr>
        <p:xfrm>
          <a:off x="2693210" y="3429000"/>
          <a:ext cx="9383410" cy="2775877"/>
        </p:xfrm>
        <a:graphic>
          <a:graphicData uri="http://schemas.openxmlformats.org/drawingml/2006/table">
            <a:tbl>
              <a:tblPr firstRow="1" bandRow="1">
                <a:tableStyleId>{5DA37D80-6434-44D0-A028-1B22A696006F}</a:tableStyleId>
              </a:tblPr>
              <a:tblGrid>
                <a:gridCol w="4691705">
                  <a:extLst>
                    <a:ext uri="{9D8B030D-6E8A-4147-A177-3AD203B41FA5}">
                      <a16:colId xmlns:a16="http://schemas.microsoft.com/office/drawing/2014/main" val="3773413104"/>
                    </a:ext>
                  </a:extLst>
                </a:gridCol>
                <a:gridCol w="4691705">
                  <a:extLst>
                    <a:ext uri="{9D8B030D-6E8A-4147-A177-3AD203B41FA5}">
                      <a16:colId xmlns:a16="http://schemas.microsoft.com/office/drawing/2014/main" val="4073278488"/>
                    </a:ext>
                  </a:extLst>
                </a:gridCol>
              </a:tblGrid>
              <a:tr h="377828">
                <a:tc>
                  <a:txBody>
                    <a:bodyPr/>
                    <a:lstStyle/>
                    <a:p>
                      <a:pPr algn="ctr"/>
                      <a:r>
                        <a:rPr lang="fr-FR" sz="2000" dirty="0"/>
                        <a:t>SPA</a:t>
                      </a:r>
                    </a:p>
                  </a:txBody>
                  <a:tcPr/>
                </a:tc>
                <a:tc>
                  <a:txBody>
                    <a:bodyPr/>
                    <a:lstStyle/>
                    <a:p>
                      <a:pPr algn="ctr"/>
                      <a:r>
                        <a:rPr lang="fr-FR" sz="2000" dirty="0"/>
                        <a:t>Site web classique</a:t>
                      </a:r>
                    </a:p>
                  </a:txBody>
                  <a:tcPr/>
                </a:tc>
                <a:extLst>
                  <a:ext uri="{0D108BD9-81ED-4DB2-BD59-A6C34878D82A}">
                    <a16:rowId xmlns:a16="http://schemas.microsoft.com/office/drawing/2014/main" val="3074785958"/>
                  </a:ext>
                </a:extLst>
              </a:tr>
              <a:tr h="403706">
                <a:tc>
                  <a:txBody>
                    <a:bodyPr/>
                    <a:lstStyle/>
                    <a:p>
                      <a:pPr algn="just"/>
                      <a:r>
                        <a:rPr lang="fr-FR" sz="1800" b="0" i="0" kern="1200" dirty="0">
                          <a:solidFill>
                            <a:schemeClr val="tx1"/>
                          </a:solidFill>
                          <a:effectLst/>
                          <a:latin typeface="+mn-lt"/>
                          <a:ea typeface="+mn-ea"/>
                          <a:cs typeface="+mn-cs"/>
                        </a:rPr>
                        <a:t>1 seul page</a:t>
                      </a:r>
                      <a:endParaRPr lang="fr-FR" dirty="0"/>
                    </a:p>
                  </a:txBody>
                  <a:tcPr/>
                </a:tc>
                <a:tc>
                  <a:txBody>
                    <a:bodyPr/>
                    <a:lstStyle/>
                    <a:p>
                      <a:pPr algn="just" fontAlgn="t"/>
                      <a:r>
                        <a:rPr lang="fr-FR" dirty="0">
                          <a:effectLst/>
                        </a:rPr>
                        <a:t>X pages</a:t>
                      </a:r>
                    </a:p>
                  </a:txBody>
                  <a:tcPr marL="60960" marR="60960" marT="60960" marB="60960"/>
                </a:tc>
                <a:extLst>
                  <a:ext uri="{0D108BD9-81ED-4DB2-BD59-A6C34878D82A}">
                    <a16:rowId xmlns:a16="http://schemas.microsoft.com/office/drawing/2014/main" val="1005109249"/>
                  </a:ext>
                </a:extLst>
              </a:tr>
              <a:tr h="1013247">
                <a:tc>
                  <a:txBody>
                    <a:bodyPr/>
                    <a:lstStyle/>
                    <a:p>
                      <a:pPr algn="just" fontAlgn="t"/>
                      <a:r>
                        <a:rPr lang="fr-FR" dirty="0">
                          <a:effectLst/>
                        </a:rPr>
                        <a:t>Le rôle du navigateur +++ , toute la logique applicative y étant déportée</a:t>
                      </a:r>
                    </a:p>
                  </a:txBody>
                  <a:tcPr marL="60960" marR="60960" marT="60960" marB="60960"/>
                </a:tc>
                <a:tc>
                  <a:txBody>
                    <a:bodyPr/>
                    <a:lstStyle/>
                    <a:p>
                      <a:pPr algn="just" fontAlgn="t"/>
                      <a:r>
                        <a:rPr lang="fr-FR" dirty="0">
                          <a:effectLst/>
                        </a:rPr>
                        <a:t>Le rôle du navigateur : afficher les pages envoyées par le serveur et lui transmettre les actions de l’utilisateur</a:t>
                      </a:r>
                    </a:p>
                  </a:txBody>
                  <a:tcPr marL="60960" marR="60960" marT="60960" marB="60960"/>
                </a:tc>
                <a:extLst>
                  <a:ext uri="{0D108BD9-81ED-4DB2-BD59-A6C34878D82A}">
                    <a16:rowId xmlns:a16="http://schemas.microsoft.com/office/drawing/2014/main" val="1636544975"/>
                  </a:ext>
                </a:extLst>
              </a:tr>
              <a:tr h="962684">
                <a:tc>
                  <a:txBody>
                    <a:bodyPr/>
                    <a:lstStyle/>
                    <a:p>
                      <a:pPr algn="just" fontAlgn="t"/>
                      <a:r>
                        <a:rPr lang="fr-FR" dirty="0">
                          <a:effectLst/>
                        </a:rPr>
                        <a:t>Le serveur est responsable de fournir les ressources de l’application et surtout d’exposer les données</a:t>
                      </a:r>
                    </a:p>
                  </a:txBody>
                  <a:tcPr marL="60960" marR="60960" marT="60960" marB="60960"/>
                </a:tc>
                <a:tc>
                  <a:txBody>
                    <a:bodyPr/>
                    <a:lstStyle/>
                    <a:p>
                      <a:pPr algn="just" fontAlgn="t"/>
                      <a:r>
                        <a:rPr lang="fr-FR" dirty="0">
                          <a:effectLst/>
                        </a:rPr>
                        <a:t>Le serveur contient la logique applicative (il fournit les pages à afficher et réagit aux actions de l’utilisateur)</a:t>
                      </a:r>
                    </a:p>
                  </a:txBody>
                  <a:tcPr marL="60960" marR="60960" marT="60960" marB="60960"/>
                </a:tc>
                <a:extLst>
                  <a:ext uri="{0D108BD9-81ED-4DB2-BD59-A6C34878D82A}">
                    <a16:rowId xmlns:a16="http://schemas.microsoft.com/office/drawing/2014/main" val="3122901558"/>
                  </a:ext>
                </a:extLst>
              </a:tr>
            </a:tbl>
          </a:graphicData>
        </a:graphic>
      </p:graphicFrame>
      <p:sp>
        <p:nvSpPr>
          <p:cNvPr id="10" name="ZoneTexte 9">
            <a:extLst>
              <a:ext uri="{FF2B5EF4-FFF2-40B4-BE49-F238E27FC236}">
                <a16:creationId xmlns:a16="http://schemas.microsoft.com/office/drawing/2014/main" id="{D655604B-582E-4F7C-81D1-015D19CE2E09}"/>
              </a:ext>
            </a:extLst>
          </p:cNvPr>
          <p:cNvSpPr txBox="1"/>
          <p:nvPr/>
        </p:nvSpPr>
        <p:spPr>
          <a:xfrm>
            <a:off x="3065834" y="2655173"/>
            <a:ext cx="5077705" cy="369332"/>
          </a:xfrm>
          <a:prstGeom prst="rect">
            <a:avLst/>
          </a:prstGeom>
          <a:noFill/>
        </p:spPr>
        <p:txBody>
          <a:bodyPr wrap="square" rtlCol="0">
            <a:spAutoFit/>
          </a:bodyPr>
          <a:lstStyle/>
          <a:p>
            <a:r>
              <a:rPr lang="fr-FR" i="1" dirty="0"/>
              <a:t>Exemple</a:t>
            </a:r>
            <a:r>
              <a:rPr lang="fr-FR" dirty="0"/>
              <a:t>: Votre messagerie (</a:t>
            </a:r>
            <a:r>
              <a:rPr lang="fr-FR" dirty="0" err="1"/>
              <a:t>gmail</a:t>
            </a:r>
            <a:r>
              <a:rPr lang="fr-FR" dirty="0"/>
              <a:t>, </a:t>
            </a:r>
            <a:r>
              <a:rPr lang="fr-FR" dirty="0" err="1"/>
              <a:t>outlook</a:t>
            </a:r>
            <a:r>
              <a:rPr lang="fr-FR" dirty="0"/>
              <a:t>…)</a:t>
            </a:r>
          </a:p>
        </p:txBody>
      </p:sp>
      <p:sp>
        <p:nvSpPr>
          <p:cNvPr id="5" name="ZoneTexte 4">
            <a:extLst>
              <a:ext uri="{FF2B5EF4-FFF2-40B4-BE49-F238E27FC236}">
                <a16:creationId xmlns:a16="http://schemas.microsoft.com/office/drawing/2014/main" id="{044FDD0F-0140-4CEF-A7F7-FFC91C0BD3D6}"/>
              </a:ext>
            </a:extLst>
          </p:cNvPr>
          <p:cNvSpPr txBox="1"/>
          <p:nvPr/>
        </p:nvSpPr>
        <p:spPr>
          <a:xfrm>
            <a:off x="8451669" y="2655173"/>
            <a:ext cx="3624951" cy="369332"/>
          </a:xfrm>
          <a:prstGeom prst="rect">
            <a:avLst/>
          </a:prstGeom>
          <a:noFill/>
        </p:spPr>
        <p:txBody>
          <a:bodyPr wrap="square" rtlCol="0">
            <a:spAutoFit/>
          </a:bodyPr>
          <a:lstStyle/>
          <a:p>
            <a:r>
              <a:rPr lang="fr-FR" b="1" u="sng" dirty="0"/>
              <a:t>/!\</a:t>
            </a:r>
            <a:r>
              <a:rPr lang="fr-FR" dirty="0"/>
              <a:t> AngularJS != </a:t>
            </a:r>
            <a:r>
              <a:rPr lang="fr-FR" dirty="0" err="1"/>
              <a:t>Angular</a:t>
            </a:r>
            <a:r>
              <a:rPr lang="fr-FR" dirty="0"/>
              <a:t> 2 </a:t>
            </a:r>
            <a:r>
              <a:rPr lang="fr-FR" dirty="0" err="1"/>
              <a:t>Angular</a:t>
            </a:r>
            <a:r>
              <a:rPr lang="fr-FR" dirty="0"/>
              <a:t> 4</a:t>
            </a:r>
          </a:p>
        </p:txBody>
      </p:sp>
      <p:sp>
        <p:nvSpPr>
          <p:cNvPr id="11" name="ZoneTexte 10">
            <a:extLst>
              <a:ext uri="{FF2B5EF4-FFF2-40B4-BE49-F238E27FC236}">
                <a16:creationId xmlns:a16="http://schemas.microsoft.com/office/drawing/2014/main" id="{B62ED5D7-1676-4C89-BEA6-5AF424C593F5}"/>
              </a:ext>
            </a:extLst>
          </p:cNvPr>
          <p:cNvSpPr txBox="1"/>
          <p:nvPr/>
        </p:nvSpPr>
        <p:spPr>
          <a:xfrm>
            <a:off x="2693210" y="1247971"/>
            <a:ext cx="5077705" cy="369332"/>
          </a:xfrm>
          <a:prstGeom prst="rect">
            <a:avLst/>
          </a:prstGeom>
          <a:noFill/>
        </p:spPr>
        <p:txBody>
          <a:bodyPr wrap="square" rtlCol="0">
            <a:spAutoFit/>
          </a:bodyPr>
          <a:lstStyle/>
          <a:p>
            <a:r>
              <a:rPr lang="fr-FR" dirty="0"/>
              <a:t>Qu’est ce qu’AngularJS ?</a:t>
            </a:r>
          </a:p>
        </p:txBody>
      </p:sp>
      <p:sp>
        <p:nvSpPr>
          <p:cNvPr id="13" name="ZoneTexte 12">
            <a:extLst>
              <a:ext uri="{FF2B5EF4-FFF2-40B4-BE49-F238E27FC236}">
                <a16:creationId xmlns:a16="http://schemas.microsoft.com/office/drawing/2014/main" id="{B95E519C-012F-4BD0-878B-1CFE95EB485C}"/>
              </a:ext>
            </a:extLst>
          </p:cNvPr>
          <p:cNvSpPr txBox="1"/>
          <p:nvPr/>
        </p:nvSpPr>
        <p:spPr>
          <a:xfrm>
            <a:off x="-34834" y="2008777"/>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322392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344574DD-F61B-495F-B798-389EF0F9DEC3}"/>
              </a:ext>
            </a:extLst>
          </p:cNvPr>
          <p:cNvSpPr txBox="1"/>
          <p:nvPr/>
        </p:nvSpPr>
        <p:spPr>
          <a:xfrm>
            <a:off x="2647315" y="1614845"/>
            <a:ext cx="8255147" cy="1569660"/>
          </a:xfrm>
          <a:prstGeom prst="rect">
            <a:avLst/>
          </a:prstGeom>
          <a:noFill/>
        </p:spPr>
        <p:txBody>
          <a:bodyPr wrap="square" rtlCol="0">
            <a:spAutoFit/>
          </a:bodyPr>
          <a:lstStyle/>
          <a:p>
            <a:r>
              <a:rPr lang="fr-FR" sz="2400" b="1" dirty="0"/>
              <a:t>Les + </a:t>
            </a:r>
            <a:r>
              <a:rPr lang="fr-FR" dirty="0"/>
              <a:t>:</a:t>
            </a:r>
          </a:p>
          <a:p>
            <a:pPr marL="742950" lvl="1" indent="-285750">
              <a:buFont typeface="Arial" panose="020B0604020202020204" pitchFamily="34" charset="0"/>
              <a:buChar char="•"/>
            </a:pPr>
            <a:r>
              <a:rPr lang="fr-FR" dirty="0"/>
              <a:t>Chargé en une seule fois ;</a:t>
            </a:r>
          </a:p>
          <a:p>
            <a:pPr marL="742950" lvl="1" indent="-285750">
              <a:buFont typeface="Arial" panose="020B0604020202020204" pitchFamily="34" charset="0"/>
              <a:buChar char="•"/>
            </a:pPr>
            <a:r>
              <a:rPr lang="fr-FR" dirty="0"/>
              <a:t>Scroller - risqué que de cliquer ;</a:t>
            </a:r>
          </a:p>
          <a:p>
            <a:pPr marL="742950" lvl="1" indent="-285750">
              <a:buFont typeface="Arial" panose="020B0604020202020204" pitchFamily="34" charset="0"/>
              <a:buChar char="•"/>
            </a:pPr>
            <a:r>
              <a:rPr lang="fr-FR" dirty="0"/>
              <a:t>La maintenance + simple ;</a:t>
            </a:r>
          </a:p>
          <a:p>
            <a:pPr marL="742950" lvl="1" indent="-285750">
              <a:buFont typeface="Arial" panose="020B0604020202020204" pitchFamily="34" charset="0"/>
              <a:buChar char="•"/>
            </a:pPr>
            <a:r>
              <a:rPr lang="fr-FR" dirty="0"/>
              <a:t>La densité d’information =&gt; Meilleur référencement;</a:t>
            </a:r>
          </a:p>
        </p:txBody>
      </p:sp>
      <p:pic>
        <p:nvPicPr>
          <p:cNvPr id="11" name="Image 10">
            <a:extLst>
              <a:ext uri="{FF2B5EF4-FFF2-40B4-BE49-F238E27FC236}">
                <a16:creationId xmlns:a16="http://schemas.microsoft.com/office/drawing/2014/main" id="{118EAA6D-86C2-4DC2-8CCC-0A2EB04CCDE4}"/>
              </a:ext>
            </a:extLst>
          </p:cNvPr>
          <p:cNvPicPr>
            <a:picLocks noChangeAspect="1"/>
          </p:cNvPicPr>
          <p:nvPr/>
        </p:nvPicPr>
        <p:blipFill rotWithShape="1">
          <a:blip r:embed="rId3"/>
          <a:srcRect b="50553"/>
          <a:stretch/>
        </p:blipFill>
        <p:spPr>
          <a:xfrm>
            <a:off x="6811107" y="204263"/>
            <a:ext cx="5203996" cy="2218959"/>
          </a:xfrm>
          <a:prstGeom prst="rect">
            <a:avLst/>
          </a:prstGeom>
        </p:spPr>
      </p:pic>
      <p:pic>
        <p:nvPicPr>
          <p:cNvPr id="12" name="Image 11">
            <a:extLst>
              <a:ext uri="{FF2B5EF4-FFF2-40B4-BE49-F238E27FC236}">
                <a16:creationId xmlns:a16="http://schemas.microsoft.com/office/drawing/2014/main" id="{6DBCE135-6FE0-41A2-BCF5-D42AA75C7D09}"/>
              </a:ext>
            </a:extLst>
          </p:cNvPr>
          <p:cNvPicPr>
            <a:picLocks noChangeAspect="1"/>
          </p:cNvPicPr>
          <p:nvPr/>
        </p:nvPicPr>
        <p:blipFill rotWithShape="1">
          <a:blip r:embed="rId3"/>
          <a:srcRect t="50553"/>
          <a:stretch/>
        </p:blipFill>
        <p:spPr>
          <a:xfrm>
            <a:off x="6811107" y="3449901"/>
            <a:ext cx="5203996" cy="2218960"/>
          </a:xfrm>
          <a:prstGeom prst="rect">
            <a:avLst/>
          </a:prstGeom>
        </p:spPr>
      </p:pic>
      <p:sp>
        <p:nvSpPr>
          <p:cNvPr id="13" name="Rectangle 12">
            <a:extLst>
              <a:ext uri="{FF2B5EF4-FFF2-40B4-BE49-F238E27FC236}">
                <a16:creationId xmlns:a16="http://schemas.microsoft.com/office/drawing/2014/main" id="{A64D2379-0194-493D-9864-9F19F8DD4459}"/>
              </a:ext>
            </a:extLst>
          </p:cNvPr>
          <p:cNvSpPr/>
          <p:nvPr/>
        </p:nvSpPr>
        <p:spPr>
          <a:xfrm>
            <a:off x="2647315" y="5040813"/>
            <a:ext cx="6096000" cy="1569660"/>
          </a:xfrm>
          <a:prstGeom prst="rect">
            <a:avLst/>
          </a:prstGeom>
        </p:spPr>
        <p:txBody>
          <a:bodyPr>
            <a:spAutoFit/>
          </a:bodyPr>
          <a:lstStyle/>
          <a:p>
            <a:pPr lvl="1"/>
            <a:endParaRPr lang="fr-FR" dirty="0"/>
          </a:p>
          <a:p>
            <a:pPr marL="0" lvl="1"/>
            <a:r>
              <a:rPr lang="fr-FR" sz="2400" b="1" dirty="0"/>
              <a:t>Les - </a:t>
            </a:r>
            <a:r>
              <a:rPr lang="fr-FR" dirty="0"/>
              <a:t>:</a:t>
            </a:r>
          </a:p>
          <a:p>
            <a:pPr marL="742950" lvl="1" indent="-285750">
              <a:buFont typeface="Arial" panose="020B0604020202020204" pitchFamily="34" charset="0"/>
              <a:buChar char="•"/>
            </a:pPr>
            <a:r>
              <a:rPr lang="fr-FR" dirty="0"/>
              <a:t>Site + long à charger ;</a:t>
            </a:r>
          </a:p>
          <a:p>
            <a:pPr marL="742950" lvl="1" indent="-285750">
              <a:buFont typeface="Arial" panose="020B0604020202020204" pitchFamily="34" charset="0"/>
              <a:buChar char="•"/>
            </a:pPr>
            <a:r>
              <a:rPr lang="fr-FR" dirty="0"/>
              <a:t>Beaucoup de JS partout, difficile à structurer;</a:t>
            </a:r>
          </a:p>
          <a:p>
            <a:pPr marL="742950" lvl="1" indent="-285750">
              <a:buFont typeface="Arial" panose="020B0604020202020204" pitchFamily="34" charset="0"/>
              <a:buChar char="•"/>
            </a:pPr>
            <a:r>
              <a:rPr lang="fr-FR" dirty="0"/>
              <a:t>Les utilisateurs peuvent être désorientés.</a:t>
            </a:r>
          </a:p>
        </p:txBody>
      </p:sp>
      <p:sp>
        <p:nvSpPr>
          <p:cNvPr id="2" name="ZoneTexte 1">
            <a:extLst>
              <a:ext uri="{FF2B5EF4-FFF2-40B4-BE49-F238E27FC236}">
                <a16:creationId xmlns:a16="http://schemas.microsoft.com/office/drawing/2014/main" id="{67FB0CE7-2BA5-44ED-85B9-CEEE3D068FC5}"/>
              </a:ext>
            </a:extLst>
          </p:cNvPr>
          <p:cNvSpPr txBox="1"/>
          <p:nvPr/>
        </p:nvSpPr>
        <p:spPr>
          <a:xfrm>
            <a:off x="2647315" y="204263"/>
            <a:ext cx="3949428" cy="954107"/>
          </a:xfrm>
          <a:prstGeom prst="rect">
            <a:avLst/>
          </a:prstGeom>
          <a:noFill/>
        </p:spPr>
        <p:txBody>
          <a:bodyPr wrap="square" rtlCol="0">
            <a:spAutoFit/>
          </a:bodyPr>
          <a:lstStyle/>
          <a:p>
            <a:pPr algn="ctr"/>
            <a:r>
              <a:rPr lang="fr-FR" sz="2800" b="1" dirty="0"/>
              <a:t>Avantages/Inconvénients du SPA</a:t>
            </a:r>
          </a:p>
        </p:txBody>
      </p:sp>
      <p:sp>
        <p:nvSpPr>
          <p:cNvPr id="8" name="ZoneTexte 7">
            <a:extLst>
              <a:ext uri="{FF2B5EF4-FFF2-40B4-BE49-F238E27FC236}">
                <a16:creationId xmlns:a16="http://schemas.microsoft.com/office/drawing/2014/main" id="{BC7F5776-E15D-4838-932E-89C4AD4F2F0B}"/>
              </a:ext>
            </a:extLst>
          </p:cNvPr>
          <p:cNvSpPr txBox="1"/>
          <p:nvPr/>
        </p:nvSpPr>
        <p:spPr>
          <a:xfrm>
            <a:off x="-34834" y="2008777"/>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3807120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1C3E0DB-9DF0-4BF7-9F8C-7C52FA87A807}"/>
              </a:ext>
            </a:extLst>
          </p:cNvPr>
          <p:cNvSpPr txBox="1"/>
          <p:nvPr/>
        </p:nvSpPr>
        <p:spPr>
          <a:xfrm>
            <a:off x="2656575" y="695453"/>
            <a:ext cx="9068696" cy="1434367"/>
          </a:xfrm>
          <a:prstGeom prst="rect">
            <a:avLst/>
          </a:prstGeom>
          <a:noFill/>
        </p:spPr>
        <p:txBody>
          <a:bodyPr wrap="square" rtlCol="0">
            <a:spAutoFit/>
          </a:bodyPr>
          <a:lstStyle>
            <a:defPPr>
              <a:defRPr lang="fr-FR"/>
            </a:defPPr>
          </a:lstStyle>
          <a:p>
            <a:pPr>
              <a:lnSpc>
                <a:spcPct val="150000"/>
              </a:lnSpc>
            </a:pPr>
            <a:r>
              <a:rPr lang="fr-FR" sz="2400" b="1" dirty="0"/>
              <a:t>Le </a:t>
            </a:r>
            <a:r>
              <a:rPr lang="fr-FR" sz="2400" b="1" dirty="0" err="1"/>
              <a:t>XMLHttpRequest</a:t>
            </a:r>
            <a:r>
              <a:rPr lang="fr-FR" sz="2400" b="1" dirty="0"/>
              <a:t> : </a:t>
            </a:r>
            <a:r>
              <a:rPr lang="fr-FR" dirty="0"/>
              <a:t>(souvent abrégé XHR) est un objet du navigateur accessible en JavaScript qui permet d'obtenir des données au format XML, JSON, mais aussi HTML, ou même un simple texte à l'aide de requêtes HTTP.</a:t>
            </a:r>
            <a:endParaRPr lang="fr-FR" sz="2400" b="1" dirty="0"/>
          </a:p>
        </p:txBody>
      </p:sp>
      <p:grpSp>
        <p:nvGrpSpPr>
          <p:cNvPr id="7" name="Groupe 6">
            <a:extLst>
              <a:ext uri="{FF2B5EF4-FFF2-40B4-BE49-F238E27FC236}">
                <a16:creationId xmlns:a16="http://schemas.microsoft.com/office/drawing/2014/main" id="{ED4BB080-3B4F-4D7D-BE07-8112DCD6FBCA}"/>
              </a:ext>
            </a:extLst>
          </p:cNvPr>
          <p:cNvGrpSpPr/>
          <p:nvPr/>
        </p:nvGrpSpPr>
        <p:grpSpPr>
          <a:xfrm>
            <a:off x="2682086" y="2957861"/>
            <a:ext cx="4159558" cy="556054"/>
            <a:chOff x="3279210" y="2526377"/>
            <a:chExt cx="4159558" cy="556054"/>
          </a:xfrm>
        </p:grpSpPr>
        <p:sp>
          <p:nvSpPr>
            <p:cNvPr id="4" name="Flèche : droite rayée 3">
              <a:extLst>
                <a:ext uri="{FF2B5EF4-FFF2-40B4-BE49-F238E27FC236}">
                  <a16:creationId xmlns:a16="http://schemas.microsoft.com/office/drawing/2014/main" id="{98ADD7B2-950E-441B-B8DF-68415934EA1D}"/>
                </a:ext>
              </a:extLst>
            </p:cNvPr>
            <p:cNvSpPr/>
            <p:nvPr/>
          </p:nvSpPr>
          <p:spPr>
            <a:xfrm>
              <a:off x="3279210" y="2526377"/>
              <a:ext cx="1136822" cy="556054"/>
            </a:xfrm>
            <a:prstGeom prst="strip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26DB797C-06FC-4CD5-B5CA-DE2DEA60CC53}"/>
                </a:ext>
              </a:extLst>
            </p:cNvPr>
            <p:cNvSpPr txBox="1"/>
            <p:nvPr/>
          </p:nvSpPr>
          <p:spPr>
            <a:xfrm>
              <a:off x="4460790" y="2542794"/>
              <a:ext cx="2977978" cy="523220"/>
            </a:xfrm>
            <a:prstGeom prst="rect">
              <a:avLst/>
            </a:prstGeom>
            <a:noFill/>
          </p:spPr>
          <p:txBody>
            <a:bodyPr wrap="square" rtlCol="0">
              <a:spAutoFit/>
            </a:bodyPr>
            <a:lstStyle/>
            <a:p>
              <a:r>
                <a:rPr lang="fr-FR" sz="2800" b="1" dirty="0"/>
                <a:t>Asynchrone</a:t>
              </a:r>
            </a:p>
          </p:txBody>
        </p:sp>
      </p:grpSp>
      <p:sp>
        <p:nvSpPr>
          <p:cNvPr id="14" name="ZoneTexte 13">
            <a:extLst>
              <a:ext uri="{FF2B5EF4-FFF2-40B4-BE49-F238E27FC236}">
                <a16:creationId xmlns:a16="http://schemas.microsoft.com/office/drawing/2014/main" id="{169FCF3B-6923-4866-B43F-8C4C8775D15B}"/>
              </a:ext>
            </a:extLst>
          </p:cNvPr>
          <p:cNvSpPr txBox="1"/>
          <p:nvPr/>
        </p:nvSpPr>
        <p:spPr>
          <a:xfrm>
            <a:off x="2682086" y="3698818"/>
            <a:ext cx="3288254" cy="2957861"/>
          </a:xfrm>
          <a:prstGeom prst="rect">
            <a:avLst/>
          </a:prstGeom>
          <a:noFill/>
        </p:spPr>
        <p:txBody>
          <a:bodyPr wrap="square" rtlCol="0">
            <a:spAutoFit/>
          </a:bodyPr>
          <a:lstStyle/>
          <a:p>
            <a:pPr>
              <a:lnSpc>
                <a:spcPct val="150000"/>
              </a:lnSpc>
            </a:pPr>
            <a:r>
              <a:rPr lang="fr-FR" b="1" dirty="0" err="1"/>
              <a:t>Jquery</a:t>
            </a:r>
            <a:r>
              <a:rPr lang="fr-FR" dirty="0"/>
              <a:t> permet de faire des appel asynchrone via une API javascript de haut niveau qui regroupe toute les implémentation de </a:t>
            </a:r>
            <a:r>
              <a:rPr lang="fr-FR" dirty="0" err="1"/>
              <a:t>XMLHttpRequest</a:t>
            </a:r>
            <a:r>
              <a:rPr lang="fr-FR" dirty="0"/>
              <a:t>.</a:t>
            </a:r>
            <a:br>
              <a:rPr lang="fr-FR" dirty="0"/>
            </a:br>
            <a:r>
              <a:rPr lang="fr-FR" dirty="0">
                <a:sym typeface="Wingdings" panose="05000000000000000000" pitchFamily="2" charset="2"/>
              </a:rPr>
              <a:t> Trop brouillon pour de gros projets</a:t>
            </a:r>
            <a:endParaRPr lang="fr-FR" dirty="0"/>
          </a:p>
        </p:txBody>
      </p:sp>
      <p:sp>
        <p:nvSpPr>
          <p:cNvPr id="3" name="ZoneTexte 2">
            <a:extLst>
              <a:ext uri="{FF2B5EF4-FFF2-40B4-BE49-F238E27FC236}">
                <a16:creationId xmlns:a16="http://schemas.microsoft.com/office/drawing/2014/main" id="{D0D472C7-0402-4D4E-B685-4434D7646195}"/>
              </a:ext>
            </a:extLst>
          </p:cNvPr>
          <p:cNvSpPr txBox="1"/>
          <p:nvPr/>
        </p:nvSpPr>
        <p:spPr>
          <a:xfrm>
            <a:off x="2682086" y="110298"/>
            <a:ext cx="6076383" cy="523220"/>
          </a:xfrm>
          <a:prstGeom prst="rect">
            <a:avLst/>
          </a:prstGeom>
          <a:noFill/>
        </p:spPr>
        <p:txBody>
          <a:bodyPr wrap="square" rtlCol="0">
            <a:spAutoFit/>
          </a:bodyPr>
          <a:lstStyle/>
          <a:p>
            <a:r>
              <a:rPr lang="fr-FR" sz="2800" b="1" dirty="0"/>
              <a:t>Le système SPA possible grâce à :</a:t>
            </a:r>
          </a:p>
        </p:txBody>
      </p:sp>
      <p:pic>
        <p:nvPicPr>
          <p:cNvPr id="8" name="Image 7">
            <a:extLst>
              <a:ext uri="{FF2B5EF4-FFF2-40B4-BE49-F238E27FC236}">
                <a16:creationId xmlns:a16="http://schemas.microsoft.com/office/drawing/2014/main" id="{66EA4ED5-CA5F-4D75-91BD-6E235608CF01}"/>
              </a:ext>
            </a:extLst>
          </p:cNvPr>
          <p:cNvPicPr>
            <a:picLocks noChangeAspect="1"/>
          </p:cNvPicPr>
          <p:nvPr/>
        </p:nvPicPr>
        <p:blipFill>
          <a:blip r:embed="rId3"/>
          <a:stretch>
            <a:fillRect/>
          </a:stretch>
        </p:blipFill>
        <p:spPr>
          <a:xfrm>
            <a:off x="6221662" y="4035995"/>
            <a:ext cx="5666850" cy="2581502"/>
          </a:xfrm>
          <a:prstGeom prst="rect">
            <a:avLst/>
          </a:prstGeom>
        </p:spPr>
      </p:pic>
      <p:pic>
        <p:nvPicPr>
          <p:cNvPr id="9" name="Image 8">
            <a:extLst>
              <a:ext uri="{FF2B5EF4-FFF2-40B4-BE49-F238E27FC236}">
                <a16:creationId xmlns:a16="http://schemas.microsoft.com/office/drawing/2014/main" id="{ED56482C-8D1D-415F-9B57-063E6BF4CCBA}"/>
              </a:ext>
            </a:extLst>
          </p:cNvPr>
          <p:cNvPicPr>
            <a:picLocks noChangeAspect="1"/>
          </p:cNvPicPr>
          <p:nvPr/>
        </p:nvPicPr>
        <p:blipFill>
          <a:blip r:embed="rId4"/>
          <a:stretch>
            <a:fillRect/>
          </a:stretch>
        </p:blipFill>
        <p:spPr>
          <a:xfrm>
            <a:off x="7190923" y="1904379"/>
            <a:ext cx="4874378" cy="1609536"/>
          </a:xfrm>
          <a:prstGeom prst="rect">
            <a:avLst/>
          </a:prstGeom>
        </p:spPr>
      </p:pic>
      <p:sp>
        <p:nvSpPr>
          <p:cNvPr id="12" name="ZoneTexte 11">
            <a:extLst>
              <a:ext uri="{FF2B5EF4-FFF2-40B4-BE49-F238E27FC236}">
                <a16:creationId xmlns:a16="http://schemas.microsoft.com/office/drawing/2014/main" id="{2DFF86AE-B57C-4201-B662-7B126FC208DA}"/>
              </a:ext>
            </a:extLst>
          </p:cNvPr>
          <p:cNvSpPr txBox="1"/>
          <p:nvPr/>
        </p:nvSpPr>
        <p:spPr>
          <a:xfrm>
            <a:off x="-34834" y="2008777"/>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878703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EF970E83-98E0-4137-B509-F94D9CDE7B7C}"/>
              </a:ext>
            </a:extLst>
          </p:cNvPr>
          <p:cNvSpPr txBox="1"/>
          <p:nvPr/>
        </p:nvSpPr>
        <p:spPr>
          <a:xfrm>
            <a:off x="2792627" y="86497"/>
            <a:ext cx="8192530" cy="671851"/>
          </a:xfrm>
          <a:prstGeom prst="rect">
            <a:avLst/>
          </a:prstGeom>
          <a:noFill/>
        </p:spPr>
        <p:txBody>
          <a:bodyPr wrap="square" rtlCol="0">
            <a:spAutoFit/>
          </a:bodyPr>
          <a:lstStyle/>
          <a:p>
            <a:pPr>
              <a:lnSpc>
                <a:spcPct val="150000"/>
              </a:lnSpc>
            </a:pPr>
            <a:r>
              <a:rPr lang="fr-FR" sz="2800" b="1" dirty="0"/>
              <a:t>Création</a:t>
            </a:r>
            <a:r>
              <a:rPr lang="fr-FR" dirty="0"/>
              <a:t> en 2009 </a:t>
            </a:r>
            <a:r>
              <a:rPr lang="fr-FR" sz="2800" b="1" dirty="0"/>
              <a:t>d’AngularJS</a:t>
            </a:r>
            <a:r>
              <a:rPr lang="fr-FR" dirty="0"/>
              <a:t> par Google en partant d’un principe : </a:t>
            </a:r>
          </a:p>
        </p:txBody>
      </p:sp>
      <p:sp>
        <p:nvSpPr>
          <p:cNvPr id="9" name="Rectangle 8">
            <a:extLst>
              <a:ext uri="{FF2B5EF4-FFF2-40B4-BE49-F238E27FC236}">
                <a16:creationId xmlns:a16="http://schemas.microsoft.com/office/drawing/2014/main" id="{EA9C48CC-E035-4010-955C-7EB9AC8BC0AF}"/>
              </a:ext>
            </a:extLst>
          </p:cNvPr>
          <p:cNvSpPr/>
          <p:nvPr/>
        </p:nvSpPr>
        <p:spPr>
          <a:xfrm>
            <a:off x="3688623" y="622797"/>
            <a:ext cx="7803290" cy="671851"/>
          </a:xfrm>
          <a:prstGeom prst="rect">
            <a:avLst/>
          </a:prstGeom>
        </p:spPr>
        <p:txBody>
          <a:bodyPr wrap="none">
            <a:spAutoFit/>
          </a:bodyPr>
          <a:lstStyle/>
          <a:p>
            <a:pPr>
              <a:lnSpc>
                <a:spcPct val="150000"/>
              </a:lnSpc>
            </a:pPr>
            <a:r>
              <a:rPr lang="fr-FR" sz="2800" i="1" dirty="0"/>
              <a:t>« Eviter de réécrire à chaque fois les même binding »</a:t>
            </a:r>
          </a:p>
        </p:txBody>
      </p:sp>
      <p:sp>
        <p:nvSpPr>
          <p:cNvPr id="11" name="ZoneTexte 10">
            <a:extLst>
              <a:ext uri="{FF2B5EF4-FFF2-40B4-BE49-F238E27FC236}">
                <a16:creationId xmlns:a16="http://schemas.microsoft.com/office/drawing/2014/main" id="{2026682B-DC9F-49A6-A8D6-B6E085D59AD3}"/>
              </a:ext>
            </a:extLst>
          </p:cNvPr>
          <p:cNvSpPr txBox="1"/>
          <p:nvPr/>
        </p:nvSpPr>
        <p:spPr>
          <a:xfrm>
            <a:off x="2792627" y="1246452"/>
            <a:ext cx="8192530" cy="5890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2400" b="1" dirty="0"/>
              <a:t>Principe : </a:t>
            </a:r>
            <a:r>
              <a:rPr lang="fr-FR" dirty="0"/>
              <a:t>enrichir le comportement des balise HTML native via des directives</a:t>
            </a:r>
          </a:p>
        </p:txBody>
      </p:sp>
      <p:grpSp>
        <p:nvGrpSpPr>
          <p:cNvPr id="19" name="Groupe 18">
            <a:extLst>
              <a:ext uri="{FF2B5EF4-FFF2-40B4-BE49-F238E27FC236}">
                <a16:creationId xmlns:a16="http://schemas.microsoft.com/office/drawing/2014/main" id="{476CADB1-7D93-4B6D-B81E-2CEBA1A288A3}"/>
              </a:ext>
            </a:extLst>
          </p:cNvPr>
          <p:cNvGrpSpPr/>
          <p:nvPr/>
        </p:nvGrpSpPr>
        <p:grpSpPr>
          <a:xfrm>
            <a:off x="2911818" y="1828846"/>
            <a:ext cx="9086850" cy="3419475"/>
            <a:chOff x="2911818" y="2599237"/>
            <a:chExt cx="9086850" cy="3419475"/>
          </a:xfrm>
        </p:grpSpPr>
        <p:pic>
          <p:nvPicPr>
            <p:cNvPr id="10" name="Image 9">
              <a:extLst>
                <a:ext uri="{FF2B5EF4-FFF2-40B4-BE49-F238E27FC236}">
                  <a16:creationId xmlns:a16="http://schemas.microsoft.com/office/drawing/2014/main" id="{791A71B7-A689-407A-A71D-5CDED0F13A14}"/>
                </a:ext>
              </a:extLst>
            </p:cNvPr>
            <p:cNvPicPr>
              <a:picLocks noChangeAspect="1"/>
            </p:cNvPicPr>
            <p:nvPr/>
          </p:nvPicPr>
          <p:blipFill>
            <a:blip r:embed="rId3"/>
            <a:stretch>
              <a:fillRect/>
            </a:stretch>
          </p:blipFill>
          <p:spPr>
            <a:xfrm>
              <a:off x="2911818" y="2599237"/>
              <a:ext cx="9086850" cy="3419475"/>
            </a:xfrm>
            <a:prstGeom prst="rect">
              <a:avLst/>
            </a:prstGeom>
          </p:spPr>
        </p:pic>
        <p:cxnSp>
          <p:nvCxnSpPr>
            <p:cNvPr id="13" name="Connecteur droit 12">
              <a:extLst>
                <a:ext uri="{FF2B5EF4-FFF2-40B4-BE49-F238E27FC236}">
                  <a16:creationId xmlns:a16="http://schemas.microsoft.com/office/drawing/2014/main" id="{39FAD93C-CAAD-4261-85E3-6C219BD5FFB0}"/>
                </a:ext>
              </a:extLst>
            </p:cNvPr>
            <p:cNvCxnSpPr/>
            <p:nvPr/>
          </p:nvCxnSpPr>
          <p:spPr>
            <a:xfrm>
              <a:off x="3954162" y="3101546"/>
              <a:ext cx="1692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BB277A67-651D-4EDA-BB9D-8CC6C6004653}"/>
                </a:ext>
              </a:extLst>
            </p:cNvPr>
            <p:cNvCxnSpPr>
              <a:cxnSpLocks/>
            </p:cNvCxnSpPr>
            <p:nvPr/>
          </p:nvCxnSpPr>
          <p:spPr>
            <a:xfrm>
              <a:off x="4489621" y="5564660"/>
              <a:ext cx="7409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8" name="Image 17">
            <a:extLst>
              <a:ext uri="{FF2B5EF4-FFF2-40B4-BE49-F238E27FC236}">
                <a16:creationId xmlns:a16="http://schemas.microsoft.com/office/drawing/2014/main" id="{D8135DD8-4ACD-4CD6-944A-8BB2DCA18553}"/>
              </a:ext>
            </a:extLst>
          </p:cNvPr>
          <p:cNvPicPr>
            <a:picLocks noChangeAspect="1"/>
          </p:cNvPicPr>
          <p:nvPr/>
        </p:nvPicPr>
        <p:blipFill rotWithShape="1">
          <a:blip r:embed="rId4"/>
          <a:srcRect b="54985"/>
          <a:stretch/>
        </p:blipFill>
        <p:spPr>
          <a:xfrm>
            <a:off x="2911818" y="5397192"/>
            <a:ext cx="6467475" cy="1264866"/>
          </a:xfrm>
          <a:prstGeom prst="rect">
            <a:avLst/>
          </a:prstGeom>
        </p:spPr>
      </p:pic>
      <p:cxnSp>
        <p:nvCxnSpPr>
          <p:cNvPr id="20" name="Connecteur droit 19">
            <a:extLst>
              <a:ext uri="{FF2B5EF4-FFF2-40B4-BE49-F238E27FC236}">
                <a16:creationId xmlns:a16="http://schemas.microsoft.com/office/drawing/2014/main" id="{B8CA71D2-66D3-4B51-B778-CE91319773A8}"/>
              </a:ext>
            </a:extLst>
          </p:cNvPr>
          <p:cNvCxnSpPr>
            <a:cxnSpLocks/>
          </p:cNvCxnSpPr>
          <p:nvPr/>
        </p:nvCxnSpPr>
        <p:spPr>
          <a:xfrm>
            <a:off x="5904326" y="5856950"/>
            <a:ext cx="70653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0A920452-3584-480B-8B33-FDD66004FF77}"/>
              </a:ext>
            </a:extLst>
          </p:cNvPr>
          <p:cNvSpPr txBox="1"/>
          <p:nvPr/>
        </p:nvSpPr>
        <p:spPr>
          <a:xfrm>
            <a:off x="10535020" y="1924916"/>
            <a:ext cx="1927654" cy="369332"/>
          </a:xfrm>
          <a:prstGeom prst="rect">
            <a:avLst/>
          </a:prstGeom>
          <a:noFill/>
        </p:spPr>
        <p:txBody>
          <a:bodyPr wrap="square" rtlCol="0">
            <a:spAutoFit/>
          </a:bodyPr>
          <a:lstStyle/>
          <a:p>
            <a:r>
              <a:rPr lang="fr-FR" b="1" dirty="0">
                <a:highlight>
                  <a:srgbClr val="FFFF00"/>
                </a:highlight>
              </a:rPr>
              <a:t>Fichier HTML</a:t>
            </a:r>
          </a:p>
        </p:txBody>
      </p:sp>
      <p:sp>
        <p:nvSpPr>
          <p:cNvPr id="23" name="ZoneTexte 22">
            <a:extLst>
              <a:ext uri="{FF2B5EF4-FFF2-40B4-BE49-F238E27FC236}">
                <a16:creationId xmlns:a16="http://schemas.microsoft.com/office/drawing/2014/main" id="{369A0741-8BF8-4A20-8EC9-04153178E3C9}"/>
              </a:ext>
            </a:extLst>
          </p:cNvPr>
          <p:cNvSpPr txBox="1"/>
          <p:nvPr/>
        </p:nvSpPr>
        <p:spPr>
          <a:xfrm>
            <a:off x="7844794" y="5473587"/>
            <a:ext cx="1927654" cy="369332"/>
          </a:xfrm>
          <a:prstGeom prst="rect">
            <a:avLst/>
          </a:prstGeom>
          <a:noFill/>
        </p:spPr>
        <p:txBody>
          <a:bodyPr wrap="square" rtlCol="0">
            <a:spAutoFit/>
          </a:bodyPr>
          <a:lstStyle/>
          <a:p>
            <a:r>
              <a:rPr lang="fr-FR" b="1" dirty="0">
                <a:highlight>
                  <a:srgbClr val="FFFF00"/>
                </a:highlight>
              </a:rPr>
              <a:t>Fichier main.js</a:t>
            </a:r>
          </a:p>
        </p:txBody>
      </p:sp>
      <p:sp>
        <p:nvSpPr>
          <p:cNvPr id="16" name="ZoneTexte 15">
            <a:extLst>
              <a:ext uri="{FF2B5EF4-FFF2-40B4-BE49-F238E27FC236}">
                <a16:creationId xmlns:a16="http://schemas.microsoft.com/office/drawing/2014/main" id="{4BDF2B9D-4F22-40BE-8EE8-10DB5233795A}"/>
              </a:ext>
            </a:extLst>
          </p:cNvPr>
          <p:cNvSpPr txBox="1"/>
          <p:nvPr/>
        </p:nvSpPr>
        <p:spPr>
          <a:xfrm>
            <a:off x="-34834" y="2008777"/>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
        <p:nvSpPr>
          <p:cNvPr id="14" name="ZoneTexte 13">
            <a:extLst>
              <a:ext uri="{FF2B5EF4-FFF2-40B4-BE49-F238E27FC236}">
                <a16:creationId xmlns:a16="http://schemas.microsoft.com/office/drawing/2014/main" id="{A3CA9446-DF97-4C2B-9F15-DDD4F1C2DD0F}"/>
              </a:ext>
            </a:extLst>
          </p:cNvPr>
          <p:cNvSpPr txBox="1"/>
          <p:nvPr/>
        </p:nvSpPr>
        <p:spPr>
          <a:xfrm>
            <a:off x="6491416" y="4127638"/>
            <a:ext cx="3281032" cy="369332"/>
          </a:xfrm>
          <a:prstGeom prst="rect">
            <a:avLst/>
          </a:prstGeom>
          <a:noFill/>
        </p:spPr>
        <p:txBody>
          <a:bodyPr wrap="square" rtlCol="0">
            <a:spAutoFit/>
          </a:bodyPr>
          <a:lstStyle/>
          <a:p>
            <a:r>
              <a:rPr lang="fr-FR" b="1" dirty="0">
                <a:highlight>
                  <a:srgbClr val="FFFF00"/>
                </a:highlight>
              </a:rPr>
              <a:t>Une seule libraire  AngularJS</a:t>
            </a:r>
          </a:p>
        </p:txBody>
      </p:sp>
    </p:spTree>
    <p:extLst>
      <p:ext uri="{BB962C8B-B14F-4D97-AF65-F5344CB8AC3E}">
        <p14:creationId xmlns:p14="http://schemas.microsoft.com/office/powerpoint/2010/main" val="377730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A3E9C9D-C288-4C4D-9CAF-D46DCE5CCF6C}"/>
              </a:ext>
            </a:extLst>
          </p:cNvPr>
          <p:cNvSpPr txBox="1"/>
          <p:nvPr/>
        </p:nvSpPr>
        <p:spPr>
          <a:xfrm>
            <a:off x="2677885" y="182881"/>
            <a:ext cx="9366069" cy="4909036"/>
          </a:xfrm>
          <a:prstGeom prst="rect">
            <a:avLst/>
          </a:prstGeom>
          <a:noFill/>
        </p:spPr>
        <p:txBody>
          <a:bodyPr wrap="square" rtlCol="0">
            <a:spAutoFit/>
          </a:bodyPr>
          <a:lstStyle/>
          <a:p>
            <a:pPr marL="342900" indent="-342900">
              <a:buFont typeface="Arial" panose="020B0604020202020204" pitchFamily="34" charset="0"/>
              <a:buChar char="•"/>
            </a:pPr>
            <a:r>
              <a:rPr lang="fr-FR" sz="2400" b="1" dirty="0"/>
              <a:t>Les directives </a:t>
            </a:r>
            <a:endParaRPr lang="fr-FR" sz="2800" b="1" dirty="0"/>
          </a:p>
          <a:p>
            <a:endParaRPr lang="fr-FR" sz="2800" b="1" dirty="0"/>
          </a:p>
          <a:p>
            <a:r>
              <a:rPr lang="fr-FR" sz="2000" dirty="0"/>
              <a:t>Deux type de directives : structurel / </a:t>
            </a:r>
            <a:r>
              <a:rPr lang="fr-FR" sz="2000" b="1" dirty="0"/>
              <a:t>attribut</a:t>
            </a:r>
            <a:endParaRPr lang="fr-FR" sz="2800" b="1" dirty="0"/>
          </a:p>
          <a:p>
            <a:endParaRPr lang="fr-FR" sz="2800" b="1" dirty="0"/>
          </a:p>
          <a:p>
            <a:pPr lvl="1" fontAlgn="base">
              <a:lnSpc>
                <a:spcPct val="150000"/>
              </a:lnSpc>
            </a:pPr>
            <a:r>
              <a:rPr lang="fr-FR" b="1" dirty="0" err="1"/>
              <a:t>Ng</a:t>
            </a:r>
            <a:r>
              <a:rPr lang="fr-FR" b="1" dirty="0"/>
              <a:t>-app </a:t>
            </a:r>
            <a:r>
              <a:rPr lang="fr-FR" dirty="0"/>
              <a:t>: défini une application </a:t>
            </a:r>
            <a:r>
              <a:rPr lang="fr-FR" dirty="0" err="1"/>
              <a:t>Angular</a:t>
            </a:r>
            <a:r>
              <a:rPr lang="fr-FR" dirty="0"/>
              <a:t> (une seule déclaration par page). </a:t>
            </a:r>
          </a:p>
          <a:p>
            <a:pPr lvl="1" fontAlgn="base">
              <a:lnSpc>
                <a:spcPct val="150000"/>
              </a:lnSpc>
            </a:pPr>
            <a:r>
              <a:rPr lang="fr-FR" b="1" dirty="0" err="1"/>
              <a:t>Ng</a:t>
            </a:r>
            <a:r>
              <a:rPr lang="fr-FR" b="1" dirty="0"/>
              <a:t>-model </a:t>
            </a:r>
            <a:r>
              <a:rPr lang="fr-FR" dirty="0"/>
              <a:t>: attache des contrôles html de type input, select, </a:t>
            </a:r>
            <a:r>
              <a:rPr lang="fr-FR" dirty="0" err="1"/>
              <a:t>textarea</a:t>
            </a:r>
            <a:r>
              <a:rPr lang="fr-FR" dirty="0"/>
              <a:t> à des données de l’application. </a:t>
            </a:r>
          </a:p>
          <a:p>
            <a:pPr lvl="1" fontAlgn="base">
              <a:lnSpc>
                <a:spcPct val="150000"/>
              </a:lnSpc>
            </a:pPr>
            <a:r>
              <a:rPr lang="fr-FR" b="1" dirty="0" err="1"/>
              <a:t>Ng-bind</a:t>
            </a:r>
            <a:r>
              <a:rPr lang="fr-FR" b="1" dirty="0"/>
              <a:t> </a:t>
            </a:r>
            <a:r>
              <a:rPr lang="fr-FR" dirty="0"/>
              <a:t>: attache les données de l’application dans la vue html. </a:t>
            </a:r>
          </a:p>
          <a:p>
            <a:pPr lvl="1" fontAlgn="base">
              <a:lnSpc>
                <a:spcPct val="150000"/>
              </a:lnSpc>
            </a:pPr>
            <a:r>
              <a:rPr lang="fr-FR" b="1" dirty="0" err="1"/>
              <a:t>Ng</a:t>
            </a:r>
            <a:r>
              <a:rPr lang="fr-FR" b="1" dirty="0"/>
              <a:t>-init </a:t>
            </a:r>
            <a:r>
              <a:rPr lang="fr-FR" dirty="0"/>
              <a:t>: initialise une valeur à une variable. </a:t>
            </a:r>
          </a:p>
          <a:p>
            <a:pPr lvl="1" fontAlgn="base">
              <a:lnSpc>
                <a:spcPct val="150000"/>
              </a:lnSpc>
            </a:pPr>
            <a:r>
              <a:rPr lang="fr-FR" b="1" dirty="0" err="1"/>
              <a:t>Ng</a:t>
            </a:r>
            <a:r>
              <a:rPr lang="fr-FR" b="1" dirty="0"/>
              <a:t>-controller </a:t>
            </a:r>
            <a:r>
              <a:rPr lang="fr-FR" dirty="0"/>
              <a:t>: défini le contrôleur d’une application (module, défini avec </a:t>
            </a:r>
            <a:r>
              <a:rPr lang="fr-FR" dirty="0" err="1"/>
              <a:t>ng</a:t>
            </a:r>
            <a:r>
              <a:rPr lang="fr-FR" dirty="0"/>
              <a:t>-app) </a:t>
            </a:r>
          </a:p>
          <a:p>
            <a:pPr lvl="1" fontAlgn="base">
              <a:lnSpc>
                <a:spcPct val="150000"/>
              </a:lnSpc>
            </a:pPr>
            <a:r>
              <a:rPr lang="fr-FR" b="1" dirty="0" err="1"/>
              <a:t>Ng-repeat</a:t>
            </a:r>
            <a:r>
              <a:rPr lang="fr-FR" b="1" dirty="0"/>
              <a:t> </a:t>
            </a:r>
            <a:r>
              <a:rPr lang="fr-FR" dirty="0"/>
              <a:t>: permet de faire des boucles dans un jeu de données. </a:t>
            </a:r>
          </a:p>
          <a:p>
            <a:endParaRPr lang="fr-FR" sz="2400" dirty="0"/>
          </a:p>
        </p:txBody>
      </p:sp>
      <p:sp>
        <p:nvSpPr>
          <p:cNvPr id="6" name="ZoneTexte 5">
            <a:extLst>
              <a:ext uri="{FF2B5EF4-FFF2-40B4-BE49-F238E27FC236}">
                <a16:creationId xmlns:a16="http://schemas.microsoft.com/office/drawing/2014/main" id="{9B2C1727-13EF-4EE8-BDF4-49C431F9414A}"/>
              </a:ext>
            </a:extLst>
          </p:cNvPr>
          <p:cNvSpPr txBox="1"/>
          <p:nvPr/>
        </p:nvSpPr>
        <p:spPr>
          <a:xfrm>
            <a:off x="-34834" y="2008777"/>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429205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e 28">
            <a:extLst>
              <a:ext uri="{FF2B5EF4-FFF2-40B4-BE49-F238E27FC236}">
                <a16:creationId xmlns:a16="http://schemas.microsoft.com/office/drawing/2014/main" id="{F31D179F-08F1-4137-B9C6-5E1622082757}"/>
              </a:ext>
            </a:extLst>
          </p:cNvPr>
          <p:cNvGrpSpPr/>
          <p:nvPr/>
        </p:nvGrpSpPr>
        <p:grpSpPr>
          <a:xfrm>
            <a:off x="2891223" y="589072"/>
            <a:ext cx="9115426" cy="2991275"/>
            <a:chOff x="2792369" y="1378323"/>
            <a:chExt cx="9115426" cy="2991275"/>
          </a:xfrm>
        </p:grpSpPr>
        <p:grpSp>
          <p:nvGrpSpPr>
            <p:cNvPr id="17" name="Groupe 16">
              <a:extLst>
                <a:ext uri="{FF2B5EF4-FFF2-40B4-BE49-F238E27FC236}">
                  <a16:creationId xmlns:a16="http://schemas.microsoft.com/office/drawing/2014/main" id="{E2E84C1E-4DB6-439D-875E-4A76FCB3C3D7}"/>
                </a:ext>
              </a:extLst>
            </p:cNvPr>
            <p:cNvGrpSpPr/>
            <p:nvPr/>
          </p:nvGrpSpPr>
          <p:grpSpPr>
            <a:xfrm>
              <a:off x="2792369" y="1378323"/>
              <a:ext cx="9115426" cy="2991275"/>
              <a:chOff x="3076574" y="2292723"/>
              <a:chExt cx="9115426" cy="2991275"/>
            </a:xfrm>
          </p:grpSpPr>
          <p:pic>
            <p:nvPicPr>
              <p:cNvPr id="3" name="Image 2">
                <a:extLst>
                  <a:ext uri="{FF2B5EF4-FFF2-40B4-BE49-F238E27FC236}">
                    <a16:creationId xmlns:a16="http://schemas.microsoft.com/office/drawing/2014/main" id="{A7956D25-CDDA-4BDC-B1FC-98869C26E5BA}"/>
                  </a:ext>
                </a:extLst>
              </p:cNvPr>
              <p:cNvPicPr>
                <a:picLocks noChangeAspect="1"/>
              </p:cNvPicPr>
              <p:nvPr/>
            </p:nvPicPr>
            <p:blipFill>
              <a:blip r:embed="rId3"/>
              <a:stretch>
                <a:fillRect/>
              </a:stretch>
            </p:blipFill>
            <p:spPr>
              <a:xfrm>
                <a:off x="3076574" y="2292723"/>
                <a:ext cx="9115426" cy="2991275"/>
              </a:xfrm>
              <a:prstGeom prst="rect">
                <a:avLst/>
              </a:prstGeom>
            </p:spPr>
          </p:pic>
          <p:sp>
            <p:nvSpPr>
              <p:cNvPr id="4" name="ZoneTexte 3">
                <a:extLst>
                  <a:ext uri="{FF2B5EF4-FFF2-40B4-BE49-F238E27FC236}">
                    <a16:creationId xmlns:a16="http://schemas.microsoft.com/office/drawing/2014/main" id="{5B036CB7-6E91-4F57-915E-B327C1F85CCF}"/>
                  </a:ext>
                </a:extLst>
              </p:cNvPr>
              <p:cNvSpPr txBox="1"/>
              <p:nvPr/>
            </p:nvSpPr>
            <p:spPr>
              <a:xfrm>
                <a:off x="9271944" y="4213654"/>
                <a:ext cx="2669060" cy="923330"/>
              </a:xfrm>
              <a:prstGeom prst="rect">
                <a:avLst/>
              </a:prstGeom>
              <a:noFill/>
            </p:spPr>
            <p:txBody>
              <a:bodyPr wrap="square" rtlCol="0">
                <a:spAutoFit/>
              </a:bodyPr>
              <a:lstStyle/>
              <a:p>
                <a:r>
                  <a:rPr lang="fr-FR" dirty="0">
                    <a:highlight>
                      <a:srgbClr val="FFFF00"/>
                    </a:highlight>
                  </a:rPr>
                  <a:t>Je veux que la valeur de l’input soit stockée dans </a:t>
                </a:r>
                <a:r>
                  <a:rPr lang="fr-FR" dirty="0" err="1">
                    <a:highlight>
                      <a:srgbClr val="FFFF00"/>
                    </a:highlight>
                  </a:rPr>
                  <a:t>yourName</a:t>
                </a:r>
                <a:endParaRPr lang="fr-FR" dirty="0">
                  <a:highlight>
                    <a:srgbClr val="FFFF00"/>
                  </a:highlight>
                </a:endParaRPr>
              </a:p>
            </p:txBody>
          </p:sp>
          <p:cxnSp>
            <p:nvCxnSpPr>
              <p:cNvPr id="6" name="Connecteur droit 5">
                <a:extLst>
                  <a:ext uri="{FF2B5EF4-FFF2-40B4-BE49-F238E27FC236}">
                    <a16:creationId xmlns:a16="http://schemas.microsoft.com/office/drawing/2014/main" id="{424F41E3-D195-478F-8D73-9FA8950C54F5}"/>
                  </a:ext>
                </a:extLst>
              </p:cNvPr>
              <p:cNvCxnSpPr>
                <a:cxnSpLocks/>
              </p:cNvCxnSpPr>
              <p:nvPr/>
            </p:nvCxnSpPr>
            <p:spPr>
              <a:xfrm>
                <a:off x="6174259" y="4213654"/>
                <a:ext cx="170523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84CC4B69-6349-4AC3-B0EE-982F598D87B3}"/>
                  </a:ext>
                </a:extLst>
              </p:cNvPr>
              <p:cNvCxnSpPr>
                <a:cxnSpLocks/>
              </p:cNvCxnSpPr>
              <p:nvPr/>
            </p:nvCxnSpPr>
            <p:spPr>
              <a:xfrm>
                <a:off x="7138086" y="4213654"/>
                <a:ext cx="2133858" cy="46166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ZoneTexte 23">
              <a:extLst>
                <a:ext uri="{FF2B5EF4-FFF2-40B4-BE49-F238E27FC236}">
                  <a16:creationId xmlns:a16="http://schemas.microsoft.com/office/drawing/2014/main" id="{2E625C51-E0D3-43E2-98BC-234300B28A65}"/>
                </a:ext>
              </a:extLst>
            </p:cNvPr>
            <p:cNvSpPr txBox="1"/>
            <p:nvPr/>
          </p:nvSpPr>
          <p:spPr>
            <a:xfrm>
              <a:off x="5252586" y="3807085"/>
              <a:ext cx="2971930" cy="369332"/>
            </a:xfrm>
            <a:prstGeom prst="rect">
              <a:avLst/>
            </a:prstGeom>
            <a:noFill/>
          </p:spPr>
          <p:txBody>
            <a:bodyPr wrap="square" rtlCol="0">
              <a:spAutoFit/>
            </a:bodyPr>
            <a:lstStyle/>
            <a:p>
              <a:r>
                <a:rPr lang="fr-FR" dirty="0">
                  <a:highlight>
                    <a:srgbClr val="FFFF00"/>
                  </a:highlight>
                </a:rPr>
                <a:t>{{ }} interprété comme du JS</a:t>
              </a:r>
            </a:p>
          </p:txBody>
        </p:sp>
        <p:cxnSp>
          <p:nvCxnSpPr>
            <p:cNvPr id="25" name="Connecteur droit 24">
              <a:extLst>
                <a:ext uri="{FF2B5EF4-FFF2-40B4-BE49-F238E27FC236}">
                  <a16:creationId xmlns:a16="http://schemas.microsoft.com/office/drawing/2014/main" id="{77BED163-F8AE-42ED-8F00-35591E32EEF8}"/>
                </a:ext>
              </a:extLst>
            </p:cNvPr>
            <p:cNvCxnSpPr>
              <a:cxnSpLocks/>
            </p:cNvCxnSpPr>
            <p:nvPr/>
          </p:nvCxnSpPr>
          <p:spPr>
            <a:xfrm flipV="1">
              <a:off x="5193828" y="3760919"/>
              <a:ext cx="996907" cy="77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0" name="ZoneTexte 29">
            <a:extLst>
              <a:ext uri="{FF2B5EF4-FFF2-40B4-BE49-F238E27FC236}">
                <a16:creationId xmlns:a16="http://schemas.microsoft.com/office/drawing/2014/main" id="{F069BD7F-10CD-4590-97ED-B007E52900FB}"/>
              </a:ext>
            </a:extLst>
          </p:cNvPr>
          <p:cNvSpPr txBox="1"/>
          <p:nvPr/>
        </p:nvSpPr>
        <p:spPr>
          <a:xfrm>
            <a:off x="2642286" y="0"/>
            <a:ext cx="8192530" cy="5890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2400" b="1" dirty="0"/>
              <a:t>Directive </a:t>
            </a:r>
            <a:r>
              <a:rPr lang="fr-FR" sz="2400" b="1" dirty="0" err="1"/>
              <a:t>ng</a:t>
            </a:r>
            <a:r>
              <a:rPr lang="fr-FR" sz="2400" b="1" dirty="0"/>
              <a:t>-model</a:t>
            </a:r>
            <a:endParaRPr lang="fr-FR" dirty="0"/>
          </a:p>
        </p:txBody>
      </p:sp>
      <p:sp>
        <p:nvSpPr>
          <p:cNvPr id="31" name="ZoneTexte 30">
            <a:extLst>
              <a:ext uri="{FF2B5EF4-FFF2-40B4-BE49-F238E27FC236}">
                <a16:creationId xmlns:a16="http://schemas.microsoft.com/office/drawing/2014/main" id="{89766284-3AF3-43F6-8052-FE0AE8EAE574}"/>
              </a:ext>
            </a:extLst>
          </p:cNvPr>
          <p:cNvSpPr txBox="1"/>
          <p:nvPr/>
        </p:nvSpPr>
        <p:spPr>
          <a:xfrm>
            <a:off x="2642286" y="3747475"/>
            <a:ext cx="8192530" cy="226536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2400" b="1" dirty="0"/>
              <a:t>Grâce au double data-binding</a:t>
            </a:r>
          </a:p>
          <a:p>
            <a:pPr marL="342900" indent="-342900">
              <a:lnSpc>
                <a:spcPct val="150000"/>
              </a:lnSpc>
              <a:buFont typeface="Arial" panose="020B0604020202020204" pitchFamily="34" charset="0"/>
              <a:buChar char="•"/>
            </a:pPr>
            <a:endParaRPr lang="fr-FR" dirty="0"/>
          </a:p>
          <a:p>
            <a:pPr>
              <a:lnSpc>
                <a:spcPct val="150000"/>
              </a:lnSpc>
            </a:pPr>
            <a:r>
              <a:rPr lang="fr-FR" dirty="0"/>
              <a:t>1- On rentre une valeur dans l’input</a:t>
            </a:r>
          </a:p>
          <a:p>
            <a:pPr>
              <a:lnSpc>
                <a:spcPct val="150000"/>
              </a:lnSpc>
            </a:pPr>
            <a:r>
              <a:rPr lang="fr-FR" dirty="0"/>
              <a:t>2- On update le modèle qui est lié </a:t>
            </a:r>
          </a:p>
          <a:p>
            <a:pPr>
              <a:lnSpc>
                <a:spcPct val="150000"/>
              </a:lnSpc>
            </a:pPr>
            <a:r>
              <a:rPr lang="fr-FR" dirty="0"/>
              <a:t>3- Le modèle update la vue</a:t>
            </a:r>
            <a:endParaRPr lang="fr-FR" sz="1400" dirty="0"/>
          </a:p>
        </p:txBody>
      </p:sp>
      <p:pic>
        <p:nvPicPr>
          <p:cNvPr id="7" name="Image 6">
            <a:extLst>
              <a:ext uri="{FF2B5EF4-FFF2-40B4-BE49-F238E27FC236}">
                <a16:creationId xmlns:a16="http://schemas.microsoft.com/office/drawing/2014/main" id="{E4606249-3853-4A64-8BA6-B467762D55FE}"/>
              </a:ext>
            </a:extLst>
          </p:cNvPr>
          <p:cNvPicPr>
            <a:picLocks noChangeAspect="1"/>
          </p:cNvPicPr>
          <p:nvPr/>
        </p:nvPicPr>
        <p:blipFill>
          <a:blip r:embed="rId4"/>
          <a:stretch>
            <a:fillRect/>
          </a:stretch>
        </p:blipFill>
        <p:spPr>
          <a:xfrm>
            <a:off x="6320988" y="4269365"/>
            <a:ext cx="5871011" cy="2588635"/>
          </a:xfrm>
          <a:prstGeom prst="rect">
            <a:avLst/>
          </a:prstGeom>
        </p:spPr>
      </p:pic>
      <p:sp>
        <p:nvSpPr>
          <p:cNvPr id="8" name="Ellipse 7">
            <a:extLst>
              <a:ext uri="{FF2B5EF4-FFF2-40B4-BE49-F238E27FC236}">
                <a16:creationId xmlns:a16="http://schemas.microsoft.com/office/drawing/2014/main" id="{BF622C0A-0187-4CAA-B857-473F13A3A844}"/>
              </a:ext>
            </a:extLst>
          </p:cNvPr>
          <p:cNvSpPr/>
          <p:nvPr/>
        </p:nvSpPr>
        <p:spPr>
          <a:xfrm>
            <a:off x="9810206" y="5679856"/>
            <a:ext cx="365760" cy="5890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rPr>
              <a:t>1</a:t>
            </a:r>
          </a:p>
        </p:txBody>
      </p:sp>
      <p:sp>
        <p:nvSpPr>
          <p:cNvPr id="19" name="Ellipse 18">
            <a:extLst>
              <a:ext uri="{FF2B5EF4-FFF2-40B4-BE49-F238E27FC236}">
                <a16:creationId xmlns:a16="http://schemas.microsoft.com/office/drawing/2014/main" id="{DB1BB65D-9110-438F-8DA0-D53F1F97D6D9}"/>
              </a:ext>
            </a:extLst>
          </p:cNvPr>
          <p:cNvSpPr/>
          <p:nvPr/>
        </p:nvSpPr>
        <p:spPr>
          <a:xfrm>
            <a:off x="9810206" y="4169419"/>
            <a:ext cx="365760" cy="5890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rPr>
              <a:t>2</a:t>
            </a:r>
          </a:p>
        </p:txBody>
      </p:sp>
      <p:sp>
        <p:nvSpPr>
          <p:cNvPr id="20" name="Ellipse 19">
            <a:extLst>
              <a:ext uri="{FF2B5EF4-FFF2-40B4-BE49-F238E27FC236}">
                <a16:creationId xmlns:a16="http://schemas.microsoft.com/office/drawing/2014/main" id="{E8F6556A-D1F2-4235-9076-7FC713C41E52}"/>
              </a:ext>
            </a:extLst>
          </p:cNvPr>
          <p:cNvSpPr/>
          <p:nvPr/>
        </p:nvSpPr>
        <p:spPr>
          <a:xfrm>
            <a:off x="7328381" y="5090784"/>
            <a:ext cx="365760" cy="5890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rPr>
              <a:t>3</a:t>
            </a:r>
          </a:p>
        </p:txBody>
      </p:sp>
      <p:sp>
        <p:nvSpPr>
          <p:cNvPr id="18" name="ZoneTexte 17">
            <a:extLst>
              <a:ext uri="{FF2B5EF4-FFF2-40B4-BE49-F238E27FC236}">
                <a16:creationId xmlns:a16="http://schemas.microsoft.com/office/drawing/2014/main" id="{B33810EE-FD18-45CF-87B7-1FC5C71D85A7}"/>
              </a:ext>
            </a:extLst>
          </p:cNvPr>
          <p:cNvSpPr txBox="1"/>
          <p:nvPr/>
        </p:nvSpPr>
        <p:spPr>
          <a:xfrm>
            <a:off x="-34834" y="2008777"/>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2508287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3385</TotalTime>
  <Words>1330</Words>
  <Application>Microsoft Office PowerPoint</Application>
  <PresentationFormat>Grand écran</PresentationFormat>
  <Paragraphs>286</Paragraphs>
  <Slides>28</Slides>
  <Notes>9</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28</vt:i4>
      </vt:variant>
    </vt:vector>
  </HeadingPairs>
  <TitlesOfParts>
    <vt:vector size="38" baseType="lpstr">
      <vt:lpstr>Arial</vt:lpstr>
      <vt:lpstr>Calibri</vt:lpstr>
      <vt:lpstr>Calibri Light</vt:lpstr>
      <vt:lpstr>Cambria</vt:lpstr>
      <vt:lpstr>inherit</vt:lpstr>
      <vt:lpstr>Source Code Pro</vt:lpstr>
      <vt:lpstr>Wingdings</vt:lpstr>
      <vt:lpstr>Thème Office</vt:lpstr>
      <vt:lpstr>1_Thème Office</vt:lpstr>
      <vt:lpstr>Conception personnalisée</vt:lpstr>
      <vt:lpstr>J - 1</vt:lpstr>
      <vt:lpstr>Présentation - Planning</vt:lpstr>
      <vt:lpstr>Présentation - Planning</vt:lpstr>
      <vt:lpstr>Introduction AngularJS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kirk</dc:creator>
  <cp:lastModifiedBy>ALEXIS MASSON</cp:lastModifiedBy>
  <cp:revision>95</cp:revision>
  <dcterms:created xsi:type="dcterms:W3CDTF">2018-11-19T06:46:29Z</dcterms:created>
  <dcterms:modified xsi:type="dcterms:W3CDTF">2018-12-03T09:37:00Z</dcterms:modified>
</cp:coreProperties>
</file>