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-SAMSUNG" initials="P" lastIdx="1" clrIdx="0">
    <p:extLst>
      <p:ext uri="{19B8F6BF-5375-455C-9EA6-DF929625EA0E}">
        <p15:presenceInfo xmlns:p15="http://schemas.microsoft.com/office/powerpoint/2012/main" userId="PC-SAMS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E013C-7F48-4EEA-9F1B-B7A6DE37E224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FC80E-5129-4D67-A976-F5C66A6FA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91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3AADF-253F-41A1-AF6E-FB0ED53A3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B67FEC-5570-4B32-8504-9DBE5976D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FCDD7B-D1BA-4E2E-9A07-4CA587E1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283EC1-F184-4B4E-B6CB-A1EA6ED6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48139-FC28-480A-BF42-34C81E3A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36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D1C08-8F06-4B8A-AD3D-AAB19189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AC7E8-04B5-43B4-BE4E-B01889372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D4DFA7-520B-446C-A888-4E924ADD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2130A-B8B7-4EBC-8D19-7B7555D1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7D75E9-0D84-4D14-AA87-2C36C8A6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6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931FFC8-239A-4E33-BE14-0C0086F14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E617C1-67D7-4007-8137-2B33D95A0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92AEF6-BD21-4E0F-A461-9C2BACE4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FEE96-448D-42F5-B446-5F9E70CF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31E19F-A187-49E5-9FD0-D1C24F39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5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AC0FA-BF81-4151-A825-1FFCBB0B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A7BA8-90F7-45BA-ADE5-43ED7EB3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0B8576-0C69-482A-B549-CCA3F4D2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0298FA-6D76-4053-81D7-6C081976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ECD611-DE8B-4D30-8F66-86C29190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9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F7CED-948B-486D-BD69-5FC783FF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106987-8EBE-4568-BA2B-25CE4434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3F9E79-45E9-40F3-BA3B-8E92BF59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4B6CAF-B28B-4190-9DC2-D0E4E83D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C07A4-B1F7-4AA4-BE0A-C12AE9B0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05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6B67A-BC1B-435C-B057-81E46112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ED0C45-7E6B-4526-AC2C-CD919507E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BC29F6-C98E-40B5-8029-86412530E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1B6E42-40C1-4E01-AE18-B9088D7B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4F2001-D581-4874-B22B-65C1B78E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159D79-D7AD-4C63-8383-16921D82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00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97B31-15ED-41B9-98C2-A113CEAB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1E283B-A0A7-48B1-A93D-FD592396F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2C2234-B805-4E81-AB72-D64588942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D979BBE-8C05-4FAD-A2D4-C342D3B94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2E01BF-4CEA-4AE0-90D8-D11F02675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27DC7F-C989-497E-A057-C3B9DF9C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844F92-2F1B-456F-ACEC-E9ACE862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573DA8-E8EB-4B21-A6E9-907C29C6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77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0C6D5-A791-43E1-8C1B-44967BC7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DF86C8-28AF-4160-AE55-77E7C99A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CE9028-61D4-45CF-B038-CE10DD17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44AD2A-6A62-4CBE-B7C2-D2FAA6BE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05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06E62B-88F9-40B0-96D9-2E6485EE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0694FA-4955-45BE-AE18-EB9751BC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8433BC-9811-4678-88A2-3E369C34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35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3194A-2573-4948-A23C-061D4A19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5D5B83-B7F4-4AD0-895C-22B559ECE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A8348D-5645-44F4-B19B-9460A1AF1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D3A8D2-314D-4C78-B103-42520B44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CAEFC7-D655-4AF7-9ABE-6CBD4AE3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4B8618-33AB-41D5-B1F7-5FB99AFA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76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F9BC5-9EE9-49DA-A29E-E933AF64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8FE401-11C5-4A95-81A0-97CDC817C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639B33-14B6-49F4-890F-0ABA779F0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787EA4-3A05-481D-A600-D5046A3C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216C06-0EB9-4D66-960D-53B53F8F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B44AB7-6550-487C-AFD5-2179F5AA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51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631310-96EC-429C-BC80-94BAACD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BF85F5-BCB2-4446-8504-147F387BD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3B4C26-F2A4-43E7-896A-4B6561175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4508BC-6635-426C-BA85-56639FC4B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C1749-EB2C-4DCA-811F-010103B54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5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://fr.wikipedia.org/wiki/Les_petits_fr%C3%A8res_des_Pauvres" TargetMode="External"/><Relationship Id="rId3" Type="http://schemas.openxmlformats.org/officeDocument/2006/relationships/hyperlink" Target="http://flickr.com/photos/croixrougedeparis/9005159361" TargetMode="External"/><Relationship Id="rId7" Type="http://schemas.openxmlformats.org/officeDocument/2006/relationships/hyperlink" Target="https://fr.wikipedia.org/wiki/Action_contre_la_faim" TargetMode="External"/><Relationship Id="rId12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hyperlink" Target="https://en.wikipedia.org/wiki/Human_Appeal_(formerly_Human_Appeal_International)" TargetMode="External"/><Relationship Id="rId5" Type="http://schemas.openxmlformats.org/officeDocument/2006/relationships/hyperlink" Target="https://fr.wikipedia.org/wiki/Fichier:Restos_du_coeur_Logo.svg" TargetMode="External"/><Relationship Id="rId15" Type="http://schemas.openxmlformats.org/officeDocument/2006/relationships/hyperlink" Target="http://commons.wikimedia.org/wiki/File:Breezeicons-actions-22-kt-add-filters.svg" TargetMode="External"/><Relationship Id="rId10" Type="http://schemas.openxmlformats.org/officeDocument/2006/relationships/image" Target="../media/image6.jpg"/><Relationship Id="rId4" Type="http://schemas.openxmlformats.org/officeDocument/2006/relationships/image" Target="../media/image3.png"/><Relationship Id="rId9" Type="http://schemas.openxmlformats.org/officeDocument/2006/relationships/hyperlink" Target="https://fr.wikipedia.org/wiki/Aide_et_Action" TargetMode="Externa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croixrougedeparis/9005159361" TargetMode="External"/><Relationship Id="rId7" Type="http://schemas.openxmlformats.org/officeDocument/2006/relationships/hyperlink" Target="http://news.schoolsdo.org/2017/08/need-or-have-supplies-for-students-see-melissa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hyperlink" Target="http://eueabete.com.br/piramide-alimentar-grupos-e-porcoes/" TargetMode="Externa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ueabete.com.br/piramide-alimentar-grupos-e-porcoes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news.schoolsdo.org/2017/08/need-or-have-supplies-for-students-see-melissa/" TargetMode="Externa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 33">
            <a:extLst>
              <a:ext uri="{FF2B5EF4-FFF2-40B4-BE49-F238E27FC236}">
                <a16:creationId xmlns:a16="http://schemas.microsoft.com/office/drawing/2014/main" id="{8E5E8B95-BF5C-469B-9E92-1ED97DEDA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" y="796945"/>
            <a:ext cx="12186142" cy="5822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5C9626-DB0B-4FC9-9160-F57730C43DC1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7DD47C-2029-4071-96D5-A3ABDEE44FD4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C622117-05B5-4333-A96C-E82054A1674C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F8C77E-4D43-407D-928E-0A1086921B40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E8A0B73-7101-4A53-A6FF-62A73A7F7B87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0620CF2-F96C-48B9-8B8A-B860DDA5F2D9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B7EA48-92D3-4E92-B0AC-FC41D6F73BCD}"/>
              </a:ext>
            </a:extLst>
          </p:cNvPr>
          <p:cNvSpPr/>
          <p:nvPr/>
        </p:nvSpPr>
        <p:spPr>
          <a:xfrm>
            <a:off x="-1" y="6140741"/>
            <a:ext cx="12191999" cy="717259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E3BC2B8-9138-4E20-8E54-79E4B77DDE5A}"/>
              </a:ext>
            </a:extLst>
          </p:cNvPr>
          <p:cNvSpPr txBox="1"/>
          <p:nvPr/>
        </p:nvSpPr>
        <p:spPr>
          <a:xfrm>
            <a:off x="243280" y="6330093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2C57189-F9AD-4124-80AE-2E278B166327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0AD73E0-125F-47B1-92A5-D272FAC61E12}"/>
              </a:ext>
            </a:extLst>
          </p:cNvPr>
          <p:cNvSpPr txBox="1"/>
          <p:nvPr/>
        </p:nvSpPr>
        <p:spPr>
          <a:xfrm>
            <a:off x="1568741" y="6176204"/>
            <a:ext cx="254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>
                <a:solidFill>
                  <a:schemeClr val="bg1"/>
                </a:solidFill>
              </a:rPr>
              <a:t>Adresse </a:t>
            </a:r>
            <a:r>
              <a:rPr lang="fr-FR" sz="1200" dirty="0">
                <a:solidFill>
                  <a:schemeClr val="bg1"/>
                </a:solidFill>
              </a:rPr>
              <a:t>:  </a:t>
            </a:r>
          </a:p>
          <a:p>
            <a:r>
              <a:rPr lang="fr-FR" sz="1200" dirty="0">
                <a:solidFill>
                  <a:schemeClr val="bg1"/>
                </a:solidFill>
              </a:rPr>
              <a:t>9 Boulevard du Général de Gaulle</a:t>
            </a:r>
          </a:p>
          <a:p>
            <a:r>
              <a:rPr lang="fr-FR" sz="1200" dirty="0">
                <a:solidFill>
                  <a:schemeClr val="bg1"/>
                </a:solidFill>
              </a:rPr>
              <a:t>Montrouge 92000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640A77F-50A3-423E-8B1E-5FDEDEAA9286}"/>
              </a:ext>
            </a:extLst>
          </p:cNvPr>
          <p:cNvSpPr txBox="1"/>
          <p:nvPr/>
        </p:nvSpPr>
        <p:spPr>
          <a:xfrm>
            <a:off x="4110606" y="6176203"/>
            <a:ext cx="254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>
                <a:solidFill>
                  <a:schemeClr val="bg1"/>
                </a:solidFill>
              </a:rPr>
              <a:t>Téléphone </a:t>
            </a:r>
            <a:r>
              <a:rPr lang="fr-FR" sz="1200" dirty="0">
                <a:solidFill>
                  <a:schemeClr val="bg1"/>
                </a:solidFill>
              </a:rPr>
              <a:t>:  01.XX.XX.XX.XX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u="sng" dirty="0">
                <a:solidFill>
                  <a:schemeClr val="bg1"/>
                </a:solidFill>
              </a:rPr>
              <a:t>E-MAIL </a:t>
            </a:r>
            <a:r>
              <a:rPr lang="fr-FR" sz="1200" dirty="0">
                <a:solidFill>
                  <a:schemeClr val="bg1"/>
                </a:solidFill>
              </a:rPr>
              <a:t>: association@gmail.com</a:t>
            </a:r>
            <a:endParaRPr lang="fr-FR" sz="1200" u="sng" dirty="0">
              <a:solidFill>
                <a:schemeClr val="bg1"/>
              </a:solidFill>
            </a:endParaRPr>
          </a:p>
        </p:txBody>
      </p:sp>
      <p:sp>
        <p:nvSpPr>
          <p:cNvPr id="21" name="Bulle narrative : rectangle 20">
            <a:extLst>
              <a:ext uri="{FF2B5EF4-FFF2-40B4-BE49-F238E27FC236}">
                <a16:creationId xmlns:a16="http://schemas.microsoft.com/office/drawing/2014/main" id="{EAD56A58-6B2C-4215-B3D6-2CBE5FF0E6AE}"/>
              </a:ext>
            </a:extLst>
          </p:cNvPr>
          <p:cNvSpPr/>
          <p:nvPr/>
        </p:nvSpPr>
        <p:spPr>
          <a:xfrm rot="10800000">
            <a:off x="10492648" y="692304"/>
            <a:ext cx="1165058" cy="796954"/>
          </a:xfrm>
          <a:prstGeom prst="wedgeRectCallout">
            <a:avLst>
              <a:gd name="adj1" fmla="val 21201"/>
              <a:gd name="adj2" fmla="val 6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C567182-F78A-44AC-A28D-3DC15A5BCF96}"/>
              </a:ext>
            </a:extLst>
          </p:cNvPr>
          <p:cNvCxnSpPr>
            <a:cxnSpLocks/>
            <a:stCxn id="21" idx="3"/>
            <a:endCxn id="21" idx="1"/>
          </p:cNvCxnSpPr>
          <p:nvPr/>
        </p:nvCxnSpPr>
        <p:spPr>
          <a:xfrm>
            <a:off x="10492648" y="1090781"/>
            <a:ext cx="1165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5B84DEF6-63A6-416D-A075-5413E63C0C8D}"/>
              </a:ext>
            </a:extLst>
          </p:cNvPr>
          <p:cNvSpPr/>
          <p:nvPr/>
        </p:nvSpPr>
        <p:spPr>
          <a:xfrm>
            <a:off x="11501307" y="2937602"/>
            <a:ext cx="234585" cy="49139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E85B144-8795-4CFE-99DD-CDC4690CB1C2}"/>
              </a:ext>
            </a:extLst>
          </p:cNvPr>
          <p:cNvSpPr txBox="1"/>
          <p:nvPr/>
        </p:nvSpPr>
        <p:spPr>
          <a:xfrm>
            <a:off x="1773377" y="961130"/>
            <a:ext cx="8645241" cy="427809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i="1" dirty="0"/>
              <a:t>Association Brigitte</a:t>
            </a:r>
          </a:p>
          <a:p>
            <a:endParaRPr lang="fr-FR" sz="2800" b="1" i="1" dirty="0"/>
          </a:p>
          <a:p>
            <a:r>
              <a:rPr lang="fr-FR" sz="2400" b="1" u="sng" dirty="0"/>
              <a:t>Détails :</a:t>
            </a:r>
            <a:r>
              <a:rPr lang="fr-FR" sz="2400" b="1" dirty="0"/>
              <a:t> </a:t>
            </a:r>
            <a:r>
              <a:rPr lang="fr-FR" sz="2400" dirty="0"/>
              <a:t>La Croix-Rouge française (</a:t>
            </a:r>
            <a:r>
              <a:rPr lang="fr-FR" sz="2400" dirty="0" err="1"/>
              <a:t>CRf</a:t>
            </a:r>
            <a:r>
              <a:rPr lang="fr-FR" sz="2400" dirty="0"/>
              <a:t>) est une association d'aide humanitaire française fondée en 1864. Elle a pour objectif de venir en aide aux personnes en difficulté en France et à l'étranger. Ses missions fondamentales sont l'urgence, le secourisme, l'action sociale, la formation, la santé et l'action internationale.</a:t>
            </a:r>
          </a:p>
          <a:p>
            <a:endParaRPr lang="fr-FR" sz="2400" dirty="0"/>
          </a:p>
          <a:p>
            <a:r>
              <a:rPr lang="fr-FR" sz="2400" b="1" u="sng" dirty="0"/>
              <a:t>Type de nos besoins :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Pack Alimentaire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Pack Educative</a:t>
            </a: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6B11949E-763E-4B1C-87A6-D1EB6C72D5AA}"/>
              </a:ext>
            </a:extLst>
          </p:cNvPr>
          <p:cNvSpPr/>
          <p:nvPr/>
        </p:nvSpPr>
        <p:spPr>
          <a:xfrm rot="10800000">
            <a:off x="285530" y="2937602"/>
            <a:ext cx="234585" cy="49139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Alternative 30">
            <a:extLst>
              <a:ext uri="{FF2B5EF4-FFF2-40B4-BE49-F238E27FC236}">
                <a16:creationId xmlns:a16="http://schemas.microsoft.com/office/drawing/2014/main" id="{1728F164-27B3-446C-BD7C-1620A54A4889}"/>
              </a:ext>
            </a:extLst>
          </p:cNvPr>
          <p:cNvSpPr/>
          <p:nvPr/>
        </p:nvSpPr>
        <p:spPr>
          <a:xfrm>
            <a:off x="4905463" y="5464416"/>
            <a:ext cx="1866550" cy="427839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2857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Faire un don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380F91C-95F6-4404-8E2B-BA050E07FD45}"/>
              </a:ext>
            </a:extLst>
          </p:cNvPr>
          <p:cNvSpPr txBox="1"/>
          <p:nvPr/>
        </p:nvSpPr>
        <p:spPr>
          <a:xfrm>
            <a:off x="10526207" y="777635"/>
            <a:ext cx="939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3">
                    <a:lumMod val="75000"/>
                  </a:schemeClr>
                </a:solidFill>
              </a:rPr>
              <a:t>Donateur</a:t>
            </a:r>
            <a:endParaRPr lang="fr-FR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B518359-8E31-4135-9886-161B58E1227C}"/>
              </a:ext>
            </a:extLst>
          </p:cNvPr>
          <p:cNvSpPr txBox="1"/>
          <p:nvPr/>
        </p:nvSpPr>
        <p:spPr>
          <a:xfrm>
            <a:off x="10526207" y="1090780"/>
            <a:ext cx="1048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3">
                    <a:lumMod val="75000"/>
                  </a:schemeClr>
                </a:solidFill>
              </a:rPr>
              <a:t>Association</a:t>
            </a:r>
            <a:endParaRPr lang="fr-FR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8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2EE82-A520-4E2D-9F3F-699272EF9BCE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F8A6B9C-8995-4FB2-A3C8-869DD8CCA2E3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1F899F-7093-4673-9893-3B762644659F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C71EB1-B927-47FC-ACE2-70E8443EF85D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E29B85-2527-4EFA-B061-42359903DCC3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5EB3E26-77D4-4FBC-B3DC-0137B20F9DF2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BB3406-D98F-4A89-A9FE-9F145ABA917D}"/>
              </a:ext>
            </a:extLst>
          </p:cNvPr>
          <p:cNvSpPr txBox="1"/>
          <p:nvPr/>
        </p:nvSpPr>
        <p:spPr>
          <a:xfrm>
            <a:off x="243280" y="6330093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CD53357-90A9-4E2F-891E-5DBA802959B7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142B6EA8-202D-4BC0-9D1E-7A6A3DE49940}"/>
              </a:ext>
            </a:extLst>
          </p:cNvPr>
          <p:cNvSpPr/>
          <p:nvPr/>
        </p:nvSpPr>
        <p:spPr>
          <a:xfrm>
            <a:off x="303227" y="2377332"/>
            <a:ext cx="3509742" cy="2089806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ACC6B4E-EC16-4B77-8310-DDB008CE24EF}"/>
              </a:ext>
            </a:extLst>
          </p:cNvPr>
          <p:cNvSpPr txBox="1"/>
          <p:nvPr/>
        </p:nvSpPr>
        <p:spPr>
          <a:xfrm>
            <a:off x="553847" y="2433893"/>
            <a:ext cx="1711103" cy="138499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Croix Rouge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  <a:p>
            <a:r>
              <a:rPr lang="fr-FR" sz="1600" dirty="0"/>
              <a:t>- Pack Educative</a:t>
            </a:r>
          </a:p>
        </p:txBody>
      </p:sp>
      <p:sp>
        <p:nvSpPr>
          <p:cNvPr id="22" name="Organigramme : Alternative 21">
            <a:extLst>
              <a:ext uri="{FF2B5EF4-FFF2-40B4-BE49-F238E27FC236}">
                <a16:creationId xmlns:a16="http://schemas.microsoft.com/office/drawing/2014/main" id="{CF029366-733E-4FEF-BE56-698321324458}"/>
              </a:ext>
            </a:extLst>
          </p:cNvPr>
          <p:cNvSpPr/>
          <p:nvPr/>
        </p:nvSpPr>
        <p:spPr>
          <a:xfrm>
            <a:off x="4341129" y="2377332"/>
            <a:ext cx="3509742" cy="2089806"/>
          </a:xfrm>
          <a:prstGeom prst="flowChartAlternateProcess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AFC464-B907-4B45-A55E-506364E6BDCA}"/>
              </a:ext>
            </a:extLst>
          </p:cNvPr>
          <p:cNvSpPr txBox="1"/>
          <p:nvPr/>
        </p:nvSpPr>
        <p:spPr>
          <a:xfrm>
            <a:off x="4591750" y="2433892"/>
            <a:ext cx="1711100" cy="113877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Resto Du Cœur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</p:txBody>
      </p:sp>
      <p:sp>
        <p:nvSpPr>
          <p:cNvPr id="26" name="Organigramme : Alternative 25">
            <a:extLst>
              <a:ext uri="{FF2B5EF4-FFF2-40B4-BE49-F238E27FC236}">
                <a16:creationId xmlns:a16="http://schemas.microsoft.com/office/drawing/2014/main" id="{F7B6B79F-1CE0-4925-8CE6-B54A6D27DDC3}"/>
              </a:ext>
            </a:extLst>
          </p:cNvPr>
          <p:cNvSpPr/>
          <p:nvPr/>
        </p:nvSpPr>
        <p:spPr>
          <a:xfrm>
            <a:off x="2234538" y="4002864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27" name="Organigramme : Alternative 26">
            <a:extLst>
              <a:ext uri="{FF2B5EF4-FFF2-40B4-BE49-F238E27FC236}">
                <a16:creationId xmlns:a16="http://schemas.microsoft.com/office/drawing/2014/main" id="{DC5A6AC2-4262-4934-8ABE-56CC14A23963}"/>
              </a:ext>
            </a:extLst>
          </p:cNvPr>
          <p:cNvSpPr/>
          <p:nvPr/>
        </p:nvSpPr>
        <p:spPr>
          <a:xfrm>
            <a:off x="6274645" y="4002864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AEEF28A-865D-4ED3-8131-33FE27CC918C}"/>
              </a:ext>
            </a:extLst>
          </p:cNvPr>
          <p:cNvSpPr txBox="1"/>
          <p:nvPr/>
        </p:nvSpPr>
        <p:spPr>
          <a:xfrm>
            <a:off x="4570038" y="1076090"/>
            <a:ext cx="3418243" cy="369332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fr-FR" b="1" dirty="0"/>
              <a:t>NOS ASSOCIATIONS PARTENAIRES</a:t>
            </a:r>
          </a:p>
        </p:txBody>
      </p:sp>
      <p:sp>
        <p:nvSpPr>
          <p:cNvPr id="31" name="Organigramme : Alternative 30">
            <a:extLst>
              <a:ext uri="{FF2B5EF4-FFF2-40B4-BE49-F238E27FC236}">
                <a16:creationId xmlns:a16="http://schemas.microsoft.com/office/drawing/2014/main" id="{49C043EF-A359-40EE-A7A6-5E1E9CF54A9E}"/>
              </a:ext>
            </a:extLst>
          </p:cNvPr>
          <p:cNvSpPr/>
          <p:nvPr/>
        </p:nvSpPr>
        <p:spPr>
          <a:xfrm>
            <a:off x="8379031" y="2384097"/>
            <a:ext cx="3509742" cy="2089806"/>
          </a:xfrm>
          <a:prstGeom prst="flowChartAlternateProcess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AE22F56-9EE2-4743-823F-D1851A8B82F0}"/>
              </a:ext>
            </a:extLst>
          </p:cNvPr>
          <p:cNvSpPr txBox="1"/>
          <p:nvPr/>
        </p:nvSpPr>
        <p:spPr>
          <a:xfrm>
            <a:off x="8629651" y="2440657"/>
            <a:ext cx="2239259" cy="113877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Action Contre La Faim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</p:txBody>
      </p:sp>
      <p:sp>
        <p:nvSpPr>
          <p:cNvPr id="33" name="Organigramme : Alternative 32">
            <a:extLst>
              <a:ext uri="{FF2B5EF4-FFF2-40B4-BE49-F238E27FC236}">
                <a16:creationId xmlns:a16="http://schemas.microsoft.com/office/drawing/2014/main" id="{FE8DD30D-E059-4B15-A660-B0B31E1D4F36}"/>
              </a:ext>
            </a:extLst>
          </p:cNvPr>
          <p:cNvSpPr/>
          <p:nvPr/>
        </p:nvSpPr>
        <p:spPr>
          <a:xfrm>
            <a:off x="10312547" y="4009629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9B730F28-2E22-49AD-A80C-76A51954DC1F}"/>
              </a:ext>
            </a:extLst>
          </p:cNvPr>
          <p:cNvSpPr/>
          <p:nvPr/>
        </p:nvSpPr>
        <p:spPr>
          <a:xfrm>
            <a:off x="303227" y="4736903"/>
            <a:ext cx="3509742" cy="2089806"/>
          </a:xfrm>
          <a:prstGeom prst="flowChartAlternateProcess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132C8D8-AA50-44FD-AD38-9404585440E8}"/>
              </a:ext>
            </a:extLst>
          </p:cNvPr>
          <p:cNvSpPr txBox="1"/>
          <p:nvPr/>
        </p:nvSpPr>
        <p:spPr>
          <a:xfrm>
            <a:off x="553847" y="4793464"/>
            <a:ext cx="1711103" cy="113877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Aide et Action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Educative</a:t>
            </a:r>
          </a:p>
        </p:txBody>
      </p:sp>
      <p:sp>
        <p:nvSpPr>
          <p:cNvPr id="36" name="Organigramme : Alternative 35">
            <a:extLst>
              <a:ext uri="{FF2B5EF4-FFF2-40B4-BE49-F238E27FC236}">
                <a16:creationId xmlns:a16="http://schemas.microsoft.com/office/drawing/2014/main" id="{D1A183B2-794B-451A-AF61-204581611B71}"/>
              </a:ext>
            </a:extLst>
          </p:cNvPr>
          <p:cNvSpPr/>
          <p:nvPr/>
        </p:nvSpPr>
        <p:spPr>
          <a:xfrm>
            <a:off x="4341129" y="4736903"/>
            <a:ext cx="3509742" cy="2089806"/>
          </a:xfrm>
          <a:prstGeom prst="flowChartAlternateProcess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A294B96-6353-4D93-BA31-7CC1BFB327BE}"/>
              </a:ext>
            </a:extLst>
          </p:cNvPr>
          <p:cNvSpPr txBox="1"/>
          <p:nvPr/>
        </p:nvSpPr>
        <p:spPr>
          <a:xfrm>
            <a:off x="4591749" y="4793463"/>
            <a:ext cx="1867774" cy="138499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Human </a:t>
            </a:r>
            <a:r>
              <a:rPr lang="fr-FR" dirty="0" err="1"/>
              <a:t>Appeal</a:t>
            </a:r>
            <a:endParaRPr lang="fr-FR" dirty="0"/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  <a:p>
            <a:r>
              <a:rPr lang="fr-FR" sz="1600" dirty="0"/>
              <a:t>- Pack Vestimentaire</a:t>
            </a:r>
          </a:p>
        </p:txBody>
      </p:sp>
      <p:sp>
        <p:nvSpPr>
          <p:cNvPr id="38" name="Organigramme : Alternative 37">
            <a:extLst>
              <a:ext uri="{FF2B5EF4-FFF2-40B4-BE49-F238E27FC236}">
                <a16:creationId xmlns:a16="http://schemas.microsoft.com/office/drawing/2014/main" id="{65EE84E5-1F99-457C-80B5-141DF35364DD}"/>
              </a:ext>
            </a:extLst>
          </p:cNvPr>
          <p:cNvSpPr/>
          <p:nvPr/>
        </p:nvSpPr>
        <p:spPr>
          <a:xfrm>
            <a:off x="2234538" y="6362435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39" name="Organigramme : Alternative 38">
            <a:extLst>
              <a:ext uri="{FF2B5EF4-FFF2-40B4-BE49-F238E27FC236}">
                <a16:creationId xmlns:a16="http://schemas.microsoft.com/office/drawing/2014/main" id="{63FE987F-3392-4F61-8764-358DD9E72F48}"/>
              </a:ext>
            </a:extLst>
          </p:cNvPr>
          <p:cNvSpPr/>
          <p:nvPr/>
        </p:nvSpPr>
        <p:spPr>
          <a:xfrm>
            <a:off x="6274645" y="6362435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697363C0-6BE3-44EE-A429-8A837F433103}"/>
              </a:ext>
            </a:extLst>
          </p:cNvPr>
          <p:cNvSpPr/>
          <p:nvPr/>
        </p:nvSpPr>
        <p:spPr>
          <a:xfrm>
            <a:off x="8379031" y="4743668"/>
            <a:ext cx="3509742" cy="2089806"/>
          </a:xfrm>
          <a:prstGeom prst="flowChartAlternateProcess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F160D40-EC89-4BC3-B2E8-C2C8A4420D42}"/>
              </a:ext>
            </a:extLst>
          </p:cNvPr>
          <p:cNvSpPr txBox="1"/>
          <p:nvPr/>
        </p:nvSpPr>
        <p:spPr>
          <a:xfrm>
            <a:off x="8629651" y="4800228"/>
            <a:ext cx="2871655" cy="16312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Les Petits Frères des Pauvres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  <a:p>
            <a:r>
              <a:rPr lang="fr-FR" sz="1600" dirty="0"/>
              <a:t>- Pack Educative</a:t>
            </a:r>
          </a:p>
          <a:p>
            <a:r>
              <a:rPr lang="fr-FR" sz="1600" dirty="0"/>
              <a:t>- Pack Vestimentaire</a:t>
            </a:r>
          </a:p>
        </p:txBody>
      </p:sp>
      <p:sp>
        <p:nvSpPr>
          <p:cNvPr id="42" name="Organigramme : Alternative 41">
            <a:extLst>
              <a:ext uri="{FF2B5EF4-FFF2-40B4-BE49-F238E27FC236}">
                <a16:creationId xmlns:a16="http://schemas.microsoft.com/office/drawing/2014/main" id="{B7BE7F5C-6C65-472D-87E7-77E3F7A707BA}"/>
              </a:ext>
            </a:extLst>
          </p:cNvPr>
          <p:cNvSpPr/>
          <p:nvPr/>
        </p:nvSpPr>
        <p:spPr>
          <a:xfrm>
            <a:off x="10312547" y="6369200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015701-AED9-433F-BBE0-1BED3D46EA08}"/>
              </a:ext>
            </a:extLst>
          </p:cNvPr>
          <p:cNvSpPr/>
          <p:nvPr/>
        </p:nvSpPr>
        <p:spPr>
          <a:xfrm>
            <a:off x="0" y="1688452"/>
            <a:ext cx="12192000" cy="48554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CD0120A-9E1C-4308-857A-5A26845868C1}"/>
              </a:ext>
            </a:extLst>
          </p:cNvPr>
          <p:cNvSpPr txBox="1"/>
          <p:nvPr/>
        </p:nvSpPr>
        <p:spPr>
          <a:xfrm>
            <a:off x="9524476" y="1780784"/>
            <a:ext cx="919817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Filtrer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56B0ECE-677C-494E-8154-6AF43A8B56FD}"/>
              </a:ext>
            </a:extLst>
          </p:cNvPr>
          <p:cNvSpPr txBox="1"/>
          <p:nvPr/>
        </p:nvSpPr>
        <p:spPr>
          <a:xfrm>
            <a:off x="6302850" y="1780784"/>
            <a:ext cx="2387939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Trier par ordre Alphabétique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FE44557-A832-43B2-AF2E-B788E5ACB5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127331" y="1815452"/>
            <a:ext cx="249850" cy="249850"/>
          </a:xfrm>
          <a:prstGeom prst="rect">
            <a:avLst/>
          </a:prstGeom>
        </p:spPr>
      </p:pic>
      <p:sp>
        <p:nvSpPr>
          <p:cNvPr id="44" name="Bulle narrative : rectangle 43">
            <a:extLst>
              <a:ext uri="{FF2B5EF4-FFF2-40B4-BE49-F238E27FC236}">
                <a16:creationId xmlns:a16="http://schemas.microsoft.com/office/drawing/2014/main" id="{D7DA2CEA-4568-49C5-B84D-27BE2E035EB5}"/>
              </a:ext>
            </a:extLst>
          </p:cNvPr>
          <p:cNvSpPr/>
          <p:nvPr/>
        </p:nvSpPr>
        <p:spPr>
          <a:xfrm rot="10800000">
            <a:off x="9524471" y="2222758"/>
            <a:ext cx="1859387" cy="1112127"/>
          </a:xfrm>
          <a:prstGeom prst="wedgeRectCallout">
            <a:avLst>
              <a:gd name="adj1" fmla="val 21201"/>
              <a:gd name="adj2" fmla="val 6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08D7F2A-59C1-400D-8992-E63BA3616415}"/>
              </a:ext>
            </a:extLst>
          </p:cNvPr>
          <p:cNvSpPr txBox="1"/>
          <p:nvPr/>
        </p:nvSpPr>
        <p:spPr>
          <a:xfrm>
            <a:off x="9558034" y="2308090"/>
            <a:ext cx="131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Type de Besoin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0541EC0-D512-4662-BE96-74D1A1C97101}"/>
              </a:ext>
            </a:extLst>
          </p:cNvPr>
          <p:cNvSpPr txBox="1"/>
          <p:nvPr/>
        </p:nvSpPr>
        <p:spPr>
          <a:xfrm>
            <a:off x="9785455" y="2501694"/>
            <a:ext cx="119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Alimentaire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FE6AD4C-CED8-4905-A5A9-AF9F9268A7B7}"/>
              </a:ext>
            </a:extLst>
          </p:cNvPr>
          <p:cNvSpPr txBox="1"/>
          <p:nvPr/>
        </p:nvSpPr>
        <p:spPr>
          <a:xfrm>
            <a:off x="9785455" y="2692527"/>
            <a:ext cx="1147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Vestimentaire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4D5B756-1737-4C51-9F61-D89FE0C6DEAC}"/>
              </a:ext>
            </a:extLst>
          </p:cNvPr>
          <p:cNvSpPr txBox="1"/>
          <p:nvPr/>
        </p:nvSpPr>
        <p:spPr>
          <a:xfrm>
            <a:off x="9785454" y="2886131"/>
            <a:ext cx="114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Educative</a:t>
            </a:r>
          </a:p>
        </p:txBody>
      </p:sp>
      <p:sp>
        <p:nvSpPr>
          <p:cNvPr id="52" name="Bouton d’action : vide 5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0BCFC27-6471-46EF-9CC6-2B582C1982BB}"/>
              </a:ext>
            </a:extLst>
          </p:cNvPr>
          <p:cNvSpPr/>
          <p:nvPr/>
        </p:nvSpPr>
        <p:spPr>
          <a:xfrm>
            <a:off x="9665903" y="2573938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Bouton d’action : vide 5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C1EE0B6-B464-4C34-BE31-70FA49597044}"/>
              </a:ext>
            </a:extLst>
          </p:cNvPr>
          <p:cNvSpPr/>
          <p:nvPr/>
        </p:nvSpPr>
        <p:spPr>
          <a:xfrm>
            <a:off x="9665902" y="2764566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Bouton d’action : vide 5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1821381-D770-42F9-8D48-AE92016AA92B}"/>
              </a:ext>
            </a:extLst>
          </p:cNvPr>
          <p:cNvSpPr/>
          <p:nvPr/>
        </p:nvSpPr>
        <p:spPr>
          <a:xfrm>
            <a:off x="9665901" y="2956836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Bouton d’action : vide 5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B6B444F-8059-4E6D-9891-B270C513B425}"/>
              </a:ext>
            </a:extLst>
          </p:cNvPr>
          <p:cNvSpPr/>
          <p:nvPr/>
        </p:nvSpPr>
        <p:spPr>
          <a:xfrm>
            <a:off x="10708227" y="3129500"/>
            <a:ext cx="600832" cy="12800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264587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EFB272AA-A433-41E8-B52E-C134B97E4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796944"/>
            <a:ext cx="12191999" cy="60610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CF217C-5821-48A9-9BEE-2AC71A11045B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1AB1AF-8BF5-46BC-991D-0445034D29BF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3B1372-E239-40A5-8FB3-E27ACE5234D2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73197A-4228-44CC-ABDD-58937564B6F1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E8A08D-71DD-4C0B-AB10-62DFF4D11524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BA51F3C-6861-414F-88EE-376CC22892EB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F9F493-6B9F-4D1C-83B7-57038D2B0A9F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A5630FC-5102-4AC3-A615-B73BA5770527}"/>
              </a:ext>
            </a:extLst>
          </p:cNvPr>
          <p:cNvSpPr txBox="1"/>
          <p:nvPr/>
        </p:nvSpPr>
        <p:spPr>
          <a:xfrm>
            <a:off x="96474" y="872265"/>
            <a:ext cx="5999526" cy="298543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/>
              <a:t>CROIX-ROUGE FRANCAISE</a:t>
            </a:r>
          </a:p>
          <a:p>
            <a:endParaRPr lang="fr-FR" sz="1600" dirty="0"/>
          </a:p>
          <a:p>
            <a:r>
              <a:rPr lang="fr-FR" sz="1600" b="1" u="sng" dirty="0"/>
              <a:t>Détails :</a:t>
            </a:r>
            <a:r>
              <a:rPr lang="fr-FR" sz="1600" b="1" dirty="0"/>
              <a:t> </a:t>
            </a:r>
            <a:r>
              <a:rPr lang="fr-FR" sz="1600" dirty="0"/>
              <a:t>La Croix-Rouge française (</a:t>
            </a:r>
            <a:r>
              <a:rPr lang="fr-FR" sz="1600" dirty="0" err="1"/>
              <a:t>CRf</a:t>
            </a:r>
            <a:r>
              <a:rPr lang="fr-FR" sz="1600" dirty="0"/>
              <a:t>) est une association d'aide humanitaire française fondée en 1864. Elle a pour objectif de venir en aide aux personnes en difficulté en France et à l'étranger. Ses missions fondamentales sont l'urgence, le secourisme, l'action sociale, la formation, la santé et l'action internationale.</a:t>
            </a:r>
          </a:p>
          <a:p>
            <a:endParaRPr lang="fr-FR" sz="1600" dirty="0"/>
          </a:p>
          <a:p>
            <a:r>
              <a:rPr lang="fr-FR" sz="1600" b="1" u="sng" dirty="0"/>
              <a:t>Type de nos besoins :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Pack Alimentaire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Pack Educative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EA89D4F-ADAF-4941-9B7C-29BBD4F0FF9D}"/>
              </a:ext>
            </a:extLst>
          </p:cNvPr>
          <p:cNvSpPr/>
          <p:nvPr/>
        </p:nvSpPr>
        <p:spPr>
          <a:xfrm>
            <a:off x="-3" y="3896782"/>
            <a:ext cx="12191999" cy="299887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Alternative 15">
            <a:extLst>
              <a:ext uri="{FF2B5EF4-FFF2-40B4-BE49-F238E27FC236}">
                <a16:creationId xmlns:a16="http://schemas.microsoft.com/office/drawing/2014/main" id="{B1FF6B56-943F-444F-950D-FBF67A6FBC82}"/>
              </a:ext>
            </a:extLst>
          </p:cNvPr>
          <p:cNvSpPr/>
          <p:nvPr/>
        </p:nvSpPr>
        <p:spPr>
          <a:xfrm>
            <a:off x="340555" y="4517089"/>
            <a:ext cx="3509742" cy="2089806"/>
          </a:xfrm>
          <a:prstGeom prst="flowChartAlternateProcess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B58088C-A064-4893-BDBB-3AB773748C37}"/>
              </a:ext>
            </a:extLst>
          </p:cNvPr>
          <p:cNvSpPr txBox="1"/>
          <p:nvPr/>
        </p:nvSpPr>
        <p:spPr>
          <a:xfrm>
            <a:off x="443240" y="4788833"/>
            <a:ext cx="1828626" cy="1631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008000"/>
                </a:highlight>
              </a:rPr>
              <a:t>Pack Alimentaire</a:t>
            </a:r>
          </a:p>
          <a:p>
            <a:endParaRPr lang="fr-FR" b="1" dirty="0">
              <a:highlight>
                <a:srgbClr val="008000"/>
              </a:highlight>
            </a:endParaRPr>
          </a:p>
          <a:p>
            <a:r>
              <a:rPr lang="fr-FR" sz="1600" b="1" dirty="0">
                <a:highlight>
                  <a:srgbClr val="008000"/>
                </a:highlight>
              </a:rPr>
              <a:t>-1 Huile d’olive 1L</a:t>
            </a:r>
          </a:p>
          <a:p>
            <a:r>
              <a:rPr lang="fr-FR" sz="1600" b="1" dirty="0">
                <a:highlight>
                  <a:srgbClr val="008000"/>
                </a:highlight>
              </a:rPr>
              <a:t>-3 Riz 1kg</a:t>
            </a:r>
          </a:p>
          <a:p>
            <a:r>
              <a:rPr lang="fr-FR" sz="1600" b="1" dirty="0">
                <a:highlight>
                  <a:srgbClr val="008000"/>
                </a:highlight>
              </a:rPr>
              <a:t>-2 Farine 1kg</a:t>
            </a:r>
          </a:p>
          <a:p>
            <a:r>
              <a:rPr lang="fr-FR" sz="1600" b="1" dirty="0">
                <a:highlight>
                  <a:srgbClr val="008000"/>
                </a:highlight>
              </a:rPr>
              <a:t>-</a:t>
            </a:r>
            <a:r>
              <a:rPr lang="fr-FR" sz="1600" b="1" dirty="0" err="1">
                <a:highlight>
                  <a:srgbClr val="008000"/>
                </a:highlight>
              </a:rPr>
              <a:t>etc</a:t>
            </a:r>
            <a:endParaRPr lang="fr-FR" sz="1600" b="1" dirty="0">
              <a:highlight>
                <a:srgbClr val="008000"/>
              </a:highlight>
            </a:endParaRPr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2271866" y="6142621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EADB119B-28BC-4332-8BDF-AD3E92870155}"/>
              </a:ext>
            </a:extLst>
          </p:cNvPr>
          <p:cNvSpPr/>
          <p:nvPr/>
        </p:nvSpPr>
        <p:spPr>
          <a:xfrm>
            <a:off x="4354937" y="4517089"/>
            <a:ext cx="3509742" cy="2089806"/>
          </a:xfrm>
          <a:prstGeom prst="flowChartAlternateProcess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BE096E5-0E75-418F-9F59-99CF65096C78}"/>
              </a:ext>
            </a:extLst>
          </p:cNvPr>
          <p:cNvSpPr txBox="1"/>
          <p:nvPr/>
        </p:nvSpPr>
        <p:spPr>
          <a:xfrm>
            <a:off x="4457622" y="4788833"/>
            <a:ext cx="1828626" cy="1415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008080"/>
                </a:highlight>
              </a:rPr>
              <a:t>Pack Educative</a:t>
            </a:r>
          </a:p>
          <a:p>
            <a:endParaRPr lang="fr-FR" b="1" dirty="0">
              <a:highlight>
                <a:srgbClr val="008080"/>
              </a:highlight>
            </a:endParaRPr>
          </a:p>
          <a:p>
            <a:r>
              <a:rPr lang="fr-FR" sz="1600" b="1" dirty="0">
                <a:highlight>
                  <a:srgbClr val="008080"/>
                </a:highlight>
              </a:rPr>
              <a:t>-5 Grand cahier</a:t>
            </a:r>
          </a:p>
          <a:p>
            <a:r>
              <a:rPr lang="fr-FR" sz="1600" b="1" dirty="0">
                <a:highlight>
                  <a:srgbClr val="008080"/>
                </a:highlight>
              </a:rPr>
              <a:t>-Lot de 10 stylos</a:t>
            </a:r>
          </a:p>
          <a:p>
            <a:r>
              <a:rPr lang="fr-FR" sz="1600" b="1" dirty="0">
                <a:highlight>
                  <a:srgbClr val="008080"/>
                </a:highlight>
              </a:rPr>
              <a:t>-</a:t>
            </a:r>
            <a:r>
              <a:rPr lang="fr-FR" sz="1600" b="1" dirty="0" err="1">
                <a:highlight>
                  <a:srgbClr val="008080"/>
                </a:highlight>
              </a:rPr>
              <a:t>etc</a:t>
            </a:r>
            <a:endParaRPr lang="fr-FR" sz="1600" b="1" dirty="0">
              <a:highlight>
                <a:srgbClr val="008080"/>
              </a:highlight>
            </a:endParaRPr>
          </a:p>
        </p:txBody>
      </p:sp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D859B227-EFFC-4C86-8476-1296C8C0120D}"/>
              </a:ext>
            </a:extLst>
          </p:cNvPr>
          <p:cNvSpPr/>
          <p:nvPr/>
        </p:nvSpPr>
        <p:spPr>
          <a:xfrm>
            <a:off x="6286248" y="6142621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AA5EB4B-819D-4277-B0DC-7659F01A427F}"/>
              </a:ext>
            </a:extLst>
          </p:cNvPr>
          <p:cNvSpPr txBox="1"/>
          <p:nvPr/>
        </p:nvSpPr>
        <p:spPr>
          <a:xfrm>
            <a:off x="5205502" y="3926396"/>
            <a:ext cx="178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</a:rPr>
              <a:t>Packs Proposés :</a:t>
            </a:r>
          </a:p>
        </p:txBody>
      </p:sp>
      <p:sp>
        <p:nvSpPr>
          <p:cNvPr id="23" name="Organigramme : Alternative 22">
            <a:extLst>
              <a:ext uri="{FF2B5EF4-FFF2-40B4-BE49-F238E27FC236}">
                <a16:creationId xmlns:a16="http://schemas.microsoft.com/office/drawing/2014/main" id="{AA8879D6-8B64-47E1-979A-2DFFA7DCE9F4}"/>
              </a:ext>
            </a:extLst>
          </p:cNvPr>
          <p:cNvSpPr/>
          <p:nvPr/>
        </p:nvSpPr>
        <p:spPr>
          <a:xfrm>
            <a:off x="2271866" y="5753382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DETAILS</a:t>
            </a:r>
          </a:p>
        </p:txBody>
      </p:sp>
      <p:sp>
        <p:nvSpPr>
          <p:cNvPr id="24" name="Organigramme : Alternative 23">
            <a:extLst>
              <a:ext uri="{FF2B5EF4-FFF2-40B4-BE49-F238E27FC236}">
                <a16:creationId xmlns:a16="http://schemas.microsoft.com/office/drawing/2014/main" id="{35C6B603-92D3-4C7B-A9AF-F6F30892E862}"/>
              </a:ext>
            </a:extLst>
          </p:cNvPr>
          <p:cNvSpPr/>
          <p:nvPr/>
        </p:nvSpPr>
        <p:spPr>
          <a:xfrm>
            <a:off x="6281528" y="5753382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DETAILS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707AE4C-3DD4-4C7E-BF7E-05C191E59DD0}"/>
              </a:ext>
            </a:extLst>
          </p:cNvPr>
          <p:cNvSpPr txBox="1"/>
          <p:nvPr/>
        </p:nvSpPr>
        <p:spPr>
          <a:xfrm>
            <a:off x="2656974" y="5200073"/>
            <a:ext cx="61572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008000"/>
                </a:highlight>
              </a:rPr>
              <a:t>10 €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97F00FA-CFE7-4C57-9E6D-2275567DE968}"/>
              </a:ext>
            </a:extLst>
          </p:cNvPr>
          <p:cNvSpPr txBox="1"/>
          <p:nvPr/>
        </p:nvSpPr>
        <p:spPr>
          <a:xfrm>
            <a:off x="6671356" y="5200073"/>
            <a:ext cx="61572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008080"/>
                </a:highlight>
              </a:rPr>
              <a:t>5 €</a:t>
            </a:r>
          </a:p>
        </p:txBody>
      </p:sp>
      <p:sp>
        <p:nvSpPr>
          <p:cNvPr id="27" name="Organigramme : Alternative 26">
            <a:extLst>
              <a:ext uri="{FF2B5EF4-FFF2-40B4-BE49-F238E27FC236}">
                <a16:creationId xmlns:a16="http://schemas.microsoft.com/office/drawing/2014/main" id="{FA3D81D8-B5AD-4436-A8F3-191A9CA1CC8F}"/>
              </a:ext>
            </a:extLst>
          </p:cNvPr>
          <p:cNvSpPr/>
          <p:nvPr/>
        </p:nvSpPr>
        <p:spPr>
          <a:xfrm>
            <a:off x="8369319" y="4517089"/>
            <a:ext cx="3509742" cy="2089806"/>
          </a:xfrm>
          <a:prstGeom prst="flowChartAlternateProcess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C0ACAD5-B027-4494-9F09-D1A99955B6F7}"/>
              </a:ext>
            </a:extLst>
          </p:cNvPr>
          <p:cNvSpPr txBox="1"/>
          <p:nvPr/>
        </p:nvSpPr>
        <p:spPr>
          <a:xfrm>
            <a:off x="8472004" y="4788833"/>
            <a:ext cx="1828626" cy="1415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008080"/>
                </a:highlight>
              </a:rPr>
              <a:t>Pack Educative</a:t>
            </a:r>
          </a:p>
          <a:p>
            <a:endParaRPr lang="fr-FR" b="1" dirty="0">
              <a:highlight>
                <a:srgbClr val="008080"/>
              </a:highlight>
            </a:endParaRPr>
          </a:p>
          <a:p>
            <a:r>
              <a:rPr lang="fr-FR" sz="1600" b="1" dirty="0">
                <a:highlight>
                  <a:srgbClr val="008080"/>
                </a:highlight>
              </a:rPr>
              <a:t>-5 Grand cahier</a:t>
            </a:r>
          </a:p>
          <a:p>
            <a:r>
              <a:rPr lang="fr-FR" sz="1600" b="1" dirty="0">
                <a:highlight>
                  <a:srgbClr val="008080"/>
                </a:highlight>
              </a:rPr>
              <a:t>-Lot de 10 stylos</a:t>
            </a:r>
          </a:p>
          <a:p>
            <a:r>
              <a:rPr lang="fr-FR" sz="1600" b="1" dirty="0">
                <a:highlight>
                  <a:srgbClr val="008080"/>
                </a:highlight>
              </a:rPr>
              <a:t>-</a:t>
            </a:r>
            <a:r>
              <a:rPr lang="fr-FR" sz="1600" b="1" dirty="0" err="1">
                <a:highlight>
                  <a:srgbClr val="008080"/>
                </a:highlight>
              </a:rPr>
              <a:t>etc</a:t>
            </a:r>
            <a:endParaRPr lang="fr-FR" sz="1600" b="1" dirty="0">
              <a:highlight>
                <a:srgbClr val="008080"/>
              </a:highlight>
            </a:endParaRPr>
          </a:p>
        </p:txBody>
      </p:sp>
      <p:sp>
        <p:nvSpPr>
          <p:cNvPr id="29" name="Organigramme : Alternative 28">
            <a:extLst>
              <a:ext uri="{FF2B5EF4-FFF2-40B4-BE49-F238E27FC236}">
                <a16:creationId xmlns:a16="http://schemas.microsoft.com/office/drawing/2014/main" id="{7C5C6861-E594-40BC-883C-4DB885CE3AE6}"/>
              </a:ext>
            </a:extLst>
          </p:cNvPr>
          <p:cNvSpPr/>
          <p:nvPr/>
        </p:nvSpPr>
        <p:spPr>
          <a:xfrm>
            <a:off x="10300630" y="6142621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30" name="Organigramme : Alternative 29">
            <a:extLst>
              <a:ext uri="{FF2B5EF4-FFF2-40B4-BE49-F238E27FC236}">
                <a16:creationId xmlns:a16="http://schemas.microsoft.com/office/drawing/2014/main" id="{A3DEC164-439D-48DF-9D94-1C30362E5EA9}"/>
              </a:ext>
            </a:extLst>
          </p:cNvPr>
          <p:cNvSpPr/>
          <p:nvPr/>
        </p:nvSpPr>
        <p:spPr>
          <a:xfrm>
            <a:off x="10295910" y="5753382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DETAILS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74F10F5-E063-4653-A4CD-2A895654E69F}"/>
              </a:ext>
            </a:extLst>
          </p:cNvPr>
          <p:cNvSpPr txBox="1"/>
          <p:nvPr/>
        </p:nvSpPr>
        <p:spPr>
          <a:xfrm>
            <a:off x="10685738" y="5200073"/>
            <a:ext cx="61572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008080"/>
                </a:highlight>
              </a:rPr>
              <a:t>5 €</a:t>
            </a:r>
          </a:p>
        </p:txBody>
      </p:sp>
    </p:spTree>
    <p:extLst>
      <p:ext uri="{BB962C8B-B14F-4D97-AF65-F5344CB8AC3E}">
        <p14:creationId xmlns:p14="http://schemas.microsoft.com/office/powerpoint/2010/main" val="243880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E3F96B-18D9-4124-97A4-CA20C8F7BB40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A98E8BE-DE37-46B7-B32D-E9AE9EEBBF4C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92AF9B2-F750-42D7-B0AD-0CBF144D48BB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AB772ED-CE9C-422C-8F0A-B9E1D7CC71B4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9578817-DE9E-4930-9582-51D0C0D47CCE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0E9C95-4165-49FA-9F98-5452FD8531F9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6DD7D8A-92A3-47D4-A5D3-CF6BFE08B006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C5D80FE6-C3E8-4F3B-B8B9-ED4FBA70A0E2}"/>
              </a:ext>
            </a:extLst>
          </p:cNvPr>
          <p:cNvSpPr/>
          <p:nvPr/>
        </p:nvSpPr>
        <p:spPr>
          <a:xfrm>
            <a:off x="3117311" y="2042337"/>
            <a:ext cx="3509742" cy="2089806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50B9235-2E05-44EC-9073-9B2C861B9B91}"/>
              </a:ext>
            </a:extLst>
          </p:cNvPr>
          <p:cNvSpPr txBox="1"/>
          <p:nvPr/>
        </p:nvSpPr>
        <p:spPr>
          <a:xfrm>
            <a:off x="3219996" y="2314081"/>
            <a:ext cx="1828626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008000"/>
                </a:highlight>
              </a:rPr>
              <a:t>Pack Alimentaire</a:t>
            </a:r>
          </a:p>
          <a:p>
            <a:endParaRPr lang="fr-FR" b="1" dirty="0">
              <a:highlight>
                <a:srgbClr val="008000"/>
              </a:highlight>
            </a:endParaRPr>
          </a:p>
          <a:p>
            <a:r>
              <a:rPr lang="fr-FR" sz="1600" b="1" dirty="0">
                <a:highlight>
                  <a:srgbClr val="008000"/>
                </a:highlight>
              </a:rPr>
              <a:t>-1 Huile d’olive 1L</a:t>
            </a:r>
          </a:p>
          <a:p>
            <a:r>
              <a:rPr lang="fr-FR" sz="1600" b="1" dirty="0">
                <a:highlight>
                  <a:srgbClr val="008000"/>
                </a:highlight>
              </a:rPr>
              <a:t>-3 Riz 1kg</a:t>
            </a:r>
          </a:p>
          <a:p>
            <a:r>
              <a:rPr lang="fr-FR" sz="1600" b="1" dirty="0">
                <a:highlight>
                  <a:srgbClr val="008000"/>
                </a:highlight>
              </a:rPr>
              <a:t>-2 Farine 1kg</a:t>
            </a:r>
          </a:p>
        </p:txBody>
      </p:sp>
      <p:sp>
        <p:nvSpPr>
          <p:cNvPr id="23" name="Organigramme : Alternative 22">
            <a:extLst>
              <a:ext uri="{FF2B5EF4-FFF2-40B4-BE49-F238E27FC236}">
                <a16:creationId xmlns:a16="http://schemas.microsoft.com/office/drawing/2014/main" id="{02CFF62F-8437-47B1-AFD5-593BC39FB4EB}"/>
              </a:ext>
            </a:extLst>
          </p:cNvPr>
          <p:cNvSpPr/>
          <p:nvPr/>
        </p:nvSpPr>
        <p:spPr>
          <a:xfrm>
            <a:off x="5048622" y="3667869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24" name="Organigramme : Alternative 23">
            <a:extLst>
              <a:ext uri="{FF2B5EF4-FFF2-40B4-BE49-F238E27FC236}">
                <a16:creationId xmlns:a16="http://schemas.microsoft.com/office/drawing/2014/main" id="{9B202E7D-F9B3-42D1-A9C5-8E83AC45A714}"/>
              </a:ext>
            </a:extLst>
          </p:cNvPr>
          <p:cNvSpPr/>
          <p:nvPr/>
        </p:nvSpPr>
        <p:spPr>
          <a:xfrm>
            <a:off x="5048622" y="3278630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SUPPRIMER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8248A6D-8869-4D37-99F2-864DF27C427E}"/>
              </a:ext>
            </a:extLst>
          </p:cNvPr>
          <p:cNvSpPr txBox="1"/>
          <p:nvPr/>
        </p:nvSpPr>
        <p:spPr>
          <a:xfrm>
            <a:off x="5433730" y="2725321"/>
            <a:ext cx="61572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008000"/>
                </a:highlight>
              </a:rPr>
              <a:t>10 €</a:t>
            </a:r>
          </a:p>
        </p:txBody>
      </p:sp>
      <p:sp>
        <p:nvSpPr>
          <p:cNvPr id="26" name="Organigramme : Alternative 25">
            <a:extLst>
              <a:ext uri="{FF2B5EF4-FFF2-40B4-BE49-F238E27FC236}">
                <a16:creationId xmlns:a16="http://schemas.microsoft.com/office/drawing/2014/main" id="{462CCBA3-D8B9-442E-86D7-8BD9AF843943}"/>
              </a:ext>
            </a:extLst>
          </p:cNvPr>
          <p:cNvSpPr/>
          <p:nvPr/>
        </p:nvSpPr>
        <p:spPr>
          <a:xfrm>
            <a:off x="3117311" y="4534923"/>
            <a:ext cx="3509742" cy="2089806"/>
          </a:xfrm>
          <a:prstGeom prst="flowChartAlternateProcess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4FB18F3-B64B-419D-830B-267FB15689E3}"/>
              </a:ext>
            </a:extLst>
          </p:cNvPr>
          <p:cNvSpPr txBox="1"/>
          <p:nvPr/>
        </p:nvSpPr>
        <p:spPr>
          <a:xfrm>
            <a:off x="3219996" y="4806667"/>
            <a:ext cx="1828626" cy="1631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008080"/>
                </a:highlight>
              </a:rPr>
              <a:t>Pack Educative</a:t>
            </a:r>
          </a:p>
          <a:p>
            <a:endParaRPr lang="fr-FR" b="1" dirty="0">
              <a:highlight>
                <a:srgbClr val="008080"/>
              </a:highlight>
            </a:endParaRPr>
          </a:p>
          <a:p>
            <a:r>
              <a:rPr lang="fr-FR" sz="1600" b="1" dirty="0">
                <a:highlight>
                  <a:srgbClr val="008080"/>
                </a:highlight>
              </a:rPr>
              <a:t>-5 Grand cahier</a:t>
            </a:r>
          </a:p>
          <a:p>
            <a:r>
              <a:rPr lang="fr-FR" sz="1600" b="1" dirty="0">
                <a:highlight>
                  <a:srgbClr val="008080"/>
                </a:highlight>
              </a:rPr>
              <a:t>-Lot de 10 stylos</a:t>
            </a:r>
          </a:p>
          <a:p>
            <a:r>
              <a:rPr lang="fr-FR" sz="1600" b="1" dirty="0">
                <a:highlight>
                  <a:srgbClr val="008080"/>
                </a:highlight>
              </a:rPr>
              <a:t>-Lot de 10 crayons</a:t>
            </a:r>
          </a:p>
          <a:p>
            <a:r>
              <a:rPr lang="fr-FR" sz="1600" b="1" dirty="0">
                <a:highlight>
                  <a:srgbClr val="008080"/>
                </a:highlight>
              </a:rPr>
              <a:t>-5 Gommes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23D5806-9934-4E1A-B6C9-B95BA96BE8C7}"/>
              </a:ext>
            </a:extLst>
          </p:cNvPr>
          <p:cNvSpPr txBox="1"/>
          <p:nvPr/>
        </p:nvSpPr>
        <p:spPr>
          <a:xfrm>
            <a:off x="5433730" y="5217907"/>
            <a:ext cx="61572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008080"/>
                </a:highlight>
              </a:rPr>
              <a:t>5 €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912E71-7DED-476C-83E0-EC0B81817F6A}"/>
              </a:ext>
            </a:extLst>
          </p:cNvPr>
          <p:cNvSpPr/>
          <p:nvPr/>
        </p:nvSpPr>
        <p:spPr>
          <a:xfrm>
            <a:off x="2709644" y="1476462"/>
            <a:ext cx="4731391" cy="4353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VOTRE PANIER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504C05-7333-4E2F-BA39-A329E830C6DB}"/>
              </a:ext>
            </a:extLst>
          </p:cNvPr>
          <p:cNvSpPr/>
          <p:nvPr/>
        </p:nvSpPr>
        <p:spPr>
          <a:xfrm>
            <a:off x="2709644" y="1911791"/>
            <a:ext cx="4731391" cy="24048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5AE708-7A2E-45AC-8F22-F62CB7902473}"/>
              </a:ext>
            </a:extLst>
          </p:cNvPr>
          <p:cNvSpPr/>
          <p:nvPr/>
        </p:nvSpPr>
        <p:spPr>
          <a:xfrm>
            <a:off x="2709643" y="4316120"/>
            <a:ext cx="4731391" cy="24048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A55441C0-12A2-478D-9E5D-DF149F7680F8}"/>
              </a:ext>
            </a:extLst>
          </p:cNvPr>
          <p:cNvSpPr/>
          <p:nvPr/>
        </p:nvSpPr>
        <p:spPr>
          <a:xfrm>
            <a:off x="5048622" y="6160455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35" name="Organigramme : Alternative 34">
            <a:extLst>
              <a:ext uri="{FF2B5EF4-FFF2-40B4-BE49-F238E27FC236}">
                <a16:creationId xmlns:a16="http://schemas.microsoft.com/office/drawing/2014/main" id="{988A33B3-083B-4096-B127-63BFD34F5DD8}"/>
              </a:ext>
            </a:extLst>
          </p:cNvPr>
          <p:cNvSpPr/>
          <p:nvPr/>
        </p:nvSpPr>
        <p:spPr>
          <a:xfrm>
            <a:off x="5048622" y="5771216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SUPPRIMER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E7B3E5-6530-421E-8852-AC3E077DBFD6}"/>
              </a:ext>
            </a:extLst>
          </p:cNvPr>
          <p:cNvSpPr/>
          <p:nvPr/>
        </p:nvSpPr>
        <p:spPr>
          <a:xfrm>
            <a:off x="7692704" y="1476462"/>
            <a:ext cx="2256638" cy="180216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63A1C88-F1B4-454C-88C6-4B2FE556FF44}"/>
              </a:ext>
            </a:extLst>
          </p:cNvPr>
          <p:cNvSpPr txBox="1"/>
          <p:nvPr/>
        </p:nvSpPr>
        <p:spPr>
          <a:xfrm>
            <a:off x="7793372" y="1524849"/>
            <a:ext cx="1543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RECAPITULATIF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EB0D17C-D7E6-43BB-A552-37EE547D5D02}"/>
              </a:ext>
            </a:extLst>
          </p:cNvPr>
          <p:cNvCxnSpPr/>
          <p:nvPr/>
        </p:nvCxnSpPr>
        <p:spPr>
          <a:xfrm>
            <a:off x="7692704" y="1911791"/>
            <a:ext cx="22566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8D2CDB1-F36F-4757-98C1-EFA1BADE9E6B}"/>
              </a:ext>
            </a:extLst>
          </p:cNvPr>
          <p:cNvCxnSpPr/>
          <p:nvPr/>
        </p:nvCxnSpPr>
        <p:spPr>
          <a:xfrm>
            <a:off x="7692704" y="2601651"/>
            <a:ext cx="225663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AC4EFCDE-81BA-4A8B-AD9C-FDBCA1A67343}"/>
              </a:ext>
            </a:extLst>
          </p:cNvPr>
          <p:cNvSpPr txBox="1"/>
          <p:nvPr/>
        </p:nvSpPr>
        <p:spPr>
          <a:xfrm>
            <a:off x="7743038" y="2118399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TOTAL                                    15 €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2" name="Organigramme : Alternative 41">
            <a:extLst>
              <a:ext uri="{FF2B5EF4-FFF2-40B4-BE49-F238E27FC236}">
                <a16:creationId xmlns:a16="http://schemas.microsoft.com/office/drawing/2014/main" id="{A9DE502B-7F6B-4572-B66D-0921CE62F78E}"/>
              </a:ext>
            </a:extLst>
          </p:cNvPr>
          <p:cNvSpPr/>
          <p:nvPr/>
        </p:nvSpPr>
        <p:spPr>
          <a:xfrm>
            <a:off x="8149204" y="2791559"/>
            <a:ext cx="1343637" cy="280297"/>
          </a:xfrm>
          <a:prstGeom prst="flowChartAlternateProcess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PAIEMENT</a:t>
            </a:r>
          </a:p>
        </p:txBody>
      </p:sp>
    </p:spTree>
    <p:extLst>
      <p:ext uri="{BB962C8B-B14F-4D97-AF65-F5344CB8AC3E}">
        <p14:creationId xmlns:p14="http://schemas.microsoft.com/office/powerpoint/2010/main" val="208321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E3F96B-18D9-4124-97A4-CA20C8F7BB40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A98E8BE-DE37-46B7-B32D-E9AE9EEBBF4C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92AF9B2-F750-42D7-B0AD-0CBF144D48BB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AB772ED-CE9C-422C-8F0A-B9E1D7CC71B4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9578817-DE9E-4930-9582-51D0C0D47CCE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0E9C95-4165-49FA-9F98-5452FD8531F9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6DD7D8A-92A3-47D4-A5D3-CF6BFE08B006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4FB18F3-B64B-419D-830B-267FB15689E3}"/>
              </a:ext>
            </a:extLst>
          </p:cNvPr>
          <p:cNvSpPr txBox="1"/>
          <p:nvPr/>
        </p:nvSpPr>
        <p:spPr>
          <a:xfrm>
            <a:off x="1146269" y="3314005"/>
            <a:ext cx="5397144" cy="1631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008080"/>
                </a:highlight>
              </a:rPr>
              <a:t>Pack Educative TATA</a:t>
            </a:r>
          </a:p>
          <a:p>
            <a:endParaRPr lang="fr-FR" b="1" dirty="0">
              <a:highlight>
                <a:srgbClr val="008080"/>
              </a:highlight>
            </a:endParaRPr>
          </a:p>
          <a:p>
            <a:r>
              <a:rPr lang="fr-FR" sz="1600" b="1" dirty="0">
                <a:highlight>
                  <a:srgbClr val="008080"/>
                </a:highlight>
              </a:rPr>
              <a:t>-5 Grand cahier</a:t>
            </a:r>
          </a:p>
          <a:p>
            <a:r>
              <a:rPr lang="fr-FR" sz="1600" b="1" dirty="0">
                <a:highlight>
                  <a:srgbClr val="008080"/>
                </a:highlight>
              </a:rPr>
              <a:t>-Lot de 10 stylos</a:t>
            </a:r>
          </a:p>
          <a:p>
            <a:r>
              <a:rPr lang="fr-FR" sz="1600" b="1" dirty="0">
                <a:highlight>
                  <a:srgbClr val="008080"/>
                </a:highlight>
              </a:rPr>
              <a:t>-Lot de 10 crayons</a:t>
            </a:r>
          </a:p>
          <a:p>
            <a:r>
              <a:rPr lang="fr-FR" sz="1600" b="1" dirty="0">
                <a:highlight>
                  <a:srgbClr val="008080"/>
                </a:highlight>
              </a:rPr>
              <a:t>-5 Gommes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912E71-7DED-476C-83E0-EC0B81817F6A}"/>
              </a:ext>
            </a:extLst>
          </p:cNvPr>
          <p:cNvSpPr/>
          <p:nvPr/>
        </p:nvSpPr>
        <p:spPr>
          <a:xfrm>
            <a:off x="1087967" y="1214351"/>
            <a:ext cx="5732283" cy="4353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Constituer votre Pack :  </a:t>
            </a:r>
            <a:r>
              <a:rPr lang="fr-FR" sz="2000" b="1" dirty="0">
                <a:solidFill>
                  <a:srgbClr val="002060"/>
                </a:solidFill>
              </a:rPr>
              <a:t>Exemple Pack Hiver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504C05-7333-4E2F-BA39-A329E830C6DB}"/>
              </a:ext>
            </a:extLst>
          </p:cNvPr>
          <p:cNvSpPr/>
          <p:nvPr/>
        </p:nvSpPr>
        <p:spPr>
          <a:xfrm>
            <a:off x="1096356" y="1710163"/>
            <a:ext cx="5732283" cy="150625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5AE708-7A2E-45AC-8F22-F62CB7902473}"/>
              </a:ext>
            </a:extLst>
          </p:cNvPr>
          <p:cNvSpPr/>
          <p:nvPr/>
        </p:nvSpPr>
        <p:spPr>
          <a:xfrm>
            <a:off x="1093300" y="3232594"/>
            <a:ext cx="5726950" cy="175114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A55441C0-12A2-478D-9E5D-DF149F7680F8}"/>
              </a:ext>
            </a:extLst>
          </p:cNvPr>
          <p:cNvSpPr/>
          <p:nvPr/>
        </p:nvSpPr>
        <p:spPr>
          <a:xfrm>
            <a:off x="170511" y="6330573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RETOUR</a:t>
            </a:r>
          </a:p>
        </p:txBody>
      </p:sp>
      <p:sp>
        <p:nvSpPr>
          <p:cNvPr id="35" name="Organigramme : Alternative 34">
            <a:extLst>
              <a:ext uri="{FF2B5EF4-FFF2-40B4-BE49-F238E27FC236}">
                <a16:creationId xmlns:a16="http://schemas.microsoft.com/office/drawing/2014/main" id="{988A33B3-083B-4096-B127-63BFD34F5DD8}"/>
              </a:ext>
            </a:extLst>
          </p:cNvPr>
          <p:cNvSpPr/>
          <p:nvPr/>
        </p:nvSpPr>
        <p:spPr>
          <a:xfrm>
            <a:off x="5452665" y="6366643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AJOUTER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E7B3E5-6530-421E-8852-AC3E077DBFD6}"/>
              </a:ext>
            </a:extLst>
          </p:cNvPr>
          <p:cNvSpPr/>
          <p:nvPr/>
        </p:nvSpPr>
        <p:spPr>
          <a:xfrm>
            <a:off x="8131468" y="1692524"/>
            <a:ext cx="3369839" cy="45572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63A1C88-F1B4-454C-88C6-4B2FE556FF44}"/>
              </a:ext>
            </a:extLst>
          </p:cNvPr>
          <p:cNvSpPr txBox="1"/>
          <p:nvPr/>
        </p:nvSpPr>
        <p:spPr>
          <a:xfrm>
            <a:off x="8624962" y="1870166"/>
            <a:ext cx="251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RECAPITULATIF DU PACK</a:t>
            </a:r>
            <a:endParaRPr lang="fr-FR" sz="1600" b="1" dirty="0">
              <a:solidFill>
                <a:schemeClr val="bg1"/>
              </a:solidFill>
            </a:endParaRP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EB0D17C-D7E6-43BB-A552-37EE547D5D02}"/>
              </a:ext>
            </a:extLst>
          </p:cNvPr>
          <p:cNvCxnSpPr>
            <a:cxnSpLocks/>
          </p:cNvCxnSpPr>
          <p:nvPr/>
        </p:nvCxnSpPr>
        <p:spPr>
          <a:xfrm>
            <a:off x="8313490" y="2368986"/>
            <a:ext cx="30825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8D2CDB1-F36F-4757-98C1-EFA1BADE9E6B}"/>
              </a:ext>
            </a:extLst>
          </p:cNvPr>
          <p:cNvCxnSpPr>
            <a:cxnSpLocks/>
          </p:cNvCxnSpPr>
          <p:nvPr/>
        </p:nvCxnSpPr>
        <p:spPr>
          <a:xfrm>
            <a:off x="8313490" y="5621309"/>
            <a:ext cx="294027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Organigramme : Alternative 41">
            <a:extLst>
              <a:ext uri="{FF2B5EF4-FFF2-40B4-BE49-F238E27FC236}">
                <a16:creationId xmlns:a16="http://schemas.microsoft.com/office/drawing/2014/main" id="{A9DE502B-7F6B-4572-B66D-0921CE62F78E}"/>
              </a:ext>
            </a:extLst>
          </p:cNvPr>
          <p:cNvSpPr/>
          <p:nvPr/>
        </p:nvSpPr>
        <p:spPr>
          <a:xfrm>
            <a:off x="10150859" y="6364108"/>
            <a:ext cx="1343637" cy="280297"/>
          </a:xfrm>
          <a:prstGeom prst="flowChartAlternateProcess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PAIEMENT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C2B7554-59BA-48AC-A72E-AA5C532A53A3}"/>
              </a:ext>
            </a:extLst>
          </p:cNvPr>
          <p:cNvSpPr txBox="1"/>
          <p:nvPr/>
        </p:nvSpPr>
        <p:spPr>
          <a:xfrm>
            <a:off x="9571839" y="5715293"/>
            <a:ext cx="170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10000"/>
                  </a:schemeClr>
                </a:solidFill>
              </a:rPr>
              <a:t>TOTAL :        </a:t>
            </a:r>
            <a:r>
              <a:rPr lang="fr-FR" b="1" dirty="0">
                <a:solidFill>
                  <a:srgbClr val="FF0000"/>
                </a:solidFill>
              </a:rPr>
              <a:t>50</a:t>
            </a:r>
            <a:r>
              <a:rPr lang="fr-FR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€</a:t>
            </a:r>
            <a:endParaRPr lang="fr-FR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9471D55-1603-4B7F-BD92-CF18C6B3AD74}"/>
              </a:ext>
            </a:extLst>
          </p:cNvPr>
          <p:cNvSpPr txBox="1"/>
          <p:nvPr/>
        </p:nvSpPr>
        <p:spPr>
          <a:xfrm>
            <a:off x="8086988" y="2547741"/>
            <a:ext cx="255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 Pack Alimentaire  TOTO       50 €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D34306-D429-4DE9-ABC7-B32593B9997B}"/>
              </a:ext>
            </a:extLst>
          </p:cNvPr>
          <p:cNvSpPr/>
          <p:nvPr/>
        </p:nvSpPr>
        <p:spPr>
          <a:xfrm>
            <a:off x="11099126" y="2510690"/>
            <a:ext cx="3113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highlight>
                  <a:srgbClr val="008000"/>
                </a:highlight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577DE8E-AC99-4938-9A8F-32177DA5A7B6}"/>
              </a:ext>
            </a:extLst>
          </p:cNvPr>
          <p:cNvSpPr/>
          <p:nvPr/>
        </p:nvSpPr>
        <p:spPr>
          <a:xfrm>
            <a:off x="10756405" y="2512321"/>
            <a:ext cx="3113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highlight>
                  <a:srgbClr val="008000"/>
                </a:highlight>
              </a:rPr>
              <a:t>+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CBD3846-9DD1-4BDD-97E2-5E7C946C58DA}"/>
              </a:ext>
            </a:extLst>
          </p:cNvPr>
          <p:cNvSpPr txBox="1"/>
          <p:nvPr/>
        </p:nvSpPr>
        <p:spPr>
          <a:xfrm>
            <a:off x="1114356" y="1777185"/>
            <a:ext cx="5403890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008000"/>
                </a:highlight>
              </a:rPr>
              <a:t>Pack Alimentaire TOTO </a:t>
            </a:r>
          </a:p>
          <a:p>
            <a:endParaRPr lang="fr-FR" b="1" dirty="0">
              <a:highlight>
                <a:srgbClr val="008000"/>
              </a:highlight>
            </a:endParaRPr>
          </a:p>
          <a:p>
            <a:r>
              <a:rPr lang="fr-FR" sz="1600" b="1" dirty="0">
                <a:highlight>
                  <a:srgbClr val="008000"/>
                </a:highlight>
              </a:rPr>
              <a:t>-1 Huile d’olive 1L</a:t>
            </a:r>
          </a:p>
          <a:p>
            <a:r>
              <a:rPr lang="fr-FR" sz="1600" b="1" dirty="0">
                <a:highlight>
                  <a:srgbClr val="008000"/>
                </a:highlight>
              </a:rPr>
              <a:t>-3 Riz 1kg</a:t>
            </a:r>
          </a:p>
          <a:p>
            <a:r>
              <a:rPr lang="fr-FR" sz="1600" b="1" dirty="0">
                <a:highlight>
                  <a:srgbClr val="008000"/>
                </a:highlight>
              </a:rPr>
              <a:t>-2 Farine 1kg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12F97E-B0B9-4C3F-9A39-47A61070A9EE}"/>
              </a:ext>
            </a:extLst>
          </p:cNvPr>
          <p:cNvSpPr/>
          <p:nvPr/>
        </p:nvSpPr>
        <p:spPr>
          <a:xfrm>
            <a:off x="1094698" y="1665248"/>
            <a:ext cx="5726950" cy="45845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Alternative 47">
            <a:extLst>
              <a:ext uri="{FF2B5EF4-FFF2-40B4-BE49-F238E27FC236}">
                <a16:creationId xmlns:a16="http://schemas.microsoft.com/office/drawing/2014/main" id="{4EF8C871-41E8-41F1-908C-0E39C3D29601}"/>
              </a:ext>
            </a:extLst>
          </p:cNvPr>
          <p:cNvSpPr/>
          <p:nvPr/>
        </p:nvSpPr>
        <p:spPr>
          <a:xfrm>
            <a:off x="3724712" y="6373916"/>
            <a:ext cx="1507161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CONTINER ACHAT</a:t>
            </a:r>
          </a:p>
        </p:txBody>
      </p:sp>
    </p:spTree>
    <p:extLst>
      <p:ext uri="{BB962C8B-B14F-4D97-AF65-F5344CB8AC3E}">
        <p14:creationId xmlns:p14="http://schemas.microsoft.com/office/powerpoint/2010/main" val="407942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E3F96B-18D9-4124-97A4-CA20C8F7BB40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A98E8BE-DE37-46B7-B32D-E9AE9EEBBF4C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92AF9B2-F750-42D7-B0AD-0CBF144D48BB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AB772ED-CE9C-422C-8F0A-B9E1D7CC71B4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9578817-DE9E-4930-9582-51D0C0D47CCE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0E9C95-4165-49FA-9F98-5452FD8531F9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6DD7D8A-92A3-47D4-A5D3-CF6BFE08B006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50B9235-2E05-44EC-9073-9B2C861B9B91}"/>
              </a:ext>
            </a:extLst>
          </p:cNvPr>
          <p:cNvSpPr txBox="1"/>
          <p:nvPr/>
        </p:nvSpPr>
        <p:spPr>
          <a:xfrm>
            <a:off x="796341" y="2451591"/>
            <a:ext cx="5487013" cy="1477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008000"/>
                </a:highlight>
              </a:rPr>
              <a:t>- Farine de blé –Tous usagers – Type  55 –1KG-----5 </a:t>
            </a:r>
            <a:r>
              <a:rPr lang="fr-FR" b="1" dirty="0" err="1">
                <a:highlight>
                  <a:srgbClr val="008000"/>
                </a:highlight>
              </a:rPr>
              <a:t>Eur</a:t>
            </a:r>
            <a:r>
              <a:rPr lang="fr-FR" b="1" dirty="0">
                <a:highlight>
                  <a:srgbClr val="008000"/>
                </a:highlight>
              </a:rPr>
              <a:t>     </a:t>
            </a:r>
          </a:p>
          <a:p>
            <a:r>
              <a:rPr lang="fr-FR" sz="1600" b="1" dirty="0">
                <a:highlight>
                  <a:srgbClr val="008000"/>
                </a:highlight>
              </a:rPr>
              <a:t>- </a:t>
            </a:r>
            <a:r>
              <a:rPr lang="fr-FR" b="1" dirty="0">
                <a:highlight>
                  <a:srgbClr val="008000"/>
                </a:highlight>
              </a:rPr>
              <a:t>Farine de blé complète – Type 150 – 1KG------5 </a:t>
            </a:r>
            <a:r>
              <a:rPr lang="fr-FR" b="1" dirty="0" err="1">
                <a:highlight>
                  <a:srgbClr val="008000"/>
                </a:highlight>
              </a:rPr>
              <a:t>Eur</a:t>
            </a:r>
            <a:r>
              <a:rPr lang="fr-FR" b="1" dirty="0">
                <a:highlight>
                  <a:srgbClr val="008000"/>
                </a:highlight>
              </a:rPr>
              <a:t> </a:t>
            </a:r>
          </a:p>
          <a:p>
            <a:r>
              <a:rPr lang="fr-FR" b="1" dirty="0">
                <a:highlight>
                  <a:srgbClr val="008000"/>
                </a:highlight>
              </a:rPr>
              <a:t>- Riz d’Italie parfumé complet – Basmati – 500G</a:t>
            </a:r>
          </a:p>
          <a:p>
            <a:r>
              <a:rPr lang="fr-FR" b="1" dirty="0">
                <a:highlight>
                  <a:srgbClr val="008000"/>
                </a:highlight>
              </a:rPr>
              <a:t>- Galettes de riz de Camargue – 150G</a:t>
            </a:r>
          </a:p>
          <a:p>
            <a:endParaRPr lang="fr-FR" b="1" dirty="0">
              <a:highlight>
                <a:srgbClr val="0080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912E71-7DED-476C-83E0-EC0B81817F6A}"/>
              </a:ext>
            </a:extLst>
          </p:cNvPr>
          <p:cNvSpPr/>
          <p:nvPr/>
        </p:nvSpPr>
        <p:spPr>
          <a:xfrm>
            <a:off x="654341" y="1784803"/>
            <a:ext cx="7229585" cy="4353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Constituer votre Pack </a:t>
            </a:r>
            <a:r>
              <a:rPr lang="fr-FR" sz="2000" b="1" dirty="0">
                <a:solidFill>
                  <a:srgbClr val="FF0000"/>
                </a:solidFill>
              </a:rPr>
              <a:t>Personnalité </a:t>
            </a:r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 </a:t>
            </a:r>
            <a:r>
              <a:rPr lang="fr-FR" sz="2000" b="1" dirty="0">
                <a:solidFill>
                  <a:srgbClr val="002060"/>
                </a:solidFill>
              </a:rPr>
              <a:t>Exemple Pack Hiver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504C05-7333-4E2F-BA39-A329E830C6DB}"/>
              </a:ext>
            </a:extLst>
          </p:cNvPr>
          <p:cNvSpPr/>
          <p:nvPr/>
        </p:nvSpPr>
        <p:spPr>
          <a:xfrm>
            <a:off x="654342" y="2347726"/>
            <a:ext cx="7229586" cy="38194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A55441C0-12A2-478D-9E5D-DF149F7680F8}"/>
              </a:ext>
            </a:extLst>
          </p:cNvPr>
          <p:cNvSpPr/>
          <p:nvPr/>
        </p:nvSpPr>
        <p:spPr>
          <a:xfrm>
            <a:off x="648684" y="6330573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RETOUR</a:t>
            </a:r>
          </a:p>
        </p:txBody>
      </p:sp>
      <p:sp>
        <p:nvSpPr>
          <p:cNvPr id="35" name="Organigramme : Alternative 34">
            <a:extLst>
              <a:ext uri="{FF2B5EF4-FFF2-40B4-BE49-F238E27FC236}">
                <a16:creationId xmlns:a16="http://schemas.microsoft.com/office/drawing/2014/main" id="{988A33B3-083B-4096-B127-63BFD34F5DD8}"/>
              </a:ext>
            </a:extLst>
          </p:cNvPr>
          <p:cNvSpPr/>
          <p:nvPr/>
        </p:nvSpPr>
        <p:spPr>
          <a:xfrm>
            <a:off x="6442567" y="6366643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AJOUTER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E7B3E5-6530-421E-8852-AC3E077DBFD6}"/>
              </a:ext>
            </a:extLst>
          </p:cNvPr>
          <p:cNvSpPr/>
          <p:nvPr/>
        </p:nvSpPr>
        <p:spPr>
          <a:xfrm>
            <a:off x="8131469" y="1790049"/>
            <a:ext cx="3369839" cy="437710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63A1C88-F1B4-454C-88C6-4B2FE556FF44}"/>
              </a:ext>
            </a:extLst>
          </p:cNvPr>
          <p:cNvSpPr txBox="1"/>
          <p:nvPr/>
        </p:nvSpPr>
        <p:spPr>
          <a:xfrm>
            <a:off x="8759186" y="1928889"/>
            <a:ext cx="251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RECAPITULATIF</a:t>
            </a:r>
            <a:r>
              <a:rPr lang="fr-FR" sz="1600" b="1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DU PACK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EB0D17C-D7E6-43BB-A552-37EE547D5D02}"/>
              </a:ext>
            </a:extLst>
          </p:cNvPr>
          <p:cNvCxnSpPr>
            <a:cxnSpLocks/>
          </p:cNvCxnSpPr>
          <p:nvPr/>
        </p:nvCxnSpPr>
        <p:spPr>
          <a:xfrm>
            <a:off x="8246378" y="2368986"/>
            <a:ext cx="31496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8D2CDB1-F36F-4757-98C1-EFA1BADE9E6B}"/>
              </a:ext>
            </a:extLst>
          </p:cNvPr>
          <p:cNvCxnSpPr>
            <a:cxnSpLocks/>
          </p:cNvCxnSpPr>
          <p:nvPr/>
        </p:nvCxnSpPr>
        <p:spPr>
          <a:xfrm>
            <a:off x="8313490" y="5621309"/>
            <a:ext cx="294027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Organigramme : Alternative 41">
            <a:extLst>
              <a:ext uri="{FF2B5EF4-FFF2-40B4-BE49-F238E27FC236}">
                <a16:creationId xmlns:a16="http://schemas.microsoft.com/office/drawing/2014/main" id="{A9DE502B-7F6B-4572-B66D-0921CE62F78E}"/>
              </a:ext>
            </a:extLst>
          </p:cNvPr>
          <p:cNvSpPr/>
          <p:nvPr/>
        </p:nvSpPr>
        <p:spPr>
          <a:xfrm>
            <a:off x="10100525" y="6364108"/>
            <a:ext cx="1343637" cy="280297"/>
          </a:xfrm>
          <a:prstGeom prst="flowChartAlternateProcess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CONFIRMER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9471D55-1603-4B7F-BD92-CF18C6B3AD74}"/>
              </a:ext>
            </a:extLst>
          </p:cNvPr>
          <p:cNvSpPr txBox="1"/>
          <p:nvPr/>
        </p:nvSpPr>
        <p:spPr>
          <a:xfrm>
            <a:off x="8086988" y="2522574"/>
            <a:ext cx="290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Farine de blé complète</a:t>
            </a:r>
            <a:r>
              <a:rPr lang="fr-FR" sz="1400" b="1" dirty="0">
                <a:solidFill>
                  <a:schemeClr val="bg1"/>
                </a:solidFill>
              </a:rPr>
              <a:t>    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1x          5</a:t>
            </a:r>
            <a:r>
              <a:rPr lang="fr-FR" sz="1400" b="1" dirty="0">
                <a:solidFill>
                  <a:schemeClr val="bg1"/>
                </a:solidFill>
              </a:rPr>
              <a:t> </a:t>
            </a:r>
            <a:r>
              <a:rPr lang="fr-FR" sz="1400" b="1" dirty="0"/>
              <a:t>€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D34306-D429-4DE9-ABC7-B32593B9997B}"/>
              </a:ext>
            </a:extLst>
          </p:cNvPr>
          <p:cNvSpPr/>
          <p:nvPr/>
        </p:nvSpPr>
        <p:spPr>
          <a:xfrm>
            <a:off x="11048792" y="2510690"/>
            <a:ext cx="3113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highlight>
                  <a:srgbClr val="008000"/>
                </a:highlight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577DE8E-AC99-4938-9A8F-32177DA5A7B6}"/>
              </a:ext>
            </a:extLst>
          </p:cNvPr>
          <p:cNvSpPr/>
          <p:nvPr/>
        </p:nvSpPr>
        <p:spPr>
          <a:xfrm>
            <a:off x="11041631" y="2990494"/>
            <a:ext cx="3113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highlight>
                  <a:srgbClr val="008000"/>
                </a:highlight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F48541-B40D-43B1-84E5-05684F625A81}"/>
              </a:ext>
            </a:extLst>
          </p:cNvPr>
          <p:cNvSpPr/>
          <p:nvPr/>
        </p:nvSpPr>
        <p:spPr>
          <a:xfrm>
            <a:off x="662246" y="1075973"/>
            <a:ext cx="2512691" cy="4353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Catégorie du produit :  </a:t>
            </a:r>
            <a:endParaRPr lang="fr-FR" sz="2000" b="1" dirty="0">
              <a:solidFill>
                <a:srgbClr val="00206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DFA617-BF61-420B-87AF-298B3A2CDC6F}"/>
              </a:ext>
            </a:extLst>
          </p:cNvPr>
          <p:cNvSpPr/>
          <p:nvPr/>
        </p:nvSpPr>
        <p:spPr>
          <a:xfrm>
            <a:off x="3870393" y="1079512"/>
            <a:ext cx="2934443" cy="43532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Féculent</a:t>
            </a:r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</a:t>
            </a:r>
            <a:endParaRPr lang="fr-FR" sz="2000" b="1" dirty="0">
              <a:solidFill>
                <a:srgbClr val="002060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247E9A0-F6B4-4D84-8B87-57D91A869AEF}"/>
              </a:ext>
            </a:extLst>
          </p:cNvPr>
          <p:cNvSpPr txBox="1"/>
          <p:nvPr/>
        </p:nvSpPr>
        <p:spPr>
          <a:xfrm>
            <a:off x="6139028" y="1127902"/>
            <a:ext cx="61572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008080"/>
                </a:highlight>
              </a:rPr>
              <a:t>+&gt;&gt;</a:t>
            </a:r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7D1770A2-D121-438F-90F2-4C546CEA1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344071"/>
              </p:ext>
            </p:extLst>
          </p:nvPr>
        </p:nvGraphicFramePr>
        <p:xfrm>
          <a:off x="92075" y="92075"/>
          <a:ext cx="7127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Objet d’environnement du Gestionnaire de liaisons" showAsIcon="1" r:id="rId3" imgW="712440" imgH="378000" progId="Package">
                  <p:embed/>
                </p:oleObj>
              </mc:Choice>
              <mc:Fallback>
                <p:oleObj name="Objet d’environnement du Gestionnaire de liaisons" showAsIcon="1" r:id="rId3" imgW="712440" imgH="378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712788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ZoneTexte 40">
            <a:extLst>
              <a:ext uri="{FF2B5EF4-FFF2-40B4-BE49-F238E27FC236}">
                <a16:creationId xmlns:a16="http://schemas.microsoft.com/office/drawing/2014/main" id="{A3BF18B7-1107-4DA5-B2C3-3F810596AC5B}"/>
              </a:ext>
            </a:extLst>
          </p:cNvPr>
          <p:cNvSpPr txBox="1"/>
          <p:nvPr/>
        </p:nvSpPr>
        <p:spPr>
          <a:xfrm>
            <a:off x="8130331" y="3027312"/>
            <a:ext cx="290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Riz Basmati                     </a:t>
            </a:r>
            <a:r>
              <a:rPr lang="fr-FR" sz="1400" b="1" dirty="0">
                <a:solidFill>
                  <a:schemeClr val="bg1"/>
                </a:solidFill>
              </a:rPr>
              <a:t>   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1x          4 </a:t>
            </a:r>
            <a:r>
              <a:rPr lang="fr-FR" sz="1400" b="1" dirty="0"/>
              <a:t>€</a:t>
            </a:r>
            <a:r>
              <a:rPr lang="fr-FR" sz="1400" b="1" dirty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52C9D7EF-0881-4EDA-9B2F-15898478723D}"/>
              </a:ext>
            </a:extLst>
          </p:cNvPr>
          <p:cNvSpPr txBox="1"/>
          <p:nvPr/>
        </p:nvSpPr>
        <p:spPr>
          <a:xfrm>
            <a:off x="9571839" y="5715293"/>
            <a:ext cx="170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10000"/>
                  </a:schemeClr>
                </a:solidFill>
              </a:rPr>
              <a:t>TOTAL :        </a:t>
            </a:r>
            <a:r>
              <a:rPr lang="fr-FR" b="1" dirty="0">
                <a:solidFill>
                  <a:srgbClr val="FF0000"/>
                </a:solidFill>
              </a:rPr>
              <a:t>9</a:t>
            </a:r>
            <a:r>
              <a:rPr lang="fr-FR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b="1" dirty="0"/>
              <a:t>€</a:t>
            </a:r>
          </a:p>
        </p:txBody>
      </p:sp>
    </p:spTree>
    <p:extLst>
      <p:ext uri="{BB962C8B-B14F-4D97-AF65-F5344CB8AC3E}">
        <p14:creationId xmlns:p14="http://schemas.microsoft.com/office/powerpoint/2010/main" val="201157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E3F96B-18D9-4124-97A4-CA20C8F7BB40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A98E8BE-DE37-46B7-B32D-E9AE9EEBBF4C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92AF9B2-F750-42D7-B0AD-0CBF144D48BB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AB772ED-CE9C-422C-8F0A-B9E1D7CC71B4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9578817-DE9E-4930-9582-51D0C0D47CCE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0E9C95-4165-49FA-9F98-5452FD8531F9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6DD7D8A-92A3-47D4-A5D3-CF6BFE08B006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50B9235-2E05-44EC-9073-9B2C861B9B91}"/>
              </a:ext>
            </a:extLst>
          </p:cNvPr>
          <p:cNvSpPr txBox="1"/>
          <p:nvPr/>
        </p:nvSpPr>
        <p:spPr>
          <a:xfrm>
            <a:off x="1137068" y="2352051"/>
            <a:ext cx="8184396" cy="19389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008000"/>
                </a:highlight>
              </a:rPr>
              <a:t>Type de produit :</a:t>
            </a:r>
          </a:p>
          <a:p>
            <a:endParaRPr lang="fr-FR" b="1" dirty="0">
              <a:highlight>
                <a:srgbClr val="008000"/>
              </a:highlight>
            </a:endParaRPr>
          </a:p>
          <a:p>
            <a:endParaRPr lang="fr-FR" b="1" dirty="0">
              <a:highlight>
                <a:srgbClr val="008000"/>
              </a:highlight>
            </a:endParaRPr>
          </a:p>
          <a:p>
            <a:r>
              <a:rPr lang="fr-FR" b="1" dirty="0">
                <a:highlight>
                  <a:srgbClr val="008000"/>
                </a:highlight>
              </a:rPr>
              <a:t>Saisissez le nom de votre Pack </a:t>
            </a:r>
            <a:r>
              <a:rPr lang="fr-FR" sz="1600" b="1" dirty="0">
                <a:highlight>
                  <a:srgbClr val="008000"/>
                </a:highlight>
              </a:rPr>
              <a:t>:</a:t>
            </a:r>
          </a:p>
          <a:p>
            <a:endParaRPr lang="fr-FR" sz="1600" b="1" dirty="0">
              <a:highlight>
                <a:srgbClr val="008000"/>
              </a:highlight>
            </a:endParaRPr>
          </a:p>
          <a:p>
            <a:endParaRPr lang="fr-FR" sz="1600" b="1" dirty="0">
              <a:highlight>
                <a:srgbClr val="008000"/>
              </a:highlight>
            </a:endParaRPr>
          </a:p>
          <a:p>
            <a:endParaRPr lang="fr-FR" sz="1600" b="1" dirty="0">
              <a:highlight>
                <a:srgbClr val="0080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912E71-7DED-476C-83E0-EC0B81817F6A}"/>
              </a:ext>
            </a:extLst>
          </p:cNvPr>
          <p:cNvSpPr/>
          <p:nvPr/>
        </p:nvSpPr>
        <p:spPr>
          <a:xfrm>
            <a:off x="914400" y="1476462"/>
            <a:ext cx="8803758" cy="4353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Création d’un pack - Association Brigitte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504C05-7333-4E2F-BA39-A329E830C6DB}"/>
              </a:ext>
            </a:extLst>
          </p:cNvPr>
          <p:cNvSpPr/>
          <p:nvPr/>
        </p:nvSpPr>
        <p:spPr>
          <a:xfrm>
            <a:off x="914400" y="1911791"/>
            <a:ext cx="8803758" cy="28598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rganigramme : Alternative 34">
            <a:extLst>
              <a:ext uri="{FF2B5EF4-FFF2-40B4-BE49-F238E27FC236}">
                <a16:creationId xmlns:a16="http://schemas.microsoft.com/office/drawing/2014/main" id="{988A33B3-083B-4096-B127-63BFD34F5DD8}"/>
              </a:ext>
            </a:extLst>
          </p:cNvPr>
          <p:cNvSpPr/>
          <p:nvPr/>
        </p:nvSpPr>
        <p:spPr>
          <a:xfrm>
            <a:off x="7827266" y="3836504"/>
            <a:ext cx="1343637" cy="353845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Suivant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63A1C88-F1B4-454C-88C6-4B2FE556FF44}"/>
              </a:ext>
            </a:extLst>
          </p:cNvPr>
          <p:cNvSpPr txBox="1"/>
          <p:nvPr/>
        </p:nvSpPr>
        <p:spPr>
          <a:xfrm>
            <a:off x="6920916" y="5926192"/>
            <a:ext cx="1543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RECAPITULATIF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EB0D17C-D7E6-43BB-A552-37EE547D5D02}"/>
              </a:ext>
            </a:extLst>
          </p:cNvPr>
          <p:cNvCxnSpPr/>
          <p:nvPr/>
        </p:nvCxnSpPr>
        <p:spPr>
          <a:xfrm>
            <a:off x="7692704" y="1911791"/>
            <a:ext cx="22566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8D2CDB1-F36F-4757-98C1-EFA1BADE9E6B}"/>
              </a:ext>
            </a:extLst>
          </p:cNvPr>
          <p:cNvCxnSpPr/>
          <p:nvPr/>
        </p:nvCxnSpPr>
        <p:spPr>
          <a:xfrm>
            <a:off x="7692704" y="2601651"/>
            <a:ext cx="225663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AC4EFCDE-81BA-4A8B-AD9C-FDBCA1A67343}"/>
              </a:ext>
            </a:extLst>
          </p:cNvPr>
          <p:cNvSpPr txBox="1"/>
          <p:nvPr/>
        </p:nvSpPr>
        <p:spPr>
          <a:xfrm>
            <a:off x="7743038" y="2118399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TOTAL                                    15 €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2" name="Organigramme : Alternative 41">
            <a:extLst>
              <a:ext uri="{FF2B5EF4-FFF2-40B4-BE49-F238E27FC236}">
                <a16:creationId xmlns:a16="http://schemas.microsoft.com/office/drawing/2014/main" id="{A9DE502B-7F6B-4572-B66D-0921CE62F78E}"/>
              </a:ext>
            </a:extLst>
          </p:cNvPr>
          <p:cNvSpPr/>
          <p:nvPr/>
        </p:nvSpPr>
        <p:spPr>
          <a:xfrm>
            <a:off x="3623633" y="2424532"/>
            <a:ext cx="1321284" cy="272133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>
                    <a:lumMod val="95000"/>
                    <a:lumOff val="5000"/>
                  </a:schemeClr>
                </a:solidFill>
              </a:rPr>
              <a:t>alimentaire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ED3F06D-091B-4663-A12D-7BF3900A27C2}"/>
              </a:ext>
            </a:extLst>
          </p:cNvPr>
          <p:cNvSpPr/>
          <p:nvPr/>
        </p:nvSpPr>
        <p:spPr>
          <a:xfrm>
            <a:off x="3220393" y="2519916"/>
            <a:ext cx="128864" cy="100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73B8AE8-F0FC-4A87-9353-342EFDDF8975}"/>
              </a:ext>
            </a:extLst>
          </p:cNvPr>
          <p:cNvSpPr/>
          <p:nvPr/>
        </p:nvSpPr>
        <p:spPr>
          <a:xfrm>
            <a:off x="5248851" y="2491073"/>
            <a:ext cx="150699" cy="129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62E4662B-FFA5-461B-A428-E4500C5FFBDD}"/>
              </a:ext>
            </a:extLst>
          </p:cNvPr>
          <p:cNvSpPr/>
          <p:nvPr/>
        </p:nvSpPr>
        <p:spPr>
          <a:xfrm>
            <a:off x="7509848" y="2496292"/>
            <a:ext cx="150699" cy="129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Alternative 43">
            <a:extLst>
              <a:ext uri="{FF2B5EF4-FFF2-40B4-BE49-F238E27FC236}">
                <a16:creationId xmlns:a16="http://schemas.microsoft.com/office/drawing/2014/main" id="{E6CDFC4F-91AF-4CCC-BD7E-B1A93FABA98C}"/>
              </a:ext>
            </a:extLst>
          </p:cNvPr>
          <p:cNvSpPr/>
          <p:nvPr/>
        </p:nvSpPr>
        <p:spPr>
          <a:xfrm>
            <a:off x="5726508" y="2419694"/>
            <a:ext cx="1321284" cy="272133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vestimentaire</a:t>
            </a:r>
          </a:p>
        </p:txBody>
      </p:sp>
      <p:sp>
        <p:nvSpPr>
          <p:cNvPr id="45" name="Organigramme : Alternative 44">
            <a:extLst>
              <a:ext uri="{FF2B5EF4-FFF2-40B4-BE49-F238E27FC236}">
                <a16:creationId xmlns:a16="http://schemas.microsoft.com/office/drawing/2014/main" id="{44BC992A-A8EA-48DA-B69B-A919EACC7067}"/>
              </a:ext>
            </a:extLst>
          </p:cNvPr>
          <p:cNvSpPr/>
          <p:nvPr/>
        </p:nvSpPr>
        <p:spPr>
          <a:xfrm>
            <a:off x="7891778" y="2426047"/>
            <a:ext cx="1321284" cy="272133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éducatif</a:t>
            </a:r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C0A2AF80-C1C6-430B-9E7A-0FB1038FA7B2}"/>
              </a:ext>
            </a:extLst>
          </p:cNvPr>
          <p:cNvSpPr/>
          <p:nvPr/>
        </p:nvSpPr>
        <p:spPr>
          <a:xfrm>
            <a:off x="4338084" y="3212098"/>
            <a:ext cx="4818500" cy="272133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Pack Hiver</a:t>
            </a:r>
          </a:p>
        </p:txBody>
      </p:sp>
      <p:sp>
        <p:nvSpPr>
          <p:cNvPr id="47" name="Organigramme : Alternative 46">
            <a:extLst>
              <a:ext uri="{FF2B5EF4-FFF2-40B4-BE49-F238E27FC236}">
                <a16:creationId xmlns:a16="http://schemas.microsoft.com/office/drawing/2014/main" id="{2497D529-4B06-4899-82BC-A2C65E869370}"/>
              </a:ext>
            </a:extLst>
          </p:cNvPr>
          <p:cNvSpPr/>
          <p:nvPr/>
        </p:nvSpPr>
        <p:spPr>
          <a:xfrm>
            <a:off x="6144315" y="3833367"/>
            <a:ext cx="1343637" cy="353845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Annuler</a:t>
            </a:r>
          </a:p>
        </p:txBody>
      </p:sp>
    </p:spTree>
    <p:extLst>
      <p:ext uri="{BB962C8B-B14F-4D97-AF65-F5344CB8AC3E}">
        <p14:creationId xmlns:p14="http://schemas.microsoft.com/office/powerpoint/2010/main" val="7674096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619</Words>
  <Application>Microsoft Office PowerPoint</Application>
  <PresentationFormat>Grand écran</PresentationFormat>
  <Paragraphs>208</Paragraphs>
  <Slides>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Thème Office</vt:lpstr>
      <vt:lpstr>Package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formation</dc:creator>
  <cp:lastModifiedBy>formation</cp:lastModifiedBy>
  <cp:revision>88</cp:revision>
  <dcterms:created xsi:type="dcterms:W3CDTF">2018-10-03T07:46:21Z</dcterms:created>
  <dcterms:modified xsi:type="dcterms:W3CDTF">2018-10-04T07:16:28Z</dcterms:modified>
</cp:coreProperties>
</file>