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61" r:id="rId4"/>
    <p:sldId id="262" r:id="rId5"/>
    <p:sldId id="270" r:id="rId6"/>
    <p:sldId id="264" r:id="rId7"/>
    <p:sldId id="272" r:id="rId8"/>
    <p:sldId id="293" r:id="rId9"/>
    <p:sldId id="265" r:id="rId10"/>
    <p:sldId id="294" r:id="rId11"/>
    <p:sldId id="295" r:id="rId12"/>
    <p:sldId id="288" r:id="rId13"/>
    <p:sldId id="273" r:id="rId14"/>
    <p:sldId id="291" r:id="rId15"/>
    <p:sldId id="274" r:id="rId16"/>
    <p:sldId id="279" r:id="rId17"/>
    <p:sldId id="280" r:id="rId18"/>
    <p:sldId id="287" r:id="rId19"/>
    <p:sldId id="281" r:id="rId20"/>
    <p:sldId id="299" r:id="rId21"/>
    <p:sldId id="301" r:id="rId22"/>
    <p:sldId id="302" r:id="rId23"/>
    <p:sldId id="303" r:id="rId24"/>
    <p:sldId id="284" r:id="rId25"/>
    <p:sldId id="297" r:id="rId26"/>
    <p:sldId id="292" r:id="rId27"/>
    <p:sldId id="268" r:id="rId28"/>
    <p:sldId id="269" r:id="rId29"/>
    <p:sldId id="260" r:id="rId30"/>
    <p:sldId id="300" r:id="rId31"/>
    <p:sldId id="277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7B280"/>
    <a:srgbClr val="2C424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29" autoAdjust="0"/>
    <p:restoredTop sz="98791" autoAdjust="0"/>
  </p:normalViewPr>
  <p:slideViewPr>
    <p:cSldViewPr>
      <p:cViewPr varScale="1">
        <p:scale>
          <a:sx n="113" d="100"/>
          <a:sy n="113" d="100"/>
        </p:scale>
        <p:origin x="-61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38E4B-4E2B-4705-9DB0-7E5242E475CD}" type="datetimeFigureOut">
              <a:rPr lang="fr-FR" smtClean="0"/>
              <a:pPr/>
              <a:t>22/10/2018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627DF-8889-4F1E-A850-DC58BF0F79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8948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u="sng" dirty="0">
              <a:solidFill>
                <a:srgbClr val="2C424E"/>
              </a:solidFill>
              <a:latin typeface="jaune d'oeuf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627DF-8889-4F1E-A850-DC58BF0F7948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61096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>
                <a:latin typeface="jaune d'oeuf" pitchFamily="2" charset="0"/>
              </a:rPr>
              <a:t>Réflexion individuelle puis mise en commun des idées :</a:t>
            </a:r>
          </a:p>
          <a:p>
            <a:endParaRPr lang="fr-FR" dirty="0"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Choix de la structure et de l’interface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Choix des couleurs et de la police de caractère</a:t>
            </a:r>
          </a:p>
          <a:p>
            <a:endParaRPr lang="fr-FR" dirty="0">
              <a:latin typeface="jaune d'oeuf" pitchFamily="2" charset="0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627DF-8889-4F1E-A850-DC58BF0F7948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53837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>
                <a:latin typeface="jaune d'oeuf" pitchFamily="2" charset="0"/>
              </a:rPr>
              <a:t>Réflexion individuelle puis mise en commun des idées :</a:t>
            </a:r>
          </a:p>
          <a:p>
            <a:endParaRPr lang="fr-FR" dirty="0"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Choix de la structure et de l’interface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Choix des couleurs et de la police de caractère</a:t>
            </a:r>
          </a:p>
          <a:p>
            <a:endParaRPr lang="fr-FR" dirty="0">
              <a:latin typeface="jaune d'oeuf" pitchFamily="2" charset="0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627DF-8889-4F1E-A850-DC58BF0F7948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53837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>
                <a:latin typeface="jaune d'oeuf" pitchFamily="2" charset="0"/>
              </a:rPr>
              <a:t>Réflexion individuelle puis mise en commun des idées :</a:t>
            </a:r>
          </a:p>
          <a:p>
            <a:endParaRPr lang="fr-FR" dirty="0"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Choix de la structure et de l’interface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Choix des couleurs et de la police de caractère</a:t>
            </a:r>
          </a:p>
          <a:p>
            <a:endParaRPr lang="fr-FR" dirty="0">
              <a:latin typeface="jaune d'oeuf" pitchFamily="2" charset="0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627DF-8889-4F1E-A850-DC58BF0F7948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53837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>
                <a:latin typeface="jaune d'oeuf" pitchFamily="2" charset="0"/>
              </a:rPr>
              <a:t>Les 4 membres de l’équipe :</a:t>
            </a:r>
          </a:p>
          <a:p>
            <a:endParaRPr lang="fr-FR" dirty="0"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Création de la base de donnée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>
              <a:latin typeface="jaune d'oeuf" pitchFamily="2" charset="0"/>
            </a:endParaRPr>
          </a:p>
          <a:p>
            <a:r>
              <a:rPr lang="fr-FR" u="sng" dirty="0">
                <a:latin typeface="jaune d'oeuf" pitchFamily="2" charset="0"/>
              </a:rPr>
              <a:t>Individuellement :</a:t>
            </a:r>
          </a:p>
          <a:p>
            <a:endParaRPr lang="fr-FR" dirty="0"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Implémentation de l’IHM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Implémentation des fonctions </a:t>
            </a:r>
          </a:p>
          <a:p>
            <a:endParaRPr lang="fr-FR" dirty="0">
              <a:latin typeface="jaune d'oeuf" pitchFamily="2" charset="0"/>
            </a:endParaRPr>
          </a:p>
          <a:p>
            <a:r>
              <a:rPr lang="fr-FR" u="sng" dirty="0">
                <a:latin typeface="jaune d'oeuf" pitchFamily="2" charset="0"/>
              </a:rPr>
              <a:t>Les 4 membres de l’équipe 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Bilan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err="1">
                <a:latin typeface="jaune d'oeuf" pitchFamily="2" charset="0"/>
              </a:rPr>
              <a:t>Debug</a:t>
            </a:r>
            <a:endParaRPr lang="fr-FR" dirty="0">
              <a:latin typeface="jaune d'oeuf" pitchFamily="2" charset="0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627DF-8889-4F1E-A850-DC58BF0F7948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7088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>
                <a:latin typeface="jaune d'oeuf" pitchFamily="2" charset="0"/>
              </a:rPr>
              <a:t>Réflexion individuelle puis mise en commun des idées :</a:t>
            </a:r>
          </a:p>
          <a:p>
            <a:endParaRPr lang="fr-FR" dirty="0"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Choix de la structure et de l’interface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Choix des couleurs et de la police de caractère</a:t>
            </a:r>
          </a:p>
          <a:p>
            <a:endParaRPr lang="fr-FR" dirty="0">
              <a:latin typeface="jaune d'oeuf" pitchFamily="2" charset="0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627DF-8889-4F1E-A850-DC58BF0F7948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53837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627DF-8889-4F1E-A850-DC58BF0F7948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1006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627DF-8889-4F1E-A850-DC58BF0F7948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6109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627DF-8889-4F1E-A850-DC58BF0F7948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47376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>
                <a:latin typeface="jaune d'oeuf" pitchFamily="2" charset="0"/>
              </a:rPr>
              <a:t>Réflexion en groupe sur 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dirty="0"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Présentation du contexte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Analyse du besoin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Les différentes fonctionnalités à mettre en place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u="sng" dirty="0">
                <a:solidFill>
                  <a:srgbClr val="2C424E"/>
                </a:solidFill>
                <a:latin typeface="jaune d'oeuf" pitchFamily="2" charset="0"/>
              </a:rPr>
              <a:t>Rédaction du cahier des charges :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627DF-8889-4F1E-A850-DC58BF0F7948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6305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>
                <a:latin typeface="jaune d'oeuf" pitchFamily="2" charset="0"/>
              </a:rPr>
              <a:t>Réflexion en groupe sur :</a:t>
            </a:r>
          </a:p>
          <a:p>
            <a:endParaRPr lang="fr-FR" u="sng" dirty="0">
              <a:latin typeface="jaune d'oeuf" pitchFamily="2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L’expression du besoin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Les objectifs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Les données manipulées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Les règles de gestion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Résultat attendu</a:t>
            </a:r>
          </a:p>
          <a:p>
            <a:endParaRPr lang="fr-FR" dirty="0">
              <a:latin typeface="jaune d'oeuf" pitchFamily="2" charset="0"/>
            </a:endParaRPr>
          </a:p>
          <a:p>
            <a:r>
              <a:rPr lang="fr-FR" u="sng" dirty="0">
                <a:latin typeface="jaune d'oeuf" pitchFamily="2" charset="0"/>
              </a:rPr>
              <a:t>Réflexion individuelle : </a:t>
            </a:r>
          </a:p>
          <a:p>
            <a:r>
              <a:rPr lang="fr-FR" dirty="0">
                <a:latin typeface="jaune d'oeuf" pitchFamily="2" charset="0"/>
              </a:rPr>
              <a:t>Chaque membre de l’équipe a travaillé sur les différentes fonctionnalités </a:t>
            </a:r>
            <a:br>
              <a:rPr lang="fr-FR" dirty="0">
                <a:latin typeface="jaune d'oeuf" pitchFamily="2" charset="0"/>
              </a:rPr>
            </a:br>
            <a:r>
              <a:rPr lang="fr-FR" dirty="0">
                <a:latin typeface="jaune d'oeuf" pitchFamily="2" charset="0"/>
              </a:rPr>
              <a:t>proposées (gestion administrative, gestion Food2Eat, gestion Food2Share et la gestion des Food-</a:t>
            </a:r>
            <a:r>
              <a:rPr lang="fr-FR" dirty="0" err="1">
                <a:latin typeface="jaune d'oeuf" pitchFamily="2" charset="0"/>
              </a:rPr>
              <a:t>Friends</a:t>
            </a:r>
            <a:r>
              <a:rPr lang="fr-FR" dirty="0">
                <a:latin typeface="jaune d'oeuf" pitchFamily="2" charset="0"/>
              </a:rPr>
              <a:t>)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627DF-8889-4F1E-A850-DC58BF0F7948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94496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>
                <a:latin typeface="jaune d'oeuf" pitchFamily="2" charset="0"/>
              </a:rPr>
              <a:t>Réflexion en groupe sur :</a:t>
            </a:r>
          </a:p>
          <a:p>
            <a:endParaRPr lang="fr-FR" dirty="0"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La conception de la base de donnée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Les différentes tables nécessaires au développement de l’appli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Les relations entre les tables ainsi que leurs cardinalités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627DF-8889-4F1E-A850-DC58BF0F7948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9181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>
                <a:latin typeface="jaune d'oeuf" pitchFamily="2" charset="0"/>
              </a:rPr>
              <a:t>Réflexion en groupe sur :</a:t>
            </a:r>
          </a:p>
          <a:p>
            <a:endParaRPr lang="fr-FR" dirty="0"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La conception de la base de donnée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Les différentes tables nécessaires au développement de l’appli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Les relations entre les tables ainsi que leurs cardinalités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627DF-8889-4F1E-A850-DC58BF0F7948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91818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>
                <a:latin typeface="jaune d'oeuf" pitchFamily="2" charset="0"/>
              </a:rPr>
              <a:t>Réflexion individuelle puis mise en commun des idées :</a:t>
            </a:r>
          </a:p>
          <a:p>
            <a:endParaRPr lang="fr-FR" dirty="0"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Choix de la structure et de l’interface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Choix des couleurs et de la police de caractère</a:t>
            </a:r>
          </a:p>
          <a:p>
            <a:endParaRPr lang="fr-FR" dirty="0">
              <a:latin typeface="jaune d'oeuf" pitchFamily="2" charset="0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627DF-8889-4F1E-A850-DC58BF0F7948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53837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>
                <a:latin typeface="jaune d'oeuf" pitchFamily="2" charset="0"/>
              </a:rPr>
              <a:t>Réflexion individuelle puis mise en commun des idées :</a:t>
            </a:r>
          </a:p>
          <a:p>
            <a:endParaRPr lang="fr-FR" dirty="0"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Choix de la structure et de l’interface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>
                <a:latin typeface="jaune d'oeuf" pitchFamily="2" charset="0"/>
              </a:rPr>
              <a:t>Choix des couleurs et de la police de caractère</a:t>
            </a:r>
          </a:p>
          <a:p>
            <a:endParaRPr lang="fr-FR" dirty="0">
              <a:latin typeface="jaune d'oeuf" pitchFamily="2" charset="0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627DF-8889-4F1E-A850-DC58BF0F7948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5383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88"/>
            <a:ext cx="5111749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6375"/>
            <a:ext cx="2057401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1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7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2" y="1664246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9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7" y="1664246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0938"/>
            <a:ext cx="4041774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951"/>
            <a:ext cx="4041774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jpeg"/><Relationship Id="rId10" Type="http://schemas.openxmlformats.org/officeDocument/2006/relationships/image" Target="../media/image17.png"/><Relationship Id="rId19" Type="http://schemas.openxmlformats.org/officeDocument/2006/relationships/image" Target="../media/image26.jpeg"/><Relationship Id="rId4" Type="http://schemas.openxmlformats.org/officeDocument/2006/relationships/image" Target="../media/image11.jpeg"/><Relationship Id="rId9" Type="http://schemas.openxmlformats.org/officeDocument/2006/relationships/image" Target="../media/image16.png"/><Relationship Id="rId1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0" y="3549383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err="1">
                <a:solidFill>
                  <a:srgbClr val="2C424E"/>
                </a:solidFill>
                <a:latin typeface="jaune d'oeuf" pitchFamily="2" charset="0"/>
                <a:ea typeface="맑은 고딕" pitchFamily="50" charset="-127"/>
                <a:cs typeface="Arial" pitchFamily="34" charset="0"/>
              </a:rPr>
              <a:t>Projet</a:t>
            </a:r>
            <a:r>
              <a:rPr lang="en-US" altLang="ko-KR" sz="2800" b="1" dirty="0">
                <a:solidFill>
                  <a:srgbClr val="2C424E"/>
                </a:solidFill>
                <a:latin typeface="jaune d'oeuf" pitchFamily="2" charset="0"/>
                <a:ea typeface="맑은 고딕" pitchFamily="50" charset="-127"/>
                <a:cs typeface="Arial" pitchFamily="34" charset="0"/>
              </a:rPr>
              <a:t> 1</a:t>
            </a:r>
          </a:p>
          <a:p>
            <a:pPr algn="ctr"/>
            <a:r>
              <a:rPr lang="en-US" altLang="ko-KR" sz="2800" b="1" dirty="0">
                <a:solidFill>
                  <a:srgbClr val="2C424E"/>
                </a:solidFill>
                <a:latin typeface="jaune d'oeuf" pitchFamily="2" charset="0"/>
                <a:ea typeface="맑은 고딕" pitchFamily="50" charset="-127"/>
                <a:cs typeface="Arial" pitchFamily="34" charset="0"/>
              </a:rPr>
              <a:t> GDA</a:t>
            </a:r>
          </a:p>
          <a:p>
            <a:pPr algn="ctr"/>
            <a:r>
              <a:rPr lang="en-US" altLang="ko-KR" sz="2800" b="1" dirty="0" err="1">
                <a:solidFill>
                  <a:srgbClr val="2C424E"/>
                </a:solidFill>
                <a:latin typeface="jaune d'oeuf" pitchFamily="2" charset="0"/>
                <a:ea typeface="맑은 고딕" pitchFamily="50" charset="-127"/>
                <a:cs typeface="Arial" pitchFamily="34" charset="0"/>
              </a:rPr>
              <a:t>Générosité</a:t>
            </a:r>
            <a:r>
              <a:rPr lang="en-US" altLang="ko-KR" sz="2800" b="1" dirty="0">
                <a:solidFill>
                  <a:srgbClr val="2C424E"/>
                </a:solidFill>
                <a:latin typeface="jaune d'oeuf" pitchFamily="2" charset="0"/>
                <a:ea typeface="맑은 고딕" pitchFamily="50" charset="-127"/>
                <a:cs typeface="Arial" pitchFamily="34" charset="0"/>
              </a:rPr>
              <a:t>, Don, Association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3844300" y="1567830"/>
            <a:ext cx="14401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Fresh</a:t>
            </a:r>
            <a:br>
              <a:rPr lang="en-US" altLang="ko-KR" sz="2400" b="1" dirty="0">
                <a:solidFill>
                  <a:schemeClr val="bg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</a:br>
            <a:r>
              <a:rPr lang="en-US" altLang="ko-KR" sz="2400" b="1" dirty="0">
                <a:solidFill>
                  <a:schemeClr val="bg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Food</a:t>
            </a:r>
          </a:p>
        </p:txBody>
      </p:sp>
      <p:pic>
        <p:nvPicPr>
          <p:cNvPr id="1026" name="Picture 2" descr="C:\Users\Sith\Pictures\Pictur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7" y="195487"/>
            <a:ext cx="3223620" cy="319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207115" y="2428874"/>
            <a:ext cx="5508289" cy="1285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717849" y="1203599"/>
            <a:ext cx="485999" cy="3939902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886657" y="2571750"/>
            <a:ext cx="7806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Appropriation d’un nouveau </a:t>
            </a:r>
            <a:r>
              <a:rPr lang="fr-FR" sz="1500" dirty="0" err="1">
                <a:solidFill>
                  <a:srgbClr val="2C424E"/>
                </a:solidFill>
                <a:latin typeface="jaune d'oeuf" pitchFamily="2" charset="0"/>
              </a:rPr>
              <a:t>framework</a:t>
            </a: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 : </a:t>
            </a: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JSF</a:t>
            </a:r>
            <a:endParaRPr lang="fr-FR" sz="1500" dirty="0">
              <a:solidFill>
                <a:srgbClr val="2C424E"/>
              </a:solidFill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Conception de l’interface graphique (HTML 5, CSS 3</a:t>
            </a: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Utilisation </a:t>
            </a:r>
            <a:r>
              <a:rPr lang="fr-FR" sz="1500" dirty="0" err="1" smtClean="0">
                <a:solidFill>
                  <a:srgbClr val="2C424E"/>
                </a:solidFill>
                <a:latin typeface="jaune d'oeuf" pitchFamily="2" charset="0"/>
              </a:rPr>
              <a:t>PrimeFaces</a:t>
            </a:r>
            <a:endParaRPr lang="fr-FR" sz="1500" dirty="0">
              <a:solidFill>
                <a:srgbClr val="2C424E"/>
              </a:solidFill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Intégration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02774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602773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168289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2763013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3771125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485124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5931365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701148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816361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2343146" y="666663"/>
            <a:ext cx="1128835" cy="461665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Montée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en compétence</a:t>
            </a:r>
          </a:p>
        </p:txBody>
      </p:sp>
      <p:cxnSp>
        <p:nvCxnSpPr>
          <p:cNvPr id="19" name="Straight Connector 18"/>
          <p:cNvCxnSpPr>
            <a:endCxn id="13" idx="0"/>
          </p:cNvCxnSpPr>
          <p:nvPr/>
        </p:nvCxnSpPr>
        <p:spPr>
          <a:xfrm flipH="1">
            <a:off x="2907564" y="548599"/>
            <a:ext cx="2" cy="118064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8919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1257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5191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49440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37020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074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9833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55184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844" y="2492484"/>
            <a:ext cx="2506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defRPr/>
            </a:pPr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Implémentation sur Eclipse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831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6920" y="1995686"/>
            <a:ext cx="7524329" cy="884466"/>
          </a:xfrm>
        </p:spPr>
        <p:txBody>
          <a:bodyPr/>
          <a:lstStyle/>
          <a:p>
            <a:r>
              <a:rPr lang="en-US" altLang="ko-KR" dirty="0" err="1">
                <a:solidFill>
                  <a:srgbClr val="2C424E"/>
                </a:solidFill>
                <a:latin typeface="jaune d'oeuf" pitchFamily="2" charset="0"/>
              </a:rPr>
              <a:t>Outils</a:t>
            </a:r>
            <a:r>
              <a:rPr lang="en-US" altLang="ko-KR" dirty="0">
                <a:solidFill>
                  <a:srgbClr val="2C424E"/>
                </a:solidFill>
                <a:latin typeface="jaune d'oeuf" pitchFamily="2" charset="0"/>
              </a:rPr>
              <a:t> </a:t>
            </a:r>
            <a:r>
              <a:rPr lang="en-US" altLang="ko-KR" dirty="0" err="1">
                <a:solidFill>
                  <a:srgbClr val="2C424E"/>
                </a:solidFill>
                <a:latin typeface="jaune d'oeuf" pitchFamily="2" charset="0"/>
              </a:rPr>
              <a:t>utilisés</a:t>
            </a:r>
            <a:endParaRPr lang="ko-KR" altLang="en-US" dirty="0">
              <a:solidFill>
                <a:srgbClr val="2C424E"/>
              </a:solidFill>
              <a:latin typeface="jaune d'oeuf" pitchFamily="2" charset="0"/>
            </a:endParaRPr>
          </a:p>
        </p:txBody>
      </p:sp>
      <p:pic>
        <p:nvPicPr>
          <p:cNvPr id="2051" name="Picture 3" descr="C:\Users\Sith\Pictures\Pictur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1" y="1"/>
            <a:ext cx="16002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571750"/>
            <a:ext cx="1500166" cy="2428892"/>
          </a:xfrm>
          <a:prstGeom prst="rect">
            <a:avLst/>
          </a:prstGeom>
          <a:solidFill>
            <a:srgbClr val="07B280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6104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 descr="C:\Users\Sith\Desktop\df7ef7b5-5037-444d-ab9b-780c72cb009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6499" y="2095169"/>
            <a:ext cx="1436610" cy="48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ith\Desktop\7840431e46_77332_logoword-copi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69" y="2053502"/>
            <a:ext cx="597052" cy="58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ith\Desktop\cloud-server-logo-isolat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4426" y="3716618"/>
            <a:ext cx="748565" cy="74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13953" y="1310349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>
                <a:solidFill>
                  <a:srgbClr val="2C424E"/>
                </a:solidFill>
                <a:latin typeface="jaune d'oeuf" pitchFamily="2" charset="0"/>
              </a:rPr>
              <a:t>Développement et IHM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5512" y="1290557"/>
            <a:ext cx="401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u="sng" dirty="0">
                <a:solidFill>
                  <a:srgbClr val="2C424E"/>
                </a:solidFill>
                <a:latin typeface="jaune d'oeuf" pitchFamily="2" charset="0"/>
              </a:rPr>
              <a:t>Cahier des charges et </a:t>
            </a:r>
            <a:endParaRPr lang="fr-FR" sz="1400" b="1" u="sng" dirty="0" smtClean="0">
              <a:solidFill>
                <a:srgbClr val="2C424E"/>
              </a:solidFill>
              <a:latin typeface="jaune d'oeuf" pitchFamily="2" charset="0"/>
            </a:endParaRPr>
          </a:p>
          <a:p>
            <a:pPr algn="ctr"/>
            <a:r>
              <a:rPr lang="fr-FR" sz="1400" b="1" u="sng" dirty="0" smtClean="0">
                <a:solidFill>
                  <a:srgbClr val="2C424E"/>
                </a:solidFill>
                <a:latin typeface="jaune d'oeuf" pitchFamily="2" charset="0"/>
              </a:rPr>
              <a:t>modèle </a:t>
            </a:r>
            <a:r>
              <a:rPr lang="fr-FR" sz="1400" b="1" u="sng" dirty="0">
                <a:solidFill>
                  <a:srgbClr val="2C424E"/>
                </a:solidFill>
                <a:latin typeface="jaune d'oeuf" pitchFamily="2" charset="0"/>
              </a:rPr>
              <a:t>physique de donnée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3192" y="2933589"/>
            <a:ext cx="234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>
                <a:solidFill>
                  <a:srgbClr val="2C424E"/>
                </a:solidFill>
                <a:latin typeface="jaune d'oeuf" pitchFamily="2" charset="0"/>
              </a:rPr>
              <a:t>Base de donnée / Serveur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9547" y="2931079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>
                <a:solidFill>
                  <a:srgbClr val="2C424E"/>
                </a:solidFill>
                <a:latin typeface="jaune d'oeuf" pitchFamily="2" charset="0"/>
              </a:rPr>
              <a:t>Partage de fichiers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9468" y="2924863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>
                <a:solidFill>
                  <a:srgbClr val="2C424E"/>
                </a:solidFill>
                <a:latin typeface="jaune d'oeuf" pitchFamily="2" charset="0"/>
              </a:rPr>
              <a:t>Communication</a:t>
            </a:r>
          </a:p>
        </p:txBody>
      </p:sp>
      <p:pic>
        <p:nvPicPr>
          <p:cNvPr id="1033" name="Picture 9" descr="C:\Users\Sith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7027" y="3439354"/>
            <a:ext cx="577676" cy="57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ith\Desktop\unnam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7026" y="4272345"/>
            <a:ext cx="613326" cy="6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2914625"/>
            <a:ext cx="9144000" cy="0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4788024" y="1213263"/>
            <a:ext cx="0" cy="1701362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3092300" y="2914625"/>
            <a:ext cx="3209" cy="2228875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5800450" y="2914625"/>
            <a:ext cx="0" cy="2228876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2774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/>
          <p:nvPr/>
        </p:nvSpPr>
        <p:spPr>
          <a:xfrm>
            <a:off x="602773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31" name="Oval 30"/>
          <p:cNvSpPr/>
          <p:nvPr/>
        </p:nvSpPr>
        <p:spPr>
          <a:xfrm>
            <a:off x="168289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32" name="Oval 31"/>
          <p:cNvSpPr/>
          <p:nvPr/>
        </p:nvSpPr>
        <p:spPr>
          <a:xfrm>
            <a:off x="2763013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33" name="Oval 32"/>
          <p:cNvSpPr/>
          <p:nvPr/>
        </p:nvSpPr>
        <p:spPr>
          <a:xfrm>
            <a:off x="3771125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34" name="Oval 33"/>
          <p:cNvSpPr/>
          <p:nvPr/>
        </p:nvSpPr>
        <p:spPr>
          <a:xfrm>
            <a:off x="485124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35" name="Oval 34"/>
          <p:cNvSpPr/>
          <p:nvPr/>
        </p:nvSpPr>
        <p:spPr>
          <a:xfrm>
            <a:off x="5931365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36" name="Oval 35"/>
          <p:cNvSpPr/>
          <p:nvPr/>
        </p:nvSpPr>
        <p:spPr>
          <a:xfrm>
            <a:off x="701148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37" name="Oval 36"/>
          <p:cNvSpPr/>
          <p:nvPr/>
        </p:nvSpPr>
        <p:spPr>
          <a:xfrm>
            <a:off x="816361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38" name="TextBox 37"/>
          <p:cNvSpPr txBox="1"/>
          <p:nvPr/>
        </p:nvSpPr>
        <p:spPr>
          <a:xfrm>
            <a:off x="3599991" y="679694"/>
            <a:ext cx="630301" cy="461665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Outils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utilisés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3914017" y="506888"/>
            <a:ext cx="1124" cy="172807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1213263"/>
            <a:ext cx="9144000" cy="0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8919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71257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5191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9440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37020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1074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9833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55184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42" name="Picture 13">
            <a:extLst>
              <a:ext uri="{FF2B5EF4-FFF2-40B4-BE49-F238E27FC236}">
                <a16:creationId xmlns:a16="http://schemas.microsoft.com/office/drawing/2014/main" xmlns="" id="{2D0949FB-BC1B-4D66-89A9-F8BCEE4A28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147" t="3462" r="8282"/>
          <a:stretch>
            <a:fillRect/>
          </a:stretch>
        </p:blipFill>
        <p:spPr bwMode="auto">
          <a:xfrm>
            <a:off x="844184" y="2113056"/>
            <a:ext cx="410742" cy="53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xmlns="" id="{3C1D644E-552A-4463-8FF6-53BF06A2295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96703"/>
            <a:ext cx="1391114" cy="40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xmlns="" id="{DA44A210-BB2F-4D56-A7A8-EC1F6C63328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598" y="1706263"/>
            <a:ext cx="1195040" cy="28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xmlns="" id="{F0D91F29-D221-4A94-91F1-7A20F17138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860" y="2127230"/>
            <a:ext cx="601746" cy="50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xmlns="" id="{320C93C7-4C4A-42FE-8D28-D710CE40F95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8524" y="2415320"/>
            <a:ext cx="873038" cy="22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xmlns="" id="{0F6E9448-B13F-4CEB-9D10-95338E18981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3844" y="3343733"/>
            <a:ext cx="921491" cy="47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xmlns="" id="{BC165A5B-5325-4C14-8682-9FA385DEE8F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716" y="3428279"/>
            <a:ext cx="615664" cy="49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6D140891-2054-4843-9FBC-ACF83EA4113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4613" y="1559346"/>
            <a:ext cx="410726" cy="6389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18EF0A58-640F-4683-B79B-71AC5619216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3548" y="4211125"/>
            <a:ext cx="1369544" cy="684772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xmlns="" id="{007CF337-8A7F-45A1-8EB4-6B8CA0B489B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119" t="11790" r="28333" b="8488"/>
          <a:stretch>
            <a:fillRect/>
          </a:stretch>
        </p:blipFill>
        <p:spPr bwMode="auto">
          <a:xfrm>
            <a:off x="4457690" y="3598080"/>
            <a:ext cx="97631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B092C33F-11F1-4848-87C6-F758AEA7094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6719" y="1625604"/>
            <a:ext cx="1243113" cy="662197"/>
          </a:xfrm>
          <a:prstGeom prst="rect">
            <a:avLst/>
          </a:prstGeom>
        </p:spPr>
      </p:pic>
      <p:pic>
        <p:nvPicPr>
          <p:cNvPr id="19" name="Picture 2" descr="Résultat de recherche d'images pour &quot;star uml logo&quot;">
            <a:extLst>
              <a:ext uri="{FF2B5EF4-FFF2-40B4-BE49-F238E27FC236}">
                <a16:creationId xmlns:a16="http://schemas.microsoft.com/office/drawing/2014/main" xmlns="" id="{1FFDCC27-5152-412C-BED0-FA0926C7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9190" y="1928808"/>
            <a:ext cx="1210512" cy="83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5186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6920" y="1995686"/>
            <a:ext cx="7524329" cy="884466"/>
          </a:xfrm>
        </p:spPr>
        <p:txBody>
          <a:bodyPr/>
          <a:lstStyle/>
          <a:p>
            <a:r>
              <a:rPr lang="en-US" altLang="ko-KR" dirty="0" err="1">
                <a:solidFill>
                  <a:srgbClr val="2C424E"/>
                </a:solidFill>
                <a:latin typeface="jaune d'oeuf" pitchFamily="2" charset="0"/>
              </a:rPr>
              <a:t>Etapes</a:t>
            </a:r>
            <a:r>
              <a:rPr lang="en-US" altLang="ko-KR" dirty="0">
                <a:solidFill>
                  <a:srgbClr val="2C424E"/>
                </a:solidFill>
                <a:latin typeface="jaune d'oeuf" pitchFamily="2" charset="0"/>
              </a:rPr>
              <a:t> du </a:t>
            </a:r>
            <a:r>
              <a:rPr lang="en-US" altLang="ko-KR" dirty="0" err="1">
                <a:solidFill>
                  <a:srgbClr val="2C424E"/>
                </a:solidFill>
                <a:latin typeface="jaune d'oeuf" pitchFamily="2" charset="0"/>
              </a:rPr>
              <a:t>projet</a:t>
            </a:r>
            <a:endParaRPr lang="ko-KR" altLang="en-US" dirty="0">
              <a:solidFill>
                <a:srgbClr val="2C424E"/>
              </a:solidFill>
              <a:latin typeface="jaune d'oeuf" pitchFamily="2" charset="0"/>
            </a:endParaRPr>
          </a:p>
        </p:txBody>
      </p:sp>
      <p:pic>
        <p:nvPicPr>
          <p:cNvPr id="2051" name="Picture 3" descr="C:\Users\Sith\Pictures\Pictur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1" y="1"/>
            <a:ext cx="16002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571750"/>
            <a:ext cx="1500166" cy="2428892"/>
          </a:xfrm>
          <a:prstGeom prst="rect">
            <a:avLst/>
          </a:prstGeom>
          <a:solidFill>
            <a:srgbClr val="07B280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6219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207115" y="2351861"/>
            <a:ext cx="5213199" cy="13720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717849" y="1203599"/>
            <a:ext cx="485999" cy="3939902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596718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/>
          <p:cNvSpPr/>
          <p:nvPr/>
        </p:nvSpPr>
        <p:spPr>
          <a:xfrm>
            <a:off x="596717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1676836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2756957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3765069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845188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5925309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7005428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8157556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618890" y="679694"/>
            <a:ext cx="737701" cy="461665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Etapes </a:t>
            </a:r>
            <a:br>
              <a:rPr lang="fr-FR" sz="1200" dirty="0">
                <a:solidFill>
                  <a:schemeClr val="bg1"/>
                </a:solidFill>
                <a:latin typeface="jaune d'oeuf" pitchFamily="2" charset="0"/>
              </a:rPr>
            </a:br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du projet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986614" y="506888"/>
            <a:ext cx="1124" cy="172807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2863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65201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5855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3384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30964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04692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92275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912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75856" y="2627270"/>
            <a:ext cx="65527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Présentation du contexte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Analyse du besoin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Les différentes fonctionnalités à mettre en place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406" y="2499742"/>
            <a:ext cx="261976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Analyse du </a:t>
            </a:r>
            <a:b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</a:br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besoin et gestion de projet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5186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717849" y="1203599"/>
            <a:ext cx="485999" cy="3939902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02774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/>
          <p:cNvSpPr/>
          <p:nvPr/>
        </p:nvSpPr>
        <p:spPr>
          <a:xfrm>
            <a:off x="602773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168289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2763013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3771125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85124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5931365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701148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816361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624945" y="679694"/>
            <a:ext cx="737702" cy="461665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Etapes</a:t>
            </a:r>
            <a:br>
              <a:rPr lang="fr-FR" sz="1200" dirty="0">
                <a:solidFill>
                  <a:schemeClr val="bg1"/>
                </a:solidFill>
                <a:latin typeface="jaune d'oeuf" pitchFamily="2" charset="0"/>
              </a:rPr>
            </a:br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du projet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992670" y="506888"/>
            <a:ext cx="1124" cy="172807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8919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1257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191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9440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37020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074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9833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184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4" name="TextBox 28"/>
          <p:cNvSpPr txBox="1"/>
          <p:nvPr/>
        </p:nvSpPr>
        <p:spPr>
          <a:xfrm>
            <a:off x="3214678" y="2143122"/>
            <a:ext cx="62646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L’expression du besoin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Les objectifs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Les données manipulées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Les règles de gestion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Résultat attendu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7158" y="2928940"/>
            <a:ext cx="237626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300" b="1" dirty="0" smtClean="0">
                <a:solidFill>
                  <a:srgbClr val="2C424E"/>
                </a:solidFill>
                <a:latin typeface="jaune d'oeuf" pitchFamily="2" charset="0"/>
              </a:rPr>
              <a:t>Spécifications </a:t>
            </a:r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/>
            </a:r>
            <a:b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</a:br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fonctionnelles </a:t>
            </a:r>
            <a:b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</a:br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détaillées  </a:t>
            </a:r>
            <a:endParaRPr lang="fr-FR" sz="2300" dirty="0">
              <a:solidFill>
                <a:srgbClr val="2C424E"/>
              </a:solidFill>
              <a:latin typeface="jaune d'oeuf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203847" y="3643320"/>
            <a:ext cx="4925703" cy="12642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/>
          <p:cNvSpPr txBox="1"/>
          <p:nvPr/>
        </p:nvSpPr>
        <p:spPr>
          <a:xfrm>
            <a:off x="3240927" y="3507854"/>
            <a:ext cx="47816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500" dirty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/>
            <a:r>
              <a:rPr lang="fr-FR" sz="1500" b="1" dirty="0" smtClean="0">
                <a:solidFill>
                  <a:srgbClr val="2C424E"/>
                </a:solidFill>
                <a:latin typeface="jaune d'oeuf" pitchFamily="2" charset="0"/>
              </a:rPr>
              <a:t>Organisation</a:t>
            </a:r>
            <a:endParaRPr lang="fr-FR" sz="1500" b="1" dirty="0" smtClean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Réflexions </a:t>
            </a: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personnelles, puis mise en commun.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Répartition de la rédaction des  fonctionnalités </a:t>
            </a:r>
            <a:br>
              <a:rPr lang="fr-FR" sz="1500" dirty="0">
                <a:solidFill>
                  <a:srgbClr val="2C424E"/>
                </a:solidFill>
                <a:latin typeface="jaune d'oeuf" pitchFamily="2" charset="0"/>
              </a:rPr>
            </a:b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à détaillées.</a:t>
            </a:r>
          </a:p>
        </p:txBody>
      </p:sp>
      <p:sp>
        <p:nvSpPr>
          <p:cNvPr id="30" name="TextBox 24"/>
          <p:cNvSpPr txBox="1"/>
          <p:nvPr/>
        </p:nvSpPr>
        <p:spPr>
          <a:xfrm>
            <a:off x="142844" y="1643056"/>
            <a:ext cx="25546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Cahier des </a:t>
            </a:r>
          </a:p>
          <a:p>
            <a:pPr algn="r"/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charges</a:t>
            </a:r>
          </a:p>
        </p:txBody>
      </p:sp>
      <p:sp>
        <p:nvSpPr>
          <p:cNvPr id="31" name="TextBox 27"/>
          <p:cNvSpPr txBox="1"/>
          <p:nvPr/>
        </p:nvSpPr>
        <p:spPr>
          <a:xfrm>
            <a:off x="3357554" y="1643056"/>
            <a:ext cx="54292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u="sng" dirty="0">
                <a:solidFill>
                  <a:srgbClr val="07B280"/>
                </a:solidFill>
                <a:latin typeface="jaune d'oeuf" pitchFamily="2" charset="0"/>
              </a:rPr>
              <a:t>Temps alloué : </a:t>
            </a:r>
            <a:r>
              <a:rPr lang="fr-FR" sz="1500" b="1" u="sng" dirty="0">
                <a:solidFill>
                  <a:srgbClr val="2C424E"/>
                </a:solidFill>
                <a:latin typeface="jaune d'oeuf" pitchFamily="2" charset="0"/>
              </a:rPr>
              <a:t>3</a:t>
            </a:r>
            <a:r>
              <a:rPr lang="fr-FR" sz="1500" u="sng" dirty="0">
                <a:solidFill>
                  <a:srgbClr val="2C424E"/>
                </a:solidFill>
                <a:latin typeface="jaune d'oeuf" pitchFamily="2" charset="0"/>
              </a:rPr>
              <a:t> </a:t>
            </a:r>
            <a:r>
              <a:rPr lang="fr-FR" sz="1500" u="sng" dirty="0" smtClean="0">
                <a:solidFill>
                  <a:srgbClr val="2C424E"/>
                </a:solidFill>
                <a:latin typeface="jaune d'oeuf" pitchFamily="2" charset="0"/>
              </a:rPr>
              <a:t>jours</a:t>
            </a:r>
            <a:endParaRPr lang="fr-FR" sz="1500" dirty="0">
              <a:solidFill>
                <a:srgbClr val="2C424E"/>
              </a:solidFill>
              <a:latin typeface="jaune d'oeu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766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237050" y="3264124"/>
            <a:ext cx="5832648" cy="12262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717849" y="1203599"/>
            <a:ext cx="485999" cy="3939902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02774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/>
          <p:cNvSpPr/>
          <p:nvPr/>
        </p:nvSpPr>
        <p:spPr>
          <a:xfrm>
            <a:off x="602773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168289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2763013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3771125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85124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5931365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701148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816361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624945" y="679694"/>
            <a:ext cx="737702" cy="461665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Etapes </a:t>
            </a:r>
            <a:br>
              <a:rPr lang="fr-FR" sz="1200" dirty="0">
                <a:solidFill>
                  <a:schemeClr val="bg1"/>
                </a:solidFill>
                <a:latin typeface="jaune d'oeuf" pitchFamily="2" charset="0"/>
              </a:rPr>
            </a:br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du projet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992670" y="506888"/>
            <a:ext cx="1124" cy="172807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8919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1257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191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9440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37020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074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9833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184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86116" y="2000246"/>
            <a:ext cx="57374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La conception de la base de donnée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Les différentes tables nécessaires au développement de </a:t>
            </a:r>
            <a:endParaRPr lang="fr-FR" sz="1500" dirty="0" smtClean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/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	</a:t>
            </a: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l’application</a:t>
            </a:r>
            <a:endParaRPr lang="fr-FR" sz="1500" dirty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Les relations entre les tables ainsi que leurs cardinalités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2844" y="2211710"/>
            <a:ext cx="254832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Conception du </a:t>
            </a:r>
            <a:b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</a:br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modèle physique </a:t>
            </a:r>
            <a:b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</a:br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de donnée </a:t>
            </a:r>
            <a:endParaRPr lang="fr-FR" sz="2300" dirty="0">
              <a:solidFill>
                <a:srgbClr val="2C424E"/>
              </a:solidFill>
              <a:latin typeface="jaune d'oeuf" pitchFamily="2" charset="0"/>
            </a:endParaRPr>
          </a:p>
        </p:txBody>
      </p:sp>
      <p:sp>
        <p:nvSpPr>
          <p:cNvPr id="30" name="TextBox 27"/>
          <p:cNvSpPr txBox="1"/>
          <p:nvPr/>
        </p:nvSpPr>
        <p:spPr>
          <a:xfrm>
            <a:off x="3214678" y="3143254"/>
            <a:ext cx="47816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500" dirty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/>
            <a:r>
              <a:rPr lang="fr-FR" sz="1500" b="1" dirty="0" smtClean="0">
                <a:solidFill>
                  <a:srgbClr val="2C424E"/>
                </a:solidFill>
                <a:latin typeface="jaune d'oeuf" pitchFamily="2" charset="0"/>
              </a:rPr>
              <a:t>Organisation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Réflexions </a:t>
            </a: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personnelles sur les bases de données</a:t>
            </a:r>
            <a:br>
              <a:rPr lang="fr-FR" sz="1500" dirty="0">
                <a:solidFill>
                  <a:srgbClr val="2C424E"/>
                </a:solidFill>
                <a:latin typeface="jaune d'oeuf" pitchFamily="2" charset="0"/>
              </a:rPr>
            </a:b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et le fonctionnement de l’application.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Mise en commun </a:t>
            </a:r>
          </a:p>
        </p:txBody>
      </p:sp>
    </p:spTree>
    <p:extLst>
      <p:ext uri="{BB962C8B-B14F-4D97-AF65-F5344CB8AC3E}">
        <p14:creationId xmlns:p14="http://schemas.microsoft.com/office/powerpoint/2010/main" xmlns="" val="213529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02774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/>
          <p:cNvSpPr/>
          <p:nvPr/>
        </p:nvSpPr>
        <p:spPr>
          <a:xfrm>
            <a:off x="602773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168289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2763013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3771125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85124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5931365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701148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816361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624945" y="679694"/>
            <a:ext cx="737702" cy="461665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Etapes </a:t>
            </a:r>
            <a:br>
              <a:rPr lang="fr-FR" sz="1200" dirty="0">
                <a:solidFill>
                  <a:schemeClr val="bg1"/>
                </a:solidFill>
                <a:latin typeface="jaune d'oeuf" pitchFamily="2" charset="0"/>
              </a:rPr>
            </a:br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du projet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992670" y="506888"/>
            <a:ext cx="1124" cy="172807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8919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1257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191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9440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37020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074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9833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184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9356338E-3C48-4A16-8F92-178D1E2BA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1214428"/>
            <a:ext cx="5618494" cy="383669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717849" y="1203599"/>
            <a:ext cx="485999" cy="3939902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/>
          <p:cNvSpPr txBox="1"/>
          <p:nvPr/>
        </p:nvSpPr>
        <p:spPr>
          <a:xfrm>
            <a:off x="642910" y="2211710"/>
            <a:ext cx="20482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300" b="1" dirty="0" smtClean="0">
                <a:solidFill>
                  <a:srgbClr val="2C424E"/>
                </a:solidFill>
                <a:latin typeface="jaune d'oeuf" pitchFamily="2" charset="0"/>
              </a:rPr>
              <a:t>Diagramme de classe</a:t>
            </a:r>
            <a:endParaRPr lang="fr-FR" sz="2300" dirty="0">
              <a:solidFill>
                <a:srgbClr val="2C424E"/>
              </a:solidFill>
              <a:latin typeface="jaune d'oeu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717849" y="1203599"/>
            <a:ext cx="485999" cy="3939902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02774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/>
          <p:cNvSpPr/>
          <p:nvPr/>
        </p:nvSpPr>
        <p:spPr>
          <a:xfrm>
            <a:off x="602773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168289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2763013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3771125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85124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5931365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701148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816361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624945" y="679694"/>
            <a:ext cx="737702" cy="461665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Etapes </a:t>
            </a:r>
            <a:br>
              <a:rPr lang="fr-FR" sz="1200" dirty="0">
                <a:solidFill>
                  <a:schemeClr val="bg1"/>
                </a:solidFill>
                <a:latin typeface="jaune d'oeuf" pitchFamily="2" charset="0"/>
              </a:rPr>
            </a:br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du projet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992670" y="506888"/>
            <a:ext cx="1124" cy="172807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8919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1257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191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9440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37020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074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9833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184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47864" y="2645578"/>
            <a:ext cx="543897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Réalisation de maquettes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Choix </a:t>
            </a: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de la structure et de l’interface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Choix des couleurs et de la police de caractère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4905" y="2499742"/>
            <a:ext cx="23762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Conception </a:t>
            </a:r>
            <a:b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</a:br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de l’interface </a:t>
            </a:r>
            <a:endParaRPr lang="fr-FR" sz="2300" dirty="0">
              <a:solidFill>
                <a:srgbClr val="2C424E"/>
              </a:solidFill>
              <a:latin typeface="jaune d'oeuf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3560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02774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/>
          <p:cNvSpPr/>
          <p:nvPr/>
        </p:nvSpPr>
        <p:spPr>
          <a:xfrm>
            <a:off x="602773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168289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2763013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3771125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85124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5931365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701148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816361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624945" y="679694"/>
            <a:ext cx="737702" cy="461665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Etapes </a:t>
            </a:r>
            <a:br>
              <a:rPr lang="fr-FR" sz="1200" dirty="0">
                <a:solidFill>
                  <a:schemeClr val="bg1"/>
                </a:solidFill>
                <a:latin typeface="jaune d'oeuf" pitchFamily="2" charset="0"/>
              </a:rPr>
            </a:br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du projet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992670" y="506888"/>
            <a:ext cx="1124" cy="172807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8919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1257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191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9440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37020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074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9833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184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5720" y="1285867"/>
            <a:ext cx="17145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300" b="1" dirty="0" smtClean="0">
                <a:solidFill>
                  <a:srgbClr val="2C424E"/>
                </a:solidFill>
                <a:latin typeface="jaune d'oeuf" pitchFamily="2" charset="0"/>
              </a:rPr>
              <a:t>Maquettes</a:t>
            </a:r>
            <a:endParaRPr lang="fr-FR" sz="2300" dirty="0">
              <a:solidFill>
                <a:srgbClr val="2C424E"/>
              </a:solidFill>
              <a:latin typeface="jaune d'oeuf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428742"/>
            <a:ext cx="623822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3560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649" y="175116"/>
            <a:ext cx="7524329" cy="884466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2C424E"/>
                </a:solidFill>
                <a:latin typeface="Cicle Gordita" pitchFamily="2" charset="0"/>
              </a:rPr>
              <a:t>SOMMAIRE</a:t>
            </a:r>
            <a:endParaRPr lang="ko-KR" altLang="en-US" dirty="0">
              <a:solidFill>
                <a:srgbClr val="2C424E"/>
              </a:solidFill>
              <a:latin typeface="Cicle Gordita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08538" y="2518767"/>
            <a:ext cx="6912768" cy="46064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solidFill>
                  <a:srgbClr val="2C424E"/>
                </a:solidFill>
                <a:latin typeface="jaune d'oeuf" pitchFamily="2" charset="0"/>
              </a:rPr>
              <a:t>Présentation de l’équipe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solidFill>
                  <a:srgbClr val="2C424E"/>
                </a:solidFill>
                <a:latin typeface="jaune d'oeuf" pitchFamily="2" charset="0"/>
              </a:rPr>
              <a:t>Cahier des charges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solidFill>
                  <a:srgbClr val="2C424E"/>
                </a:solidFill>
                <a:latin typeface="jaune d'oeuf" pitchFamily="2" charset="0"/>
              </a:rPr>
              <a:t>Montée en compétence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solidFill>
                  <a:srgbClr val="2C424E"/>
                </a:solidFill>
                <a:latin typeface="jaune d'oeuf" pitchFamily="2" charset="0"/>
              </a:rPr>
              <a:t>Outils utilisés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solidFill>
                  <a:srgbClr val="2C424E"/>
                </a:solidFill>
                <a:latin typeface="jaune d'oeuf" pitchFamily="2" charset="0"/>
              </a:rPr>
              <a:t>Etapes du projet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solidFill>
                  <a:srgbClr val="2C424E"/>
                </a:solidFill>
                <a:latin typeface="jaune d'oeuf" pitchFamily="2" charset="0"/>
              </a:rPr>
              <a:t>Organisation interne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solidFill>
                  <a:srgbClr val="2C424E"/>
                </a:solidFill>
                <a:latin typeface="jaune d'oeuf" pitchFamily="2" charset="0"/>
              </a:rPr>
              <a:t>Démonstration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>
                <a:solidFill>
                  <a:srgbClr val="2C424E"/>
                </a:solidFill>
                <a:latin typeface="jaune d'oeuf" pitchFamily="2" charset="0"/>
              </a:rPr>
              <a:t>Conclusion et évolutions possibles</a:t>
            </a:r>
          </a:p>
        </p:txBody>
      </p:sp>
      <p:pic>
        <p:nvPicPr>
          <p:cNvPr id="2051" name="Picture 3" descr="C:\Users\Sith\Pictures\Pictur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1" y="1"/>
            <a:ext cx="16002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777789" y="1315865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63935" y="1275606"/>
            <a:ext cx="311304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1776815" y="168547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1784716" y="205344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1770615" y="2013187"/>
            <a:ext cx="311304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1794587" y="243804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780733" y="2397785"/>
            <a:ext cx="311304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1800787" y="279578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1786933" y="2755529"/>
            <a:ext cx="311304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1807714" y="314608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8" name="TextBox 17"/>
          <p:cNvSpPr txBox="1"/>
          <p:nvPr/>
        </p:nvSpPr>
        <p:spPr>
          <a:xfrm>
            <a:off x="1793860" y="3105823"/>
            <a:ext cx="311304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1814641" y="351541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1807714" y="3475155"/>
            <a:ext cx="311304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63688" y="1633969"/>
            <a:ext cx="311304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1807741" y="387059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1797663" y="3837560"/>
            <a:ext cx="311304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571750"/>
            <a:ext cx="1500166" cy="2428892"/>
          </a:xfrm>
          <a:prstGeom prst="rect">
            <a:avLst/>
          </a:prstGeom>
          <a:solidFill>
            <a:srgbClr val="07B280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384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02774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/>
          <p:cNvSpPr/>
          <p:nvPr/>
        </p:nvSpPr>
        <p:spPr>
          <a:xfrm>
            <a:off x="602773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168289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2763013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3771125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85124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5931365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701148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816361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624945" y="679694"/>
            <a:ext cx="737702" cy="461665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Etapes </a:t>
            </a:r>
            <a:br>
              <a:rPr lang="fr-FR" sz="1200" dirty="0">
                <a:solidFill>
                  <a:schemeClr val="bg1"/>
                </a:solidFill>
                <a:latin typeface="jaune d'oeuf" pitchFamily="2" charset="0"/>
              </a:rPr>
            </a:br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du projet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992670" y="506888"/>
            <a:ext cx="1124" cy="172807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8919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1257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191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9440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37020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074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9833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184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5720" y="1285867"/>
            <a:ext cx="17145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300" b="1" dirty="0" smtClean="0">
                <a:solidFill>
                  <a:srgbClr val="2C424E"/>
                </a:solidFill>
                <a:latin typeface="jaune d'oeuf" pitchFamily="2" charset="0"/>
              </a:rPr>
              <a:t>Maquettes</a:t>
            </a:r>
            <a:endParaRPr lang="fr-FR" sz="2300" dirty="0">
              <a:solidFill>
                <a:srgbClr val="2C424E"/>
              </a:solidFill>
              <a:latin typeface="jaune d'oeuf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7" y="1428742"/>
            <a:ext cx="6429420" cy="360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35603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02774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/>
          <p:cNvSpPr/>
          <p:nvPr/>
        </p:nvSpPr>
        <p:spPr>
          <a:xfrm>
            <a:off x="602773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168289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2763013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3771125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85124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5931365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701148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816361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624945" y="679694"/>
            <a:ext cx="737702" cy="461665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Etapes </a:t>
            </a:r>
            <a:br>
              <a:rPr lang="fr-FR" sz="1200" dirty="0">
                <a:solidFill>
                  <a:schemeClr val="bg1"/>
                </a:solidFill>
                <a:latin typeface="jaune d'oeuf" pitchFamily="2" charset="0"/>
              </a:rPr>
            </a:br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du projet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992670" y="506888"/>
            <a:ext cx="1124" cy="172807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8919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1257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191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9440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37020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074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9833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184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5720" y="1285867"/>
            <a:ext cx="17145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300" b="1" dirty="0" smtClean="0">
                <a:solidFill>
                  <a:srgbClr val="2C424E"/>
                </a:solidFill>
                <a:latin typeface="jaune d'oeuf" pitchFamily="2" charset="0"/>
              </a:rPr>
              <a:t>Maquettes</a:t>
            </a:r>
            <a:endParaRPr lang="fr-FR" sz="2300" dirty="0">
              <a:solidFill>
                <a:srgbClr val="2C424E"/>
              </a:solidFill>
              <a:latin typeface="jaune d'oeuf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357304"/>
            <a:ext cx="66207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35603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02774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/>
          <p:cNvSpPr/>
          <p:nvPr/>
        </p:nvSpPr>
        <p:spPr>
          <a:xfrm>
            <a:off x="602773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168289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2763013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3771125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85124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5931365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701148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816361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4624945" y="679694"/>
            <a:ext cx="737702" cy="461665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Etapes </a:t>
            </a:r>
            <a:br>
              <a:rPr lang="fr-FR" sz="1200" dirty="0">
                <a:solidFill>
                  <a:schemeClr val="bg1"/>
                </a:solidFill>
                <a:latin typeface="jaune d'oeuf" pitchFamily="2" charset="0"/>
              </a:rPr>
            </a:br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du projet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992670" y="506888"/>
            <a:ext cx="1124" cy="172807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8919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71257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191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9440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37020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074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9833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184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5720" y="1285867"/>
            <a:ext cx="17145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300" b="1" dirty="0" smtClean="0">
                <a:solidFill>
                  <a:srgbClr val="2C424E"/>
                </a:solidFill>
                <a:latin typeface="jaune d'oeuf" pitchFamily="2" charset="0"/>
              </a:rPr>
              <a:t>Maquettes</a:t>
            </a:r>
            <a:endParaRPr lang="fr-FR" sz="2300" dirty="0">
              <a:solidFill>
                <a:srgbClr val="2C424E"/>
              </a:solidFill>
              <a:latin typeface="jaune d'oeuf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357304"/>
            <a:ext cx="6550794" cy="367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35603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206249" y="2018268"/>
            <a:ext cx="4925703" cy="19976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717849" y="1203598"/>
            <a:ext cx="485999" cy="3939903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25415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/>
          <p:cNvSpPr/>
          <p:nvPr/>
        </p:nvSpPr>
        <p:spPr>
          <a:xfrm>
            <a:off x="625414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1705533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2785654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3793766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873885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5954006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7034125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8186253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611560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3898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4552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2081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9661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33389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20972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77825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2285998"/>
            <a:ext cx="2702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500" b="1" dirty="0" smtClean="0">
                <a:solidFill>
                  <a:srgbClr val="2C424E"/>
                </a:solidFill>
                <a:latin typeface="jaune d'oeuf" pitchFamily="2" charset="0"/>
              </a:rPr>
              <a:t>Développement</a:t>
            </a:r>
            <a:endParaRPr lang="fr-FR" sz="2500" b="1" dirty="0">
              <a:solidFill>
                <a:srgbClr val="2C424E"/>
              </a:solidFill>
              <a:latin typeface="jaune d'oeuf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678" y="2143122"/>
            <a:ext cx="4781686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u="sng" dirty="0">
                <a:solidFill>
                  <a:srgbClr val="07B280"/>
                </a:solidFill>
                <a:latin typeface="jaune d'oeuf" pitchFamily="2" charset="0"/>
              </a:rPr>
              <a:t>Temps alloué : </a:t>
            </a:r>
            <a:r>
              <a:rPr lang="fr-FR" sz="1500" b="1" u="sng" dirty="0">
                <a:solidFill>
                  <a:srgbClr val="2C424E"/>
                </a:solidFill>
                <a:latin typeface="jaune d'oeuf" pitchFamily="2" charset="0"/>
              </a:rPr>
              <a:t>6</a:t>
            </a:r>
            <a:r>
              <a:rPr lang="fr-FR" sz="1500" u="sng" dirty="0">
                <a:solidFill>
                  <a:srgbClr val="2C424E"/>
                </a:solidFill>
                <a:latin typeface="jaune d'oeuf" pitchFamily="2" charset="0"/>
              </a:rPr>
              <a:t> jours</a:t>
            </a:r>
          </a:p>
          <a:p>
            <a:endParaRPr lang="fr-FR" sz="1500" dirty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Création de la base de donnée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Implémentation </a:t>
            </a: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du Front et Back</a:t>
            </a:r>
            <a:endParaRPr lang="fr-FR" sz="1500" dirty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Test Unitaire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Bilan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dirty="0"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fr-FR" dirty="0"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fr-FR" dirty="0">
              <a:latin typeface="jaune d'oeuf" pitchFamily="2" charset="0"/>
            </a:endParaRPr>
          </a:p>
          <a:p>
            <a:endParaRPr lang="fr-FR" sz="1500" dirty="0">
              <a:solidFill>
                <a:srgbClr val="07B280"/>
              </a:solidFill>
              <a:latin typeface="jaune d'oeuf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10"/>
          <p:cNvSpPr txBox="1"/>
          <p:nvPr/>
        </p:nvSpPr>
        <p:spPr>
          <a:xfrm>
            <a:off x="4624945" y="679694"/>
            <a:ext cx="737702" cy="461665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Etapes </a:t>
            </a:r>
            <a:br>
              <a:rPr lang="fr-FR" sz="1200" dirty="0">
                <a:solidFill>
                  <a:schemeClr val="bg1"/>
                </a:solidFill>
                <a:latin typeface="jaune d'oeuf" pitchFamily="2" charset="0"/>
              </a:rPr>
            </a:br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du projet</a:t>
            </a:r>
          </a:p>
        </p:txBody>
      </p:sp>
      <p:cxnSp>
        <p:nvCxnSpPr>
          <p:cNvPr id="31" name="Straight Connector 11"/>
          <p:cNvCxnSpPr/>
          <p:nvPr/>
        </p:nvCxnSpPr>
        <p:spPr>
          <a:xfrm flipH="1">
            <a:off x="4992670" y="506888"/>
            <a:ext cx="1124" cy="172807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21827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6920" y="1995686"/>
            <a:ext cx="7524329" cy="884466"/>
          </a:xfrm>
        </p:spPr>
        <p:txBody>
          <a:bodyPr/>
          <a:lstStyle/>
          <a:p>
            <a:r>
              <a:rPr lang="en-US" altLang="ko-KR" dirty="0" err="1">
                <a:solidFill>
                  <a:srgbClr val="2C424E"/>
                </a:solidFill>
                <a:latin typeface="jaune d'oeuf" pitchFamily="2" charset="0"/>
              </a:rPr>
              <a:t>Organisation</a:t>
            </a:r>
            <a:r>
              <a:rPr lang="en-US" altLang="ko-KR" dirty="0">
                <a:solidFill>
                  <a:srgbClr val="2C424E"/>
                </a:solidFill>
                <a:latin typeface="jaune d'oeuf" pitchFamily="2" charset="0"/>
              </a:rPr>
              <a:t> interne</a:t>
            </a:r>
            <a:endParaRPr lang="ko-KR" altLang="en-US" dirty="0">
              <a:solidFill>
                <a:srgbClr val="2C424E"/>
              </a:solidFill>
              <a:latin typeface="jaune d'oeuf" pitchFamily="2" charset="0"/>
            </a:endParaRPr>
          </a:p>
        </p:txBody>
      </p:sp>
      <p:pic>
        <p:nvPicPr>
          <p:cNvPr id="2051" name="Picture 3" descr="C:\Users\Sith\Pictures\Pictur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1" y="1"/>
            <a:ext cx="16002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571750"/>
            <a:ext cx="1500166" cy="2428892"/>
          </a:xfrm>
          <a:prstGeom prst="rect">
            <a:avLst/>
          </a:prstGeom>
          <a:solidFill>
            <a:srgbClr val="07B280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5494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568712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/>
          <p:cNvSpPr/>
          <p:nvPr/>
        </p:nvSpPr>
        <p:spPr>
          <a:xfrm>
            <a:off x="568711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1648830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2728951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3737063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817182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5897303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6977422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8129550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558547" y="679694"/>
            <a:ext cx="963725" cy="461665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Organisation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interne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39284" y="506888"/>
            <a:ext cx="1124" cy="172807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4857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7195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7849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5378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2958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6686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64269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21122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214678" y="1643056"/>
            <a:ext cx="4925703" cy="10001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717849" y="1203598"/>
            <a:ext cx="485999" cy="3939903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4"/>
          <p:cNvSpPr txBox="1"/>
          <p:nvPr/>
        </p:nvSpPr>
        <p:spPr>
          <a:xfrm>
            <a:off x="0" y="1643056"/>
            <a:ext cx="27024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500" b="1" dirty="0" smtClean="0">
                <a:solidFill>
                  <a:srgbClr val="2C424E"/>
                </a:solidFill>
                <a:latin typeface="jaune d'oeuf" pitchFamily="2" charset="0"/>
              </a:rPr>
              <a:t>Développement</a:t>
            </a:r>
          </a:p>
          <a:p>
            <a:pPr algn="r"/>
            <a:r>
              <a:rPr lang="fr-FR" sz="2500" b="1" dirty="0" smtClean="0">
                <a:solidFill>
                  <a:srgbClr val="2C424E"/>
                </a:solidFill>
                <a:latin typeface="jaune d'oeuf" pitchFamily="2" charset="0"/>
              </a:rPr>
              <a:t>Horizontal</a:t>
            </a:r>
            <a:endParaRPr lang="fr-FR" sz="2500" b="1" dirty="0">
              <a:solidFill>
                <a:srgbClr val="2C424E"/>
              </a:solidFill>
              <a:latin typeface="jaune d'oeuf" pitchFamily="2" charset="0"/>
            </a:endParaRPr>
          </a:p>
        </p:txBody>
      </p:sp>
      <p:sp>
        <p:nvSpPr>
          <p:cNvPr id="30" name="TextBox 27"/>
          <p:cNvSpPr txBox="1"/>
          <p:nvPr/>
        </p:nvSpPr>
        <p:spPr>
          <a:xfrm>
            <a:off x="3214678" y="1714493"/>
            <a:ext cx="47816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Prise en main de la technologie </a:t>
            </a:r>
            <a:endParaRPr lang="fr-FR" sz="1500" dirty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T</a:t>
            </a: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est unitaire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Vérification des résultats au règles de gestion</a:t>
            </a:r>
            <a:endParaRPr lang="fr-FR" dirty="0"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fr-FR" dirty="0">
              <a:latin typeface="jaune d'oeuf" pitchFamily="2" charset="0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0" y="3214692"/>
            <a:ext cx="27024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500" b="1" dirty="0" smtClean="0">
                <a:solidFill>
                  <a:srgbClr val="2C424E"/>
                </a:solidFill>
                <a:latin typeface="jaune d'oeuf" pitchFamily="2" charset="0"/>
              </a:rPr>
              <a:t>Développement</a:t>
            </a:r>
          </a:p>
          <a:p>
            <a:pPr algn="r"/>
            <a:r>
              <a:rPr lang="fr-FR" sz="2500" b="1" dirty="0" smtClean="0">
                <a:solidFill>
                  <a:srgbClr val="2C424E"/>
                </a:solidFill>
                <a:latin typeface="jaune d'oeuf" pitchFamily="2" charset="0"/>
              </a:rPr>
              <a:t>Vertical</a:t>
            </a:r>
            <a:endParaRPr lang="fr-FR" sz="2500" b="1" dirty="0">
              <a:solidFill>
                <a:srgbClr val="2C424E"/>
              </a:solidFill>
              <a:latin typeface="jaune d'oeuf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14678" y="3357568"/>
            <a:ext cx="4925703" cy="7143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27"/>
          <p:cNvSpPr txBox="1"/>
          <p:nvPr/>
        </p:nvSpPr>
        <p:spPr>
          <a:xfrm>
            <a:off x="3214678" y="3429005"/>
            <a:ext cx="4781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Intégration </a:t>
            </a: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dans </a:t>
            </a: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IHM</a:t>
            </a:r>
            <a:endParaRPr lang="fr-FR" sz="1500" dirty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T</a:t>
            </a: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est d’intégration</a:t>
            </a:r>
            <a:endParaRPr lang="fr-FR" dirty="0"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fr-FR" dirty="0">
              <a:latin typeface="jaune d'oeu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8577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6920" y="1995686"/>
            <a:ext cx="7524329" cy="884466"/>
          </a:xfrm>
        </p:spPr>
        <p:txBody>
          <a:bodyPr/>
          <a:lstStyle/>
          <a:p>
            <a:r>
              <a:rPr lang="fr-FR" altLang="ko-KR" dirty="0">
                <a:solidFill>
                  <a:srgbClr val="2C424E"/>
                </a:solidFill>
                <a:latin typeface="jaune d'oeuf" pitchFamily="2" charset="0"/>
              </a:rPr>
              <a:t>Démo</a:t>
            </a:r>
            <a:endParaRPr lang="ko-KR" altLang="en-US" dirty="0">
              <a:solidFill>
                <a:srgbClr val="2C424E"/>
              </a:solidFill>
              <a:latin typeface="jaune d'oeuf" pitchFamily="2" charset="0"/>
            </a:endParaRPr>
          </a:p>
        </p:txBody>
      </p:sp>
      <p:pic>
        <p:nvPicPr>
          <p:cNvPr id="2051" name="Picture 3" descr="C:\Users\Sith\Pictures\Pictur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1" y="1"/>
            <a:ext cx="16002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571750"/>
            <a:ext cx="1500166" cy="2428892"/>
          </a:xfrm>
          <a:prstGeom prst="rect">
            <a:avLst/>
          </a:prstGeom>
          <a:solidFill>
            <a:srgbClr val="07B280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8682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6920" y="1995686"/>
            <a:ext cx="7524329" cy="884466"/>
          </a:xfrm>
        </p:spPr>
        <p:txBody>
          <a:bodyPr/>
          <a:lstStyle/>
          <a:p>
            <a:r>
              <a:rPr lang="fr-FR" altLang="ko-KR" dirty="0">
                <a:solidFill>
                  <a:srgbClr val="2C424E"/>
                </a:solidFill>
                <a:latin typeface="jaune d'oeuf" pitchFamily="2" charset="0"/>
              </a:rPr>
              <a:t>Conclusion et évolutions possibles</a:t>
            </a:r>
            <a:endParaRPr lang="ko-KR" altLang="en-US" dirty="0">
              <a:solidFill>
                <a:srgbClr val="2C424E"/>
              </a:solidFill>
              <a:latin typeface="jaune d'oeuf" pitchFamily="2" charset="0"/>
            </a:endParaRPr>
          </a:p>
        </p:txBody>
      </p:sp>
      <p:pic>
        <p:nvPicPr>
          <p:cNvPr id="2051" name="Picture 3" descr="C:\Users\Sith\Pictures\Pictur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1" y="1"/>
            <a:ext cx="16002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571750"/>
            <a:ext cx="1500166" cy="2428892"/>
          </a:xfrm>
          <a:prstGeom prst="rect">
            <a:avLst/>
          </a:prstGeom>
          <a:solidFill>
            <a:srgbClr val="07B280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56670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717849" y="1203598"/>
            <a:ext cx="485999" cy="3939903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21501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/>
          <p:cNvSpPr/>
          <p:nvPr/>
        </p:nvSpPr>
        <p:spPr>
          <a:xfrm>
            <a:off x="621500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1701619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2781740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3789852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869971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5950092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7030211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8182339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7898196" y="679694"/>
            <a:ext cx="856324" cy="276999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Conclusion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8325231" y="506888"/>
            <a:ext cx="1124" cy="172807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7646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89984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063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68167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5747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29475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705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7391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1004" y="1928808"/>
            <a:ext cx="78208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Architecture du projet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500" dirty="0" smtClean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Configuration des postes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500" dirty="0" smtClean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500" smtClean="0">
                <a:solidFill>
                  <a:srgbClr val="2C424E"/>
                </a:solidFill>
                <a:latin typeface="jaune d'oeuf" pitchFamily="2" charset="0"/>
              </a:rPr>
              <a:t>Utilisation de </a:t>
            </a:r>
            <a:r>
              <a:rPr lang="fr-FR" sz="1500" dirty="0" err="1" smtClean="0">
                <a:solidFill>
                  <a:srgbClr val="2C424E"/>
                </a:solidFill>
                <a:latin typeface="jaune d'oeuf" pitchFamily="2" charset="0"/>
              </a:rPr>
              <a:t>Github</a:t>
            </a:r>
            <a:endParaRPr lang="fr-FR" sz="1500" dirty="0" smtClean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sz="1500" dirty="0" smtClean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sz="1500" dirty="0">
              <a:solidFill>
                <a:srgbClr val="2C424E"/>
              </a:solidFill>
              <a:latin typeface="jaune d'oeuf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807" y="2067694"/>
            <a:ext cx="255468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300" b="1" dirty="0" smtClean="0">
                <a:solidFill>
                  <a:srgbClr val="2C424E"/>
                </a:solidFill>
                <a:latin typeface="jaune d'oeuf" pitchFamily="2" charset="0"/>
              </a:rPr>
              <a:t>Problèmes</a:t>
            </a:r>
          </a:p>
          <a:p>
            <a:pPr algn="r"/>
            <a:r>
              <a:rPr lang="fr-FR" sz="2300" b="1" dirty="0" smtClean="0">
                <a:solidFill>
                  <a:srgbClr val="2C424E"/>
                </a:solidFill>
                <a:latin typeface="jaune d'oeuf" pitchFamily="2" charset="0"/>
              </a:rPr>
              <a:t>Majeurs</a:t>
            </a:r>
            <a:r>
              <a:rPr lang="fr-FR" sz="2300" b="1" dirty="0" smtClean="0">
                <a:solidFill>
                  <a:srgbClr val="2C424E"/>
                </a:solidFill>
                <a:latin typeface="jaune d'oeuf" pitchFamily="2" charset="0"/>
              </a:rPr>
              <a:t> </a:t>
            </a:r>
          </a:p>
          <a:p>
            <a:pPr algn="r"/>
            <a:r>
              <a:rPr lang="fr-FR" sz="2300" b="1" dirty="0" smtClean="0">
                <a:solidFill>
                  <a:srgbClr val="2C424E"/>
                </a:solidFill>
                <a:latin typeface="jaune d'oeuf" pitchFamily="2" charset="0"/>
              </a:rPr>
              <a:t>Rencontrés</a:t>
            </a:r>
            <a:endParaRPr lang="fr-FR" sz="2300" b="1" dirty="0">
              <a:solidFill>
                <a:srgbClr val="2C424E"/>
              </a:solidFill>
              <a:latin typeface="jaune d'oeuf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8210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717849" y="1203598"/>
            <a:ext cx="485999" cy="3939903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21501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/>
          <p:cNvSpPr/>
          <p:nvPr/>
        </p:nvSpPr>
        <p:spPr>
          <a:xfrm>
            <a:off x="621500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1701619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2781740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3789852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869971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5950092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7030211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8182339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7898196" y="679694"/>
            <a:ext cx="856324" cy="276999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Conclusion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8325231" y="506888"/>
            <a:ext cx="1124" cy="172807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7646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89984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063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68167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5747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29475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705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7391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1004" y="1844555"/>
            <a:ext cx="78208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Implémenter une Version Finale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500" dirty="0" smtClean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Evolution </a:t>
            </a: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du référentiel </a:t>
            </a: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produit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500" dirty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Ajout de nouveaux types de </a:t>
            </a: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pack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1500" dirty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Reçu fiscal pour les donateurs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3959" y="3939902"/>
            <a:ext cx="7820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2C424E"/>
                </a:solidFill>
                <a:latin typeface="jaune d'oeuf" pitchFamily="2" charset="0"/>
              </a:rPr>
              <a:t>CONCLUSION</a:t>
            </a:r>
            <a:endParaRPr lang="fr-FR" sz="2400" dirty="0">
              <a:solidFill>
                <a:srgbClr val="2C424E"/>
              </a:solidFill>
              <a:latin typeface="jaune d'oeuf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807" y="2067694"/>
            <a:ext cx="25546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Evolutions </a:t>
            </a:r>
            <a:b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</a:br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possibles 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821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6920" y="1995686"/>
            <a:ext cx="7524329" cy="884466"/>
          </a:xfrm>
        </p:spPr>
        <p:txBody>
          <a:bodyPr/>
          <a:lstStyle/>
          <a:p>
            <a:r>
              <a:rPr lang="en-US" altLang="ko-KR" dirty="0" err="1">
                <a:solidFill>
                  <a:srgbClr val="2C424E"/>
                </a:solidFill>
                <a:latin typeface="jaune d'oeuf" pitchFamily="2" charset="0"/>
              </a:rPr>
              <a:t>Présentation</a:t>
            </a:r>
            <a:r>
              <a:rPr lang="en-US" altLang="ko-KR" dirty="0">
                <a:solidFill>
                  <a:srgbClr val="2C424E"/>
                </a:solidFill>
                <a:latin typeface="jaune d'oeuf" pitchFamily="2" charset="0"/>
              </a:rPr>
              <a:t> de </a:t>
            </a:r>
            <a:r>
              <a:rPr lang="en-US" altLang="ko-KR" dirty="0" err="1">
                <a:solidFill>
                  <a:srgbClr val="2C424E"/>
                </a:solidFill>
                <a:latin typeface="jaune d'oeuf" pitchFamily="2" charset="0"/>
              </a:rPr>
              <a:t>l’équipe</a:t>
            </a:r>
            <a:endParaRPr lang="ko-KR" altLang="en-US" dirty="0">
              <a:solidFill>
                <a:srgbClr val="2C424E"/>
              </a:solidFill>
              <a:latin typeface="jaune d'oeuf" pitchFamily="2" charset="0"/>
            </a:endParaRPr>
          </a:p>
        </p:txBody>
      </p:sp>
      <p:pic>
        <p:nvPicPr>
          <p:cNvPr id="2051" name="Picture 3" descr="C:\Users\Sith\Pictures\Pictur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1" y="1"/>
            <a:ext cx="16002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571750"/>
            <a:ext cx="1500166" cy="2428892"/>
          </a:xfrm>
          <a:prstGeom prst="rect">
            <a:avLst/>
          </a:prstGeom>
          <a:solidFill>
            <a:srgbClr val="07B280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694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ith\Pictures\Pictur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5250"/>
            <a:ext cx="4032448" cy="399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3824496" y="2391475"/>
            <a:ext cx="1440160" cy="46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MERCI !</a:t>
            </a:r>
          </a:p>
        </p:txBody>
      </p:sp>
      <p:sp>
        <p:nvSpPr>
          <p:cNvPr id="2" name="Rectangle 1"/>
          <p:cNvSpPr/>
          <p:nvPr/>
        </p:nvSpPr>
        <p:spPr>
          <a:xfrm>
            <a:off x="3824497" y="195487"/>
            <a:ext cx="1539593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0724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768376" y="3226306"/>
            <a:ext cx="2469977" cy="1186428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706920" y="3206141"/>
            <a:ext cx="2433033" cy="1186428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751571" y="1453931"/>
            <a:ext cx="2492836" cy="1186428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99299" y="1401706"/>
            <a:ext cx="2436068" cy="1186428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21044" y="1449361"/>
            <a:ext cx="23468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jaune d'oeuf" pitchFamily="2" charset="0"/>
                <a:cs typeface="Arial" pitchFamily="34" charset="0"/>
              </a:rPr>
              <a:t>Anthony </a:t>
            </a:r>
            <a:endParaRPr lang="fr-FR" b="1" i="1" dirty="0" smtClean="0">
              <a:solidFill>
                <a:schemeClr val="bg1"/>
              </a:solidFill>
              <a:latin typeface="jaune d'oeuf" pitchFamily="2" charset="0"/>
              <a:cs typeface="Arial" pitchFamily="34" charset="0"/>
            </a:endParaRPr>
          </a:p>
          <a:p>
            <a:r>
              <a:rPr lang="fr-FR" b="1" i="1" dirty="0" smtClean="0">
                <a:solidFill>
                  <a:schemeClr val="bg1"/>
                </a:solidFill>
                <a:latin typeface="jaune d'oeuf" pitchFamily="2" charset="0"/>
                <a:cs typeface="Arial" pitchFamily="34" charset="0"/>
              </a:rPr>
              <a:t>JEAN-FRANCOIS</a:t>
            </a:r>
            <a:endParaRPr lang="fr-FR" dirty="0">
              <a:solidFill>
                <a:schemeClr val="bg1"/>
              </a:solidFill>
              <a:latin typeface="jaune d'oeuf" pitchFamily="2" charset="0"/>
              <a:cs typeface="Arial" pitchFamily="34" charset="0"/>
            </a:endParaRPr>
          </a:p>
          <a:p>
            <a:endParaRPr lang="fr-FR" sz="1600" dirty="0">
              <a:solidFill>
                <a:schemeClr val="bg1"/>
              </a:solidFill>
              <a:latin typeface="jaune d'oeuf" pitchFamily="2" charset="0"/>
              <a:cs typeface="Arial" pitchFamily="34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jaune d'oeuf" pitchFamily="2" charset="0"/>
                <a:cs typeface="Arial" pitchFamily="34" charset="0"/>
              </a:rPr>
              <a:t>Chef de Projet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51571" y="1468029"/>
            <a:ext cx="15664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jaune d'oeuf" pitchFamily="2" charset="0"/>
                <a:cs typeface="Arial" pitchFamily="34" charset="0"/>
              </a:rPr>
              <a:t>Amal </a:t>
            </a:r>
            <a:r>
              <a:rPr lang="fr-FR" b="1" i="1" dirty="0" smtClean="0">
                <a:solidFill>
                  <a:schemeClr val="bg1"/>
                </a:solidFill>
                <a:latin typeface="jaune d'oeuf" pitchFamily="2" charset="0"/>
                <a:cs typeface="Arial" pitchFamily="34" charset="0"/>
              </a:rPr>
              <a:t>KADER</a:t>
            </a:r>
            <a:endParaRPr lang="fr-FR" b="1" i="1" dirty="0">
              <a:solidFill>
                <a:schemeClr val="bg1"/>
              </a:solidFill>
              <a:latin typeface="jaune d'oeuf" pitchFamily="2" charset="0"/>
              <a:cs typeface="Arial" pitchFamily="34" charset="0"/>
            </a:endParaRPr>
          </a:p>
          <a:p>
            <a:endParaRPr lang="fr-FR" sz="1600" dirty="0">
              <a:solidFill>
                <a:schemeClr val="bg1"/>
              </a:solidFill>
              <a:latin typeface="jaune d'oeuf" pitchFamily="2" charset="0"/>
              <a:cs typeface="Arial" pitchFamily="34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jaune d'oeuf" pitchFamily="2" charset="0"/>
                <a:cs typeface="Arial" pitchFamily="34" charset="0"/>
              </a:rPr>
              <a:t>Développeuse</a:t>
            </a:r>
          </a:p>
          <a:p>
            <a:r>
              <a:rPr lang="fr-FR" sz="1600" dirty="0">
                <a:solidFill>
                  <a:schemeClr val="bg1"/>
                </a:solidFill>
                <a:latin typeface="jaune d'oeuf" pitchFamily="2" charset="0"/>
                <a:cs typeface="Arial" pitchFamily="34" charset="0"/>
              </a:rPr>
              <a:t>Full Stack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31567" y="3240817"/>
            <a:ext cx="15547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jaune d'oeuf" pitchFamily="2" charset="0"/>
                <a:cs typeface="Arial" pitchFamily="34" charset="0"/>
              </a:rPr>
              <a:t>Issa JANFAOUI</a:t>
            </a:r>
          </a:p>
          <a:p>
            <a:endParaRPr lang="fr-FR" sz="1600" dirty="0">
              <a:solidFill>
                <a:schemeClr val="bg1"/>
              </a:solidFill>
              <a:latin typeface="jaune d'oeuf" pitchFamily="2" charset="0"/>
              <a:cs typeface="Arial" pitchFamily="34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jaune d'oeuf" pitchFamily="2" charset="0"/>
                <a:cs typeface="Arial" pitchFamily="34" charset="0"/>
              </a:rPr>
              <a:t>Développeur</a:t>
            </a:r>
          </a:p>
          <a:p>
            <a:r>
              <a:rPr lang="fr-FR" sz="1600" dirty="0">
                <a:solidFill>
                  <a:schemeClr val="bg1"/>
                </a:solidFill>
                <a:latin typeface="jaune d'oeuf" pitchFamily="2" charset="0"/>
                <a:cs typeface="Arial" pitchFamily="34" charset="0"/>
              </a:rPr>
              <a:t>Full Stack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74823" y="3248437"/>
            <a:ext cx="1258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  <a:latin typeface="jaune d'oeuf" pitchFamily="2" charset="0"/>
                <a:cs typeface="Arial" pitchFamily="34" charset="0"/>
              </a:rPr>
              <a:t>Phat</a:t>
            </a:r>
            <a:r>
              <a:rPr lang="fr-FR" b="1" dirty="0">
                <a:solidFill>
                  <a:schemeClr val="bg1"/>
                </a:solidFill>
                <a:latin typeface="jaune d'oeuf" pitchFamily="2" charset="0"/>
                <a:cs typeface="Arial" pitchFamily="34" charset="0"/>
              </a:rPr>
              <a:t> LE</a:t>
            </a:r>
          </a:p>
          <a:p>
            <a:endParaRPr lang="fr-FR" sz="1600" dirty="0">
              <a:solidFill>
                <a:schemeClr val="bg1"/>
              </a:solidFill>
              <a:latin typeface="jaune d'oeuf" pitchFamily="2" charset="0"/>
              <a:cs typeface="Arial" pitchFamily="34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jaune d'oeuf" pitchFamily="2" charset="0"/>
                <a:cs typeface="Arial" pitchFamily="34" charset="0"/>
              </a:rPr>
              <a:t>Développeur</a:t>
            </a:r>
          </a:p>
          <a:p>
            <a:r>
              <a:rPr lang="fr-FR" sz="1600" dirty="0">
                <a:solidFill>
                  <a:schemeClr val="bg1"/>
                </a:solidFill>
                <a:latin typeface="jaune d'oeuf" pitchFamily="2" charset="0"/>
                <a:cs typeface="Arial" pitchFamily="34" charset="0"/>
              </a:rPr>
              <a:t>Full 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530402" y="330292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530401" y="20913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1610522" y="20913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2690641" y="20846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3698753" y="206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4778872" y="206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29" name="Oval 28"/>
          <p:cNvSpPr/>
          <p:nvPr/>
        </p:nvSpPr>
        <p:spPr>
          <a:xfrm>
            <a:off x="5858993" y="211369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30" name="Oval 29"/>
          <p:cNvSpPr/>
          <p:nvPr/>
        </p:nvSpPr>
        <p:spPr>
          <a:xfrm>
            <a:off x="6939114" y="206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31" name="Oval 30"/>
          <p:cNvSpPr/>
          <p:nvPr/>
        </p:nvSpPr>
        <p:spPr>
          <a:xfrm>
            <a:off x="8091242" y="20913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328595" y="659435"/>
            <a:ext cx="683200" cy="276999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L’équipe</a:t>
            </a:r>
          </a:p>
        </p:txBody>
      </p:sp>
      <p:cxnSp>
        <p:nvCxnSpPr>
          <p:cNvPr id="20" name="Straight Connector 19"/>
          <p:cNvCxnSpPr>
            <a:stCxn id="14" idx="4"/>
            <a:endCxn id="15" idx="0"/>
          </p:cNvCxnSpPr>
          <p:nvPr/>
        </p:nvCxnSpPr>
        <p:spPr>
          <a:xfrm flipH="1">
            <a:off x="670195" y="497166"/>
            <a:ext cx="4222" cy="162269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6911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99249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79903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77432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65013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3874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2632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83176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pic>
        <p:nvPicPr>
          <p:cNvPr id="1026" name="Picture 2" descr="Z:\DOSSIER COMMUN\00 - Blason\Les avatars\iss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14692"/>
            <a:ext cx="1143028" cy="1143028"/>
          </a:xfrm>
          <a:prstGeom prst="rect">
            <a:avLst/>
          </a:prstGeom>
          <a:noFill/>
        </p:spPr>
      </p:pic>
      <p:pic>
        <p:nvPicPr>
          <p:cNvPr id="1027" name="Picture 3" descr="Z:\DOSSIER COMMUN\00 - Blason\Les avatars\pha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214692"/>
            <a:ext cx="1214446" cy="1214446"/>
          </a:xfrm>
          <a:prstGeom prst="rect">
            <a:avLst/>
          </a:prstGeom>
          <a:noFill/>
        </p:spPr>
      </p:pic>
      <p:pic>
        <p:nvPicPr>
          <p:cNvPr id="1028" name="Picture 4" descr="Z:\DOSSIER COMMUN\00 - Blason\Les avatars\ama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428742"/>
            <a:ext cx="1209665" cy="1209665"/>
          </a:xfrm>
          <a:prstGeom prst="rect">
            <a:avLst/>
          </a:prstGeom>
          <a:noFill/>
        </p:spPr>
      </p:pic>
      <p:pic>
        <p:nvPicPr>
          <p:cNvPr id="1029" name="Picture 5" descr="Z:\DOSSIER COMMUN\00 - Blason\Les avatars\anthon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1428742"/>
            <a:ext cx="1143008" cy="1143008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518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6920" y="1995686"/>
            <a:ext cx="7524329" cy="884466"/>
          </a:xfrm>
        </p:spPr>
        <p:txBody>
          <a:bodyPr/>
          <a:lstStyle/>
          <a:p>
            <a:r>
              <a:rPr lang="en-US" altLang="ko-KR" dirty="0" err="1">
                <a:solidFill>
                  <a:srgbClr val="2C424E"/>
                </a:solidFill>
                <a:latin typeface="jaune d'oeuf" pitchFamily="2" charset="0"/>
              </a:rPr>
              <a:t>Présentation</a:t>
            </a:r>
            <a:r>
              <a:rPr lang="en-US" altLang="ko-KR" dirty="0">
                <a:solidFill>
                  <a:srgbClr val="2C424E"/>
                </a:solidFill>
                <a:latin typeface="jaune d'oeuf" pitchFamily="2" charset="0"/>
              </a:rPr>
              <a:t> du cahier des charges</a:t>
            </a:r>
            <a:endParaRPr lang="ko-KR" altLang="en-US" dirty="0">
              <a:solidFill>
                <a:srgbClr val="2C424E"/>
              </a:solidFill>
              <a:latin typeface="jaune d'oeuf" pitchFamily="2" charset="0"/>
            </a:endParaRPr>
          </a:p>
        </p:txBody>
      </p:sp>
      <p:pic>
        <p:nvPicPr>
          <p:cNvPr id="2051" name="Picture 3" descr="C:\Users\Sith\Pictures\Pictur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1" y="1"/>
            <a:ext cx="16002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571750"/>
            <a:ext cx="1500166" cy="2428892"/>
          </a:xfrm>
          <a:prstGeom prst="rect">
            <a:avLst/>
          </a:prstGeom>
          <a:solidFill>
            <a:srgbClr val="07B280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12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596894" y="1563638"/>
            <a:ext cx="8047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solidFill>
                  <a:srgbClr val="2C424E"/>
                </a:solidFill>
                <a:latin typeface="jaune d'oeuf" pitchFamily="2" charset="0"/>
              </a:rPr>
              <a:t>Solution logicielle pour mettre en relation des Associations Caritatives avec des Donateurs, pour des dons sous forme de « Pack » </a:t>
            </a:r>
            <a:endParaRPr lang="fr-FR" dirty="0" smtClean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/>
            <a:r>
              <a:rPr lang="fr-FR" dirty="0" smtClean="0">
                <a:solidFill>
                  <a:srgbClr val="2C424E"/>
                </a:solidFill>
                <a:latin typeface="jaune d'oeuf" pitchFamily="2" charset="0"/>
              </a:rPr>
              <a:t>	</a:t>
            </a:r>
            <a:r>
              <a:rPr lang="fr-FR" dirty="0" smtClean="0">
                <a:solidFill>
                  <a:srgbClr val="2C424E"/>
                </a:solidFill>
                <a:latin typeface="jaune d'oeuf" pitchFamily="2" charset="0"/>
              </a:rPr>
              <a:t>(Ensemble de produits : alimentaire</a:t>
            </a:r>
            <a:r>
              <a:rPr lang="fr-FR" dirty="0">
                <a:solidFill>
                  <a:srgbClr val="2C424E"/>
                </a:solidFill>
                <a:latin typeface="jaune d'oeuf" pitchFamily="2" charset="0"/>
              </a:rPr>
              <a:t>, vestimentaire ou fournitures)</a:t>
            </a:r>
          </a:p>
          <a:p>
            <a:endParaRPr lang="fr-FR" dirty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u="sng" dirty="0">
                <a:solidFill>
                  <a:srgbClr val="2C424E"/>
                </a:solidFill>
                <a:latin typeface="jaune d'oeuf" pitchFamily="2" charset="0"/>
              </a:rPr>
              <a:t>Acteurs</a:t>
            </a:r>
            <a:r>
              <a:rPr lang="fr-FR" dirty="0">
                <a:solidFill>
                  <a:srgbClr val="2C424E"/>
                </a:solidFill>
                <a:latin typeface="jaune d'oeuf" pitchFamily="2" charset="0"/>
              </a:rPr>
              <a:t> : </a:t>
            </a:r>
            <a:endParaRPr lang="fr-FR" dirty="0" smtClean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/>
            <a:r>
              <a:rPr lang="fr-FR" dirty="0" smtClean="0">
                <a:solidFill>
                  <a:srgbClr val="2C424E"/>
                </a:solidFill>
                <a:latin typeface="jaune d'oeuf" pitchFamily="2" charset="0"/>
              </a:rPr>
              <a:t>	Associations</a:t>
            </a:r>
            <a:r>
              <a:rPr lang="fr-FR" dirty="0">
                <a:solidFill>
                  <a:srgbClr val="2C424E"/>
                </a:solidFill>
                <a:latin typeface="jaune d'oeuf" pitchFamily="2" charset="0"/>
              </a:rPr>
              <a:t>, </a:t>
            </a:r>
            <a:r>
              <a:rPr lang="fr-FR" dirty="0" smtClean="0">
                <a:solidFill>
                  <a:srgbClr val="2C424E"/>
                </a:solidFill>
                <a:latin typeface="jaune d'oeuf" pitchFamily="2" charset="0"/>
              </a:rPr>
              <a:t>Donateurs</a:t>
            </a:r>
            <a:r>
              <a:rPr lang="fr-FR" dirty="0">
                <a:solidFill>
                  <a:srgbClr val="2C424E"/>
                </a:solidFill>
                <a:latin typeface="jaune d'oeuf" pitchFamily="2" charset="0"/>
              </a:rPr>
              <a:t>, </a:t>
            </a:r>
            <a:r>
              <a:rPr lang="fr-FR" dirty="0" smtClean="0">
                <a:solidFill>
                  <a:srgbClr val="2C424E"/>
                </a:solidFill>
                <a:latin typeface="jaune d'oeuf" pitchFamily="2" charset="0"/>
              </a:rPr>
              <a:t>Administrateurs</a:t>
            </a:r>
            <a:endParaRPr lang="fr-FR" dirty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dirty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u="sng" dirty="0" smtClean="0">
                <a:solidFill>
                  <a:srgbClr val="2C424E"/>
                </a:solidFill>
                <a:latin typeface="jaune d'oeuf" pitchFamily="2" charset="0"/>
              </a:rPr>
              <a:t>Fonctionnalités</a:t>
            </a:r>
            <a:r>
              <a:rPr lang="fr-FR" dirty="0" smtClean="0">
                <a:solidFill>
                  <a:srgbClr val="2C424E"/>
                </a:solidFill>
                <a:latin typeface="jaune d'oeuf" pitchFamily="2" charset="0"/>
              </a:rPr>
              <a:t> </a:t>
            </a:r>
            <a:r>
              <a:rPr lang="fr-FR" dirty="0">
                <a:solidFill>
                  <a:srgbClr val="2C424E"/>
                </a:solidFill>
                <a:latin typeface="jaune d'oeuf" pitchFamily="2" charset="0"/>
              </a:rPr>
              <a:t>: </a:t>
            </a:r>
            <a:endParaRPr lang="fr-FR" dirty="0" smtClean="0">
              <a:solidFill>
                <a:srgbClr val="2C424E"/>
              </a:solidFill>
              <a:latin typeface="jaune d'oeuf" pitchFamily="2" charset="0"/>
            </a:endParaRPr>
          </a:p>
          <a:p>
            <a:pPr marL="285750" indent="-285750"/>
            <a:r>
              <a:rPr lang="fr-FR" dirty="0" smtClean="0">
                <a:solidFill>
                  <a:srgbClr val="2C424E"/>
                </a:solidFill>
                <a:latin typeface="jaune d'oeuf" pitchFamily="2" charset="0"/>
              </a:rPr>
              <a:t>	gestion de profils, </a:t>
            </a:r>
            <a:r>
              <a:rPr lang="fr-FR" dirty="0">
                <a:solidFill>
                  <a:srgbClr val="2C424E"/>
                </a:solidFill>
                <a:latin typeface="jaune d'oeuf" pitchFamily="2" charset="0"/>
              </a:rPr>
              <a:t>gestion </a:t>
            </a:r>
            <a:r>
              <a:rPr lang="fr-FR" dirty="0" smtClean="0">
                <a:solidFill>
                  <a:srgbClr val="2C424E"/>
                </a:solidFill>
                <a:latin typeface="jaune d'oeuf" pitchFamily="2" charset="0"/>
              </a:rPr>
              <a:t>de stocks, </a:t>
            </a:r>
            <a:r>
              <a:rPr lang="fr-FR" dirty="0">
                <a:solidFill>
                  <a:srgbClr val="2C424E"/>
                </a:solidFill>
                <a:latin typeface="jaune d'oeuf" pitchFamily="2" charset="0"/>
              </a:rPr>
              <a:t> </a:t>
            </a:r>
            <a:r>
              <a:rPr lang="fr-FR" dirty="0" smtClean="0">
                <a:solidFill>
                  <a:srgbClr val="2C424E"/>
                </a:solidFill>
                <a:latin typeface="jaune d'oeuf" pitchFamily="2" charset="0"/>
              </a:rPr>
              <a:t>gestion du panier</a:t>
            </a:r>
            <a:endParaRPr lang="fr-FR" dirty="0">
              <a:solidFill>
                <a:srgbClr val="C00000"/>
              </a:solidFill>
              <a:latin typeface="jaune d'oeuf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2774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602773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168289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2763013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3771125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485124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5931365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701148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816361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365702" y="670030"/>
            <a:ext cx="930063" cy="461665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Cahier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des charges</a:t>
            </a:r>
          </a:p>
        </p:txBody>
      </p:sp>
      <p:cxnSp>
        <p:nvCxnSpPr>
          <p:cNvPr id="19" name="Straight Connector 18"/>
          <p:cNvCxnSpPr>
            <a:endCxn id="13" idx="0"/>
          </p:cNvCxnSpPr>
          <p:nvPr/>
        </p:nvCxnSpPr>
        <p:spPr>
          <a:xfrm>
            <a:off x="1826909" y="538934"/>
            <a:ext cx="3825" cy="131096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8919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1257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5191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49440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37020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074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9833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55184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518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203847" y="3429006"/>
            <a:ext cx="5082929" cy="12348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717849" y="1203599"/>
            <a:ext cx="485999" cy="3939902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348938" y="1635646"/>
            <a:ext cx="6366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itchFamily="34" charset="0"/>
              <a:buChar char="•"/>
            </a:pPr>
            <a:r>
              <a:rPr lang="fr-FR" sz="1400" u="sng" dirty="0">
                <a:solidFill>
                  <a:srgbClr val="2C424E"/>
                </a:solidFill>
                <a:latin typeface="jaune d'oeuf" pitchFamily="2" charset="0"/>
              </a:rPr>
              <a:t>Association</a:t>
            </a:r>
            <a:r>
              <a:rPr lang="fr-FR" sz="1400" dirty="0">
                <a:solidFill>
                  <a:srgbClr val="2C424E"/>
                </a:solidFill>
                <a:latin typeface="jaune d'oeuf" pitchFamily="2" charset="0"/>
              </a:rPr>
              <a:t> : création de packs selon ses besoins, modification, suppression</a:t>
            </a:r>
            <a:br>
              <a:rPr lang="fr-FR" sz="1400" dirty="0">
                <a:solidFill>
                  <a:srgbClr val="2C424E"/>
                </a:solidFill>
                <a:latin typeface="jaune d'oeuf" pitchFamily="2" charset="0"/>
              </a:rPr>
            </a:br>
            <a:endParaRPr lang="fr-FR" sz="1400" dirty="0">
              <a:solidFill>
                <a:srgbClr val="2C424E"/>
              </a:solidFill>
              <a:latin typeface="jaune d'oeuf" pitchFamily="2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400" u="sng" dirty="0">
                <a:solidFill>
                  <a:srgbClr val="2C424E"/>
                </a:solidFill>
                <a:latin typeface="jaune d'oeuf" pitchFamily="2" charset="0"/>
              </a:rPr>
              <a:t>Donateur</a:t>
            </a:r>
            <a:r>
              <a:rPr lang="fr-FR" sz="1400" dirty="0">
                <a:solidFill>
                  <a:srgbClr val="2C424E"/>
                </a:solidFill>
                <a:latin typeface="jaune d'oeuf" pitchFamily="2" charset="0"/>
              </a:rPr>
              <a:t> : ajout au panier d’un pack, </a:t>
            </a:r>
            <a:r>
              <a:rPr lang="fr-FR" sz="1400" dirty="0" smtClean="0">
                <a:solidFill>
                  <a:srgbClr val="2C424E"/>
                </a:solidFill>
                <a:latin typeface="jaune d'oeuf" pitchFamily="2" charset="0"/>
              </a:rPr>
              <a:t>modification, faire un don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fr-FR" sz="1400" dirty="0" smtClean="0">
              <a:solidFill>
                <a:srgbClr val="2C424E"/>
              </a:solidFill>
              <a:latin typeface="jaune d'oeuf" pitchFamily="2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400" u="sng" dirty="0" smtClean="0">
                <a:solidFill>
                  <a:srgbClr val="2C424E"/>
                </a:solidFill>
                <a:latin typeface="jaune d'oeuf" pitchFamily="2" charset="0"/>
              </a:rPr>
              <a:t>Administrateur</a:t>
            </a:r>
            <a:r>
              <a:rPr lang="fr-FR" sz="1400" dirty="0" smtClean="0">
                <a:solidFill>
                  <a:srgbClr val="2C424E"/>
                </a:solidFill>
                <a:latin typeface="jaune d'oeuf" pitchFamily="2" charset="0"/>
              </a:rPr>
              <a:t> : valider inscription des associations</a:t>
            </a:r>
            <a:endParaRPr lang="fr-FR" sz="1400" dirty="0">
              <a:solidFill>
                <a:srgbClr val="2C424E"/>
              </a:solidFill>
              <a:latin typeface="jaune d'oeuf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2774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602773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168289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2763013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3771125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485124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5931365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701148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816361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361877" y="666663"/>
            <a:ext cx="930063" cy="461665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Cahier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des charges</a:t>
            </a:r>
          </a:p>
        </p:txBody>
      </p:sp>
      <p:cxnSp>
        <p:nvCxnSpPr>
          <p:cNvPr id="19" name="Straight Connector 18"/>
          <p:cNvCxnSpPr>
            <a:stCxn id="22" idx="2"/>
            <a:endCxn id="13" idx="0"/>
          </p:cNvCxnSpPr>
          <p:nvPr/>
        </p:nvCxnSpPr>
        <p:spPr>
          <a:xfrm>
            <a:off x="1826909" y="548599"/>
            <a:ext cx="0" cy="118064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8919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1257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5191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49440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37020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074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9833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55184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57422" y="3286130"/>
            <a:ext cx="59293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500" dirty="0">
              <a:solidFill>
                <a:srgbClr val="2C424E"/>
              </a:solidFill>
              <a:latin typeface="jaune d'oeuf" pitchFamily="2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Répondre aux besoins des associations en créant des </a:t>
            </a: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packs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fr-FR" sz="1500" dirty="0">
              <a:solidFill>
                <a:srgbClr val="2C424E"/>
              </a:solidFill>
              <a:latin typeface="jaune d'oeuf" pitchFamily="2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Faciliter les dons entre utilisateurs et associations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3285" y="1611390"/>
            <a:ext cx="23762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Fonctionnalités </a:t>
            </a:r>
            <a:b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</a:br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détaillées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720" y="3357568"/>
            <a:ext cx="237626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Objectifs de la </a:t>
            </a:r>
            <a:b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</a:br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solution </a:t>
            </a:r>
            <a:b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</a:br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logicielle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633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6920" y="1995686"/>
            <a:ext cx="7524329" cy="884466"/>
          </a:xfrm>
        </p:spPr>
        <p:txBody>
          <a:bodyPr/>
          <a:lstStyle/>
          <a:p>
            <a:r>
              <a:rPr lang="en-US" altLang="ko-KR" dirty="0" err="1">
                <a:solidFill>
                  <a:srgbClr val="2C424E"/>
                </a:solidFill>
                <a:latin typeface="jaune d'oeuf" pitchFamily="2" charset="0"/>
              </a:rPr>
              <a:t>Montée</a:t>
            </a:r>
            <a:r>
              <a:rPr lang="en-US" altLang="ko-KR" dirty="0">
                <a:solidFill>
                  <a:srgbClr val="2C424E"/>
                </a:solidFill>
                <a:latin typeface="jaune d'oeuf" pitchFamily="2" charset="0"/>
              </a:rPr>
              <a:t> en </a:t>
            </a:r>
            <a:r>
              <a:rPr lang="en-US" altLang="ko-KR" dirty="0" err="1">
                <a:solidFill>
                  <a:srgbClr val="2C424E"/>
                </a:solidFill>
                <a:latin typeface="jaune d'oeuf" pitchFamily="2" charset="0"/>
              </a:rPr>
              <a:t>compétence</a:t>
            </a:r>
            <a:endParaRPr lang="ko-KR" altLang="en-US" dirty="0">
              <a:solidFill>
                <a:srgbClr val="2C424E"/>
              </a:solidFill>
              <a:latin typeface="jaune d'oeuf" pitchFamily="2" charset="0"/>
            </a:endParaRPr>
          </a:p>
        </p:txBody>
      </p:sp>
      <p:pic>
        <p:nvPicPr>
          <p:cNvPr id="2051" name="Picture 3" descr="C:\Users\Sith\Pictures\Pictur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1" y="1"/>
            <a:ext cx="16002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571750"/>
            <a:ext cx="1500166" cy="2428892"/>
          </a:xfrm>
          <a:prstGeom prst="rect">
            <a:avLst/>
          </a:prstGeom>
          <a:solidFill>
            <a:srgbClr val="07B280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12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8429652" y="4000510"/>
            <a:ext cx="642942" cy="11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214678" y="3562762"/>
            <a:ext cx="5582994" cy="9286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203848" y="1600973"/>
            <a:ext cx="5582994" cy="13720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717849" y="1203599"/>
            <a:ext cx="485999" cy="3939902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59" y="-20539"/>
            <a:ext cx="9144000" cy="1224137"/>
          </a:xfrm>
          <a:prstGeom prst="rect">
            <a:avLst/>
          </a:prstGeom>
          <a:solidFill>
            <a:srgbClr val="2C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933381" y="1779149"/>
            <a:ext cx="5886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Analyse du besoin : comprendre et répondre aux attentes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Gestion de projet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Rédaction du cahier des charges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Rédaction des spécifications fonctionnelles détaillées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2774" y="340684"/>
            <a:ext cx="7848873" cy="45719"/>
          </a:xfrm>
          <a:prstGeom prst="rect">
            <a:avLst/>
          </a:prstGeom>
          <a:solidFill>
            <a:srgbClr val="07B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602773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168289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2763013" y="2188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3771125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485124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5931365" y="2217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7011484" y="21715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8163612" y="21952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7B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2343146" y="666663"/>
            <a:ext cx="1128835" cy="461665"/>
          </a:xfrm>
          <a:prstGeom prst="rect">
            <a:avLst/>
          </a:prstGeom>
          <a:noFill/>
          <a:ln>
            <a:solidFill>
              <a:srgbClr val="07B2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Montée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jaune d'oeuf" pitchFamily="2" charset="0"/>
              </a:rPr>
              <a:t>en compétence</a:t>
            </a:r>
          </a:p>
        </p:txBody>
      </p:sp>
      <p:cxnSp>
        <p:nvCxnSpPr>
          <p:cNvPr id="19" name="Straight Connector 18"/>
          <p:cNvCxnSpPr>
            <a:endCxn id="13" idx="0"/>
          </p:cNvCxnSpPr>
          <p:nvPr/>
        </p:nvCxnSpPr>
        <p:spPr>
          <a:xfrm flipH="1">
            <a:off x="2907564" y="548599"/>
            <a:ext cx="2" cy="118064"/>
          </a:xfrm>
          <a:prstGeom prst="line">
            <a:avLst/>
          </a:prstGeom>
          <a:ln>
            <a:solidFill>
              <a:srgbClr val="07B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8919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1257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5191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49440" y="165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37020" y="179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10748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98331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55184" y="17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8926" y="3419886"/>
            <a:ext cx="7806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500" dirty="0">
              <a:solidFill>
                <a:srgbClr val="2C424E"/>
              </a:solidFill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500" dirty="0">
                <a:solidFill>
                  <a:srgbClr val="2C424E"/>
                </a:solidFill>
                <a:latin typeface="jaune d'oeuf" pitchFamily="2" charset="0"/>
              </a:rPr>
              <a:t>Conception de modèle physique de donnée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Réalisation du </a:t>
            </a:r>
            <a:r>
              <a:rPr lang="fr-FR" sz="1500" dirty="0" err="1" smtClean="0">
                <a:solidFill>
                  <a:srgbClr val="2C424E"/>
                </a:solidFill>
                <a:latin typeface="jaune d'oeuf" pitchFamily="2" charset="0"/>
              </a:rPr>
              <a:t>Mapping</a:t>
            </a:r>
            <a:endParaRPr lang="fr-FR" sz="1500" dirty="0" smtClean="0">
              <a:solidFill>
                <a:srgbClr val="2C424E"/>
              </a:solidFill>
              <a:latin typeface="jaune d'oeuf" pitchFamily="2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500" dirty="0" smtClean="0">
                <a:solidFill>
                  <a:srgbClr val="2C424E"/>
                </a:solidFill>
                <a:latin typeface="jaune d'oeuf" pitchFamily="2" charset="0"/>
              </a:rPr>
              <a:t>Alimenter la base</a:t>
            </a:r>
            <a:endParaRPr lang="fr-FR" sz="1500" dirty="0">
              <a:solidFill>
                <a:srgbClr val="2C424E"/>
              </a:solidFill>
              <a:latin typeface="jaune d'oeuf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06" y="1714494"/>
            <a:ext cx="257814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Analyse du </a:t>
            </a:r>
            <a:b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</a:br>
            <a:r>
              <a:rPr lang="fr-FR" sz="2300" b="1" dirty="0">
                <a:solidFill>
                  <a:srgbClr val="2C424E"/>
                </a:solidFill>
                <a:latin typeface="jaune d'oeuf" pitchFamily="2" charset="0"/>
              </a:rPr>
              <a:t>besoin et gestion de projet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2844" y="3500444"/>
            <a:ext cx="2497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solidFill>
                  <a:srgbClr val="2C424E"/>
                </a:solidFill>
                <a:latin typeface="jaune d'oeuf" pitchFamily="2" charset="0"/>
              </a:rPr>
              <a:t>Gestion de base de donnée </a:t>
            </a:r>
          </a:p>
        </p:txBody>
      </p:sp>
    </p:spTree>
    <p:extLst>
      <p:ext uri="{BB962C8B-B14F-4D97-AF65-F5344CB8AC3E}">
        <p14:creationId xmlns:p14="http://schemas.microsoft.com/office/powerpoint/2010/main" xmlns="" val="35235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890</Words>
  <Application>Microsoft Office PowerPoint</Application>
  <PresentationFormat>Affichage à l'écran (16:9)</PresentationFormat>
  <Paragraphs>409</Paragraphs>
  <Slides>30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2" baseType="lpstr">
      <vt:lpstr>Office Theme</vt:lpstr>
      <vt:lpstr>Custom Design</vt:lpstr>
      <vt:lpstr>Diapositive 1</vt:lpstr>
      <vt:lpstr>SOMMAIRE</vt:lpstr>
      <vt:lpstr>Présentation de l’équipe</vt:lpstr>
      <vt:lpstr>Diapositive 4</vt:lpstr>
      <vt:lpstr>Présentation du cahier des charges</vt:lpstr>
      <vt:lpstr>Diapositive 6</vt:lpstr>
      <vt:lpstr>Diapositive 7</vt:lpstr>
      <vt:lpstr>Montée en compétence</vt:lpstr>
      <vt:lpstr>Diapositive 9</vt:lpstr>
      <vt:lpstr>Diapositive 10</vt:lpstr>
      <vt:lpstr>Outils utilisés</vt:lpstr>
      <vt:lpstr>Diapositive 12</vt:lpstr>
      <vt:lpstr>Etapes du projet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Organisation interne</vt:lpstr>
      <vt:lpstr>Diapositive 25</vt:lpstr>
      <vt:lpstr>Démo</vt:lpstr>
      <vt:lpstr>Conclusion et évolutions possibles</vt:lpstr>
      <vt:lpstr>Diapositive 28</vt:lpstr>
      <vt:lpstr>Diapositive 29</vt:lpstr>
      <vt:lpstr>Diapositive 30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Anthony</cp:lastModifiedBy>
  <cp:revision>134</cp:revision>
  <dcterms:created xsi:type="dcterms:W3CDTF">2014-04-01T16:27:38Z</dcterms:created>
  <dcterms:modified xsi:type="dcterms:W3CDTF">2018-10-22T11:40:22Z</dcterms:modified>
</cp:coreProperties>
</file>