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310" r:id="rId3"/>
    <p:sldId id="311" r:id="rId4"/>
    <p:sldId id="299" r:id="rId5"/>
    <p:sldId id="291" r:id="rId6"/>
    <p:sldId id="260" r:id="rId7"/>
    <p:sldId id="305" r:id="rId8"/>
    <p:sldId id="292" r:id="rId9"/>
    <p:sldId id="296" r:id="rId10"/>
    <p:sldId id="297" r:id="rId11"/>
    <p:sldId id="300" r:id="rId12"/>
    <p:sldId id="301" r:id="rId13"/>
    <p:sldId id="306" r:id="rId14"/>
    <p:sldId id="309" r:id="rId15"/>
    <p:sldId id="293" r:id="rId16"/>
    <p:sldId id="271" r:id="rId17"/>
    <p:sldId id="298" r:id="rId18"/>
    <p:sldId id="294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Raleway Light" panose="020B0604020202020204" charset="0"/>
      <p:regular r:id="rId30"/>
      <p:bold r:id="rId31"/>
      <p:italic r:id="rId32"/>
      <p:boldItalic r:id="rId33"/>
    </p:embeddedFont>
    <p:embeddedFont>
      <p:font typeface="Raleway ExtraBold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EFA3B0-43A2-468C-968A-9724605F6B54}">
  <a:tblStyle styleId="{D6EFA3B0-43A2-468C-968A-9724605F6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161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461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41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43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1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15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93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92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67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5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92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9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54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0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0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7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7" y="632569"/>
            <a:ext cx="3809524" cy="12698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04" y="1642431"/>
            <a:ext cx="5714286" cy="1269841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3062177"/>
            <a:ext cx="7772400" cy="1384836"/>
          </a:xfrm>
        </p:spPr>
        <p:txBody>
          <a:bodyPr/>
          <a:lstStyle/>
          <a:p>
            <a:pPr algn="r"/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Ramya</a:t>
            </a:r>
            <a:r>
              <a:rPr lang="fr-FR" sz="1600" dirty="0"/>
              <a:t> CANABADY</a:t>
            </a:r>
            <a:br>
              <a:rPr lang="fr-FR" sz="1600" dirty="0"/>
            </a:br>
            <a:r>
              <a:rPr lang="fr-FR" sz="1600" dirty="0"/>
              <a:t>Damien </a:t>
            </a:r>
            <a:r>
              <a:rPr lang="fr-FR" sz="1600" dirty="0" smtClean="0"/>
              <a:t>FOUCHER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Nicolas </a:t>
            </a:r>
            <a:r>
              <a:rPr lang="fr-FR" sz="1600" dirty="0" smtClean="0"/>
              <a:t>GONDRAN</a:t>
            </a:r>
            <a:br>
              <a:rPr lang="fr-FR" sz="1600" dirty="0" smtClean="0"/>
            </a:br>
            <a:r>
              <a:rPr lang="fr-FR" sz="1600" dirty="0"/>
              <a:t>Aubin GUILHEM</a:t>
            </a:r>
            <a:br>
              <a:rPr lang="fr-FR" sz="1600" dirty="0"/>
            </a:br>
            <a:r>
              <a:rPr lang="fr-FR" sz="1600" dirty="0"/>
              <a:t>Marc André VAN DEN HOUDT</a:t>
            </a:r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3256480" y="2912272"/>
            <a:ext cx="2199167" cy="52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fr-FR" sz="2400" dirty="0" smtClean="0"/>
              <a:t>- </a:t>
            </a:r>
          </a:p>
          <a:p>
            <a:pPr algn="ctr"/>
            <a:r>
              <a:rPr lang="fr-FR" sz="1800" b="1" dirty="0" smtClean="0">
                <a:latin typeface="+mn-lt"/>
              </a:rPr>
              <a:t>AL32 – Groupe 2</a:t>
            </a:r>
            <a:endParaRPr lang="fr-FR" sz="1800" b="1" dirty="0">
              <a:latin typeface="+mn-lt"/>
            </a:endParaRPr>
          </a:p>
        </p:txBody>
      </p:sp>
      <p:pic>
        <p:nvPicPr>
          <p:cNvPr id="12" name="Image 11" descr="logoMediu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79" y="3831784"/>
            <a:ext cx="1828649" cy="560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23259" y="478465"/>
            <a:ext cx="3364220" cy="6558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Rétro-planning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10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Présentation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Moyens &amp; Méthodes</a:t>
            </a:r>
            <a:endParaRPr lang="fr-FR" sz="1400" b="1" dirty="0">
              <a:solidFill>
                <a:srgbClr val="002060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240618"/>
            <a:ext cx="6858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23259" y="478465"/>
            <a:ext cx="3389198" cy="6558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Cas d’utilisation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11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Présentation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Moyens &amp; Méthodes</a:t>
            </a:r>
            <a:endParaRPr lang="fr-FR" sz="1400" b="1" dirty="0">
              <a:solidFill>
                <a:srgbClr val="00206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943" y="1005272"/>
            <a:ext cx="4412342" cy="3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89" y="1134293"/>
            <a:ext cx="5711962" cy="3614178"/>
          </a:xfrm>
          <a:prstGeom prst="rect">
            <a:avLst/>
          </a:prstGeom>
        </p:spPr>
      </p:pic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23258" y="478465"/>
            <a:ext cx="5363141" cy="6558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Diagramme de séquences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12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Présentation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Moyens &amp; Méthodes</a:t>
            </a:r>
            <a:endParaRPr lang="fr-FR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0" y="478464"/>
            <a:ext cx="4963885" cy="6558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Diagramme d’activités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13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Présentation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Moyens &amp; Méthodes</a:t>
            </a:r>
            <a:endParaRPr lang="fr-FR" sz="1400" b="1" dirty="0">
              <a:solidFill>
                <a:srgbClr val="00206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38" y="1007255"/>
            <a:ext cx="3031464" cy="3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32885" y="372139"/>
            <a:ext cx="7293542" cy="68267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Diagramme de classes</a:t>
            </a:r>
            <a:endParaRPr sz="2400"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14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Présentation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Moyens &amp; Méthodes</a:t>
            </a:r>
            <a:endParaRPr lang="fr-FR" sz="1400" b="1" dirty="0">
              <a:solidFill>
                <a:srgbClr val="00206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0"/>
            <a:ext cx="89668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15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chemeClr val="bg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chemeClr val="bg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88;p15"/>
          <p:cNvSpPr txBox="1">
            <a:spLocks/>
          </p:cNvSpPr>
          <p:nvPr/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 smtClean="0">
                <a:solidFill>
                  <a:schemeClr val="bg1"/>
                </a:solidFill>
                <a:latin typeface="Raleway ExtraBold" panose="020B0604020202020204" charset="0"/>
              </a:rPr>
              <a:t>Démonstration</a:t>
            </a:r>
            <a:endParaRPr lang="fr-FR" sz="4800" dirty="0">
              <a:solidFill>
                <a:schemeClr val="bg1"/>
              </a:solidFill>
              <a:latin typeface="Raleway ExtraBold" panose="020B060402020202020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4" y="4060714"/>
            <a:ext cx="3180346" cy="7067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1878"/>
            <a:ext cx="2120236" cy="7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16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chemeClr val="bg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 dirty="0">
              <a:solidFill>
                <a:schemeClr val="bg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88;p15"/>
          <p:cNvSpPr txBox="1">
            <a:spLocks/>
          </p:cNvSpPr>
          <p:nvPr/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 smtClean="0">
                <a:solidFill>
                  <a:schemeClr val="bg1"/>
                </a:solidFill>
                <a:latin typeface="Raleway ExtraBold" panose="020B0604020202020204" charset="0"/>
              </a:rPr>
              <a:t>Conclusion</a:t>
            </a:r>
            <a:endParaRPr lang="fr-FR" sz="4800" dirty="0">
              <a:solidFill>
                <a:schemeClr val="bg1"/>
              </a:solidFill>
              <a:latin typeface="Raleway ExtraBold" panose="020B060402020202020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4" y="4060714"/>
            <a:ext cx="3180346" cy="7067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1878"/>
            <a:ext cx="2120236" cy="70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268102" y="556284"/>
            <a:ext cx="7014661" cy="65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CONCLUSION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17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Présentation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Moyens &amp; Méthodes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64400" y="1212120"/>
            <a:ext cx="8287200" cy="35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lang="fr-FR" sz="2000" b="1" strike="noStrike" spc="-1" dirty="0">
                <a:solidFill>
                  <a:srgbClr val="7030A0"/>
                </a:solidFill>
                <a:latin typeface="Raleway "/>
                <a:ea typeface="Raleway Light"/>
              </a:rPr>
              <a:t> Finir l’implémentation du processus de réservation </a:t>
            </a:r>
            <a:r>
              <a:rPr lang="fr-FR" sz="2000" b="1" strike="noStrike" spc="-1" dirty="0" smtClean="0">
                <a:solidFill>
                  <a:srgbClr val="7030A0"/>
                </a:solidFill>
                <a:latin typeface="Raleway "/>
                <a:ea typeface="Raleway Light"/>
              </a:rPr>
              <a:t/>
            </a:r>
            <a:br>
              <a:rPr lang="fr-FR" sz="2000" b="1" strike="noStrike" spc="-1" dirty="0" smtClean="0">
                <a:solidFill>
                  <a:srgbClr val="7030A0"/>
                </a:solidFill>
                <a:latin typeface="Raleway "/>
                <a:ea typeface="Raleway Light"/>
              </a:rPr>
            </a:br>
            <a:r>
              <a:rPr lang="fr-FR" sz="2000" b="1" strike="noStrike" spc="-1" dirty="0" smtClean="0">
                <a:solidFill>
                  <a:srgbClr val="7030A0"/>
                </a:solidFill>
                <a:latin typeface="Raleway "/>
                <a:ea typeface="Raleway Light"/>
              </a:rPr>
              <a:t>d’un </a:t>
            </a:r>
            <a:r>
              <a:rPr lang="fr-FR" sz="2000" b="1" strike="noStrike" spc="-1" dirty="0">
                <a:solidFill>
                  <a:srgbClr val="7030A0"/>
                </a:solidFill>
                <a:latin typeface="Raleway "/>
                <a:ea typeface="Raleway Light"/>
              </a:rPr>
              <a:t>produit en </a:t>
            </a:r>
            <a:r>
              <a:rPr lang="fr-FR" sz="2000" b="1" strike="noStrike" spc="-1" dirty="0" smtClean="0">
                <a:solidFill>
                  <a:srgbClr val="7030A0"/>
                </a:solidFill>
                <a:latin typeface="Raleway "/>
                <a:ea typeface="Raleway Light"/>
              </a:rPr>
              <a:t>promotion.</a:t>
            </a:r>
            <a:endParaRPr lang="fr-FR" sz="20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lang="fr-FR" sz="2000" b="1" strike="noStrike" spc="-1" dirty="0">
                <a:solidFill>
                  <a:srgbClr val="7030A0"/>
                </a:solidFill>
                <a:latin typeface="Raleway "/>
                <a:ea typeface="Raleway Light"/>
              </a:rPr>
              <a:t>Amélioration des </a:t>
            </a:r>
            <a:r>
              <a:rPr lang="fr-FR" sz="2000" b="1" strike="noStrike" spc="-1" dirty="0" smtClean="0">
                <a:solidFill>
                  <a:srgbClr val="7030A0"/>
                </a:solidFill>
                <a:latin typeface="Raleway "/>
                <a:ea typeface="Raleway Light"/>
              </a:rPr>
              <a:t>IHM.</a:t>
            </a:r>
            <a:endParaRPr lang="fr-FR" sz="20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lang="fr-FR" sz="2000" b="1" strike="noStrike" spc="-1" dirty="0">
                <a:solidFill>
                  <a:srgbClr val="7030A0"/>
                </a:solidFill>
                <a:latin typeface="Raleway "/>
                <a:ea typeface="Raleway Light"/>
              </a:rPr>
              <a:t>Implémenter les </a:t>
            </a:r>
            <a:r>
              <a:rPr lang="fr-FR" sz="2000" b="1" strike="noStrike" spc="-1" dirty="0" err="1">
                <a:solidFill>
                  <a:srgbClr val="7030A0"/>
                </a:solidFill>
                <a:latin typeface="Raleway "/>
                <a:ea typeface="Raleway Light"/>
              </a:rPr>
              <a:t>templates</a:t>
            </a:r>
            <a:r>
              <a:rPr lang="fr-FR" sz="2000" b="1" strike="noStrike" spc="-1" dirty="0">
                <a:solidFill>
                  <a:srgbClr val="7030A0"/>
                </a:solidFill>
                <a:latin typeface="Raleway "/>
                <a:ea typeface="Raleway Light"/>
              </a:rPr>
              <a:t> de promotion avec un objectif d’analyse </a:t>
            </a:r>
            <a:r>
              <a:rPr lang="fr-FR" sz="2000" b="1" strike="noStrike" spc="-1" dirty="0" err="1">
                <a:solidFill>
                  <a:srgbClr val="7030A0"/>
                </a:solidFill>
                <a:latin typeface="Raleway "/>
                <a:ea typeface="Raleway Light"/>
              </a:rPr>
              <a:t>Big</a:t>
            </a:r>
            <a:r>
              <a:rPr lang="fr-FR" sz="2000" b="1" strike="noStrike" spc="-1" dirty="0">
                <a:solidFill>
                  <a:srgbClr val="7030A0"/>
                </a:solidFill>
                <a:latin typeface="Raleway "/>
                <a:ea typeface="Raleway Light"/>
              </a:rPr>
              <a:t> </a:t>
            </a:r>
            <a:r>
              <a:rPr lang="fr-FR" sz="2000" b="1" strike="noStrike" spc="-1" dirty="0" smtClean="0">
                <a:solidFill>
                  <a:srgbClr val="7030A0"/>
                </a:solidFill>
                <a:latin typeface="Raleway "/>
                <a:ea typeface="Raleway Light"/>
              </a:rPr>
              <a:t>Data.</a:t>
            </a:r>
            <a:endParaRPr lang="fr-FR" sz="20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lang="fr-FR" sz="2000" b="1" strike="noStrike" spc="-1" dirty="0">
                <a:solidFill>
                  <a:srgbClr val="7030A0"/>
                </a:solidFill>
                <a:latin typeface="Raleway "/>
                <a:ea typeface="Raleway Light"/>
              </a:rPr>
              <a:t>Evolution vers une architecture </a:t>
            </a:r>
            <a:r>
              <a:rPr lang="fr-FR" sz="2000" b="1" strike="noStrike" spc="-1" dirty="0" smtClean="0">
                <a:solidFill>
                  <a:srgbClr val="7030A0"/>
                </a:solidFill>
                <a:latin typeface="Raleway "/>
                <a:ea typeface="Raleway Light"/>
              </a:rPr>
              <a:t>déployée.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8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5"/>
          <p:cNvSpPr txBox="1">
            <a:spLocks/>
          </p:cNvSpPr>
          <p:nvPr/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000" dirty="0" smtClean="0">
                <a:solidFill>
                  <a:schemeClr val="bg1"/>
                </a:solidFill>
                <a:latin typeface="Raleway ExtraBold" panose="020B0604020202020204" charset="0"/>
              </a:rPr>
              <a:t>MERCI POUR VOTRE ATTENTION</a:t>
            </a:r>
            <a:br>
              <a:rPr lang="fr-FR" sz="4000" dirty="0" smtClean="0">
                <a:solidFill>
                  <a:schemeClr val="bg1"/>
                </a:solidFill>
                <a:latin typeface="Raleway ExtraBold" panose="020B0604020202020204" charset="0"/>
              </a:rPr>
            </a:br>
            <a:r>
              <a:rPr lang="fr-FR" sz="4000" dirty="0" smtClean="0">
                <a:solidFill>
                  <a:schemeClr val="bg1"/>
                </a:solidFill>
                <a:latin typeface="Raleway ExtraBold" panose="020B0604020202020204" charset="0"/>
              </a:rPr>
              <a:t>-</a:t>
            </a:r>
            <a:br>
              <a:rPr lang="fr-FR" sz="4000" dirty="0" smtClean="0">
                <a:solidFill>
                  <a:schemeClr val="bg1"/>
                </a:solidFill>
                <a:latin typeface="Raleway ExtraBold" panose="020B0604020202020204" charset="0"/>
              </a:rPr>
            </a:br>
            <a:r>
              <a:rPr lang="fr-FR" sz="4000" dirty="0" smtClean="0">
                <a:solidFill>
                  <a:schemeClr val="bg1"/>
                </a:solidFill>
                <a:latin typeface="Raleway ExtraBold" panose="020B0604020202020204" charset="0"/>
              </a:rPr>
              <a:t>QUESTIONS ?</a:t>
            </a:r>
            <a:endParaRPr lang="fr-FR" sz="4000" dirty="0">
              <a:solidFill>
                <a:schemeClr val="bg1"/>
              </a:solidFill>
              <a:latin typeface="Raleway ExtraBold" panose="020B0604020202020204" charset="0"/>
            </a:endParaRPr>
          </a:p>
        </p:txBody>
      </p:sp>
      <p:sp>
        <p:nvSpPr>
          <p:cNvPr id="5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4" y="4060714"/>
            <a:ext cx="3180346" cy="7067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1878"/>
            <a:ext cx="2120236" cy="7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80000" y="478440"/>
            <a:ext cx="420300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fr-FR" sz="3000" b="0" strike="noStrike" spc="-1">
                <a:solidFill>
                  <a:srgbClr val="7030A0"/>
                </a:solidFill>
                <a:latin typeface="Raleway ExtraBold"/>
                <a:ea typeface="Raleway Light"/>
              </a:rPr>
              <a:t>L’équipe projet </a:t>
            </a:r>
            <a:r>
              <a:rPr lang="fr-FR" sz="3000" b="1" strike="noStrike" spc="-1">
                <a:solidFill>
                  <a:srgbClr val="7030A0"/>
                </a:solidFill>
                <a:latin typeface="Arial Black"/>
                <a:ea typeface="Raleway Light"/>
              </a:rPr>
              <a:t>1/2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AEA79A77-2F22-466A-8E55-D684609F46B8}" type="slidenum">
              <a:rPr lang="fr-FR" sz="1300" b="0" strike="noStrike" spc="-1">
                <a:solidFill>
                  <a:srgbClr val="7030A0"/>
                </a:solidFill>
                <a:latin typeface="Raleway ExtraBold"/>
                <a:ea typeface="Raleway ExtraBold"/>
              </a:rPr>
              <a:t>2</a:t>
            </a:fld>
            <a:endParaRPr lang="fr-FR" sz="1300" b="0" strike="noStrike" spc="-1">
              <a:latin typeface="Times New Roman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915840" y="2700360"/>
          <a:ext cx="2283120" cy="1911240"/>
        </p:xfrm>
        <a:graphic>
          <a:graphicData uri="http://schemas.openxmlformats.org/drawingml/2006/table">
            <a:tbl>
              <a:tblPr/>
              <a:tblGrid>
                <a:gridCol w="2283120"/>
              </a:tblGrid>
              <a:tr h="56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Aubin GUILHEM</a:t>
                      </a:r>
                      <a:endParaRPr lang="fr-FR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Chef de projet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Ingénieur chimiste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r>
                        <a:t/>
                      </a:r>
                      <a:br/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Table 4"/>
          <p:cNvGraphicFramePr/>
          <p:nvPr>
            <p:extLst>
              <p:ext uri="{D42A27DB-BD31-4B8C-83A1-F6EECF244321}">
                <p14:modId xmlns:p14="http://schemas.microsoft.com/office/powerpoint/2010/main" val="3449631872"/>
              </p:ext>
            </p:extLst>
          </p:nvPr>
        </p:nvGraphicFramePr>
        <p:xfrm>
          <a:off x="6000840" y="2711160"/>
          <a:ext cx="2283120" cy="1889640"/>
        </p:xfrm>
        <a:graphic>
          <a:graphicData uri="http://schemas.openxmlformats.org/drawingml/2006/table">
            <a:tbl>
              <a:tblPr/>
              <a:tblGrid>
                <a:gridCol w="2283120"/>
              </a:tblGrid>
              <a:tr h="54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Nicolas GONDRAN</a:t>
                      </a:r>
                      <a:endParaRPr lang="fr-FR" sz="1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</a:t>
                      </a:r>
                      <a:r>
                        <a:rPr lang="fr-FR" sz="1400" b="1" strike="noStrike" spc="-1" dirty="0" smtClean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back-end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Master 2 Management </a:t>
                      </a:r>
                      <a:r>
                        <a:t/>
                      </a:r>
                      <a:br/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de l’Information</a:t>
                      </a:r>
                      <a:r>
                        <a:t/>
                      </a:r>
                      <a:br/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Stratégique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r>
                        <a:t/>
                      </a:r>
                      <a:br/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4" name="Table 5"/>
          <p:cNvGraphicFramePr/>
          <p:nvPr>
            <p:extLst>
              <p:ext uri="{D42A27DB-BD31-4B8C-83A1-F6EECF244321}">
                <p14:modId xmlns:p14="http://schemas.microsoft.com/office/powerpoint/2010/main" val="4196653946"/>
              </p:ext>
            </p:extLst>
          </p:nvPr>
        </p:nvGraphicFramePr>
        <p:xfrm>
          <a:off x="3397320" y="2711160"/>
          <a:ext cx="2283120" cy="1911240"/>
        </p:xfrm>
        <a:graphic>
          <a:graphicData uri="http://schemas.openxmlformats.org/drawingml/2006/table">
            <a:tbl>
              <a:tblPr/>
              <a:tblGrid>
                <a:gridCol w="2283120"/>
              </a:tblGrid>
              <a:tr h="54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err="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Ramya</a:t>
                      </a: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  CANABADY</a:t>
                      </a:r>
                      <a:endParaRPr lang="fr-FR" sz="1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</a:t>
                      </a:r>
                      <a:r>
                        <a:rPr lang="fr-FR" sz="1400" b="1" strike="noStrike" spc="-1" dirty="0" smtClean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front-end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80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Master Responsable SI, Etudes et Développement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5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r>
                        <a:t/>
                      </a:r>
                      <a:br/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5" name="Image 134"/>
          <p:cNvPicPr/>
          <p:nvPr/>
        </p:nvPicPr>
        <p:blipFill>
          <a:blip r:embed="rId2"/>
          <a:stretch/>
        </p:blipFill>
        <p:spPr>
          <a:xfrm>
            <a:off x="1510200" y="1294200"/>
            <a:ext cx="1225800" cy="1225800"/>
          </a:xfrm>
          <a:prstGeom prst="rect">
            <a:avLst/>
          </a:prstGeom>
          <a:ln>
            <a:noFill/>
          </a:ln>
        </p:spPr>
      </p:pic>
      <p:pic>
        <p:nvPicPr>
          <p:cNvPr id="136" name="Image 135"/>
          <p:cNvPicPr/>
          <p:nvPr/>
        </p:nvPicPr>
        <p:blipFill>
          <a:blip r:embed="rId3"/>
          <a:stretch/>
        </p:blipFill>
        <p:spPr>
          <a:xfrm>
            <a:off x="3888000" y="1296000"/>
            <a:ext cx="1224000" cy="1224000"/>
          </a:xfrm>
          <a:prstGeom prst="rect">
            <a:avLst/>
          </a:prstGeom>
          <a:ln>
            <a:noFill/>
          </a:ln>
        </p:spPr>
      </p:pic>
      <p:pic>
        <p:nvPicPr>
          <p:cNvPr id="137" name="Image 136"/>
          <p:cNvPicPr/>
          <p:nvPr/>
        </p:nvPicPr>
        <p:blipFill>
          <a:blip r:embed="rId4"/>
          <a:stretch/>
        </p:blipFill>
        <p:spPr>
          <a:xfrm>
            <a:off x="6552000" y="1296000"/>
            <a:ext cx="1224000" cy="1224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328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80000" y="478440"/>
            <a:ext cx="420300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fr-FR" sz="3000" b="0" strike="noStrike" spc="-1">
                <a:solidFill>
                  <a:srgbClr val="7030A0"/>
                </a:solidFill>
                <a:latin typeface="Raleway ExtraBold"/>
                <a:ea typeface="Raleway Light"/>
              </a:rPr>
              <a:t>L’équipe projet </a:t>
            </a:r>
            <a:r>
              <a:rPr lang="fr-FR" sz="3000" b="1" strike="noStrike" spc="-1">
                <a:solidFill>
                  <a:srgbClr val="7030A0"/>
                </a:solidFill>
                <a:latin typeface="Arial Black"/>
                <a:ea typeface="Raleway Light"/>
              </a:rPr>
              <a:t>2/2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4545E505-BEA1-4109-9828-D2D014C1BBD4}" type="slidenum">
              <a:rPr lang="fr-FR" sz="1300" b="0" strike="noStrike" spc="-1">
                <a:solidFill>
                  <a:srgbClr val="7030A0"/>
                </a:solidFill>
                <a:latin typeface="Raleway ExtraBold"/>
                <a:ea typeface="Raleway ExtraBold"/>
              </a:rPr>
              <a:t>3</a:t>
            </a:fld>
            <a:endParaRPr lang="fr-FR" sz="1300" b="0" strike="noStrike" spc="-1">
              <a:latin typeface="Times New Roman"/>
            </a:endParaRPr>
          </a:p>
        </p:txBody>
      </p:sp>
      <p:graphicFrame>
        <p:nvGraphicFramePr>
          <p:cNvPr id="140" name="Table 3"/>
          <p:cNvGraphicFramePr/>
          <p:nvPr>
            <p:extLst>
              <p:ext uri="{D42A27DB-BD31-4B8C-83A1-F6EECF244321}">
                <p14:modId xmlns:p14="http://schemas.microsoft.com/office/powerpoint/2010/main" val="2438359154"/>
              </p:ext>
            </p:extLst>
          </p:nvPr>
        </p:nvGraphicFramePr>
        <p:xfrm>
          <a:off x="4383360" y="2678760"/>
          <a:ext cx="2888280" cy="1889640"/>
        </p:xfrm>
        <a:graphic>
          <a:graphicData uri="http://schemas.openxmlformats.org/drawingml/2006/table">
            <a:tbl>
              <a:tblPr/>
              <a:tblGrid>
                <a:gridCol w="2888280"/>
              </a:tblGrid>
              <a:tr h="54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Marc-André VAN DEN HOUDT</a:t>
                      </a:r>
                      <a:endParaRPr lang="fr-FR" sz="1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</a:t>
                      </a:r>
                      <a:r>
                        <a:rPr lang="fr-FR" sz="1400" b="1" strike="noStrike" spc="-1" dirty="0" smtClean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back-end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DESS Réseau Informatique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r>
                        <a:t/>
                      </a:r>
                      <a:br/>
                      <a:r>
                        <a:rPr lang="fr-FR" sz="1400" b="1" strike="noStrike" spc="-1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Table 4"/>
          <p:cNvGraphicFramePr/>
          <p:nvPr>
            <p:extLst>
              <p:ext uri="{D42A27DB-BD31-4B8C-83A1-F6EECF244321}">
                <p14:modId xmlns:p14="http://schemas.microsoft.com/office/powerpoint/2010/main" val="474390159"/>
              </p:ext>
            </p:extLst>
          </p:nvPr>
        </p:nvGraphicFramePr>
        <p:xfrm>
          <a:off x="1495080" y="2678760"/>
          <a:ext cx="2888280" cy="1889640"/>
        </p:xfrm>
        <a:graphic>
          <a:graphicData uri="http://schemas.openxmlformats.org/drawingml/2006/table">
            <a:tbl>
              <a:tblPr/>
              <a:tblGrid>
                <a:gridCol w="2888280"/>
              </a:tblGrid>
              <a:tr h="54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Damien FOUCHER</a:t>
                      </a:r>
                      <a:endParaRPr lang="fr-FR" sz="1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</a:t>
                      </a:r>
                      <a:r>
                        <a:rPr lang="fr-FR" sz="1400" b="1" strike="noStrike" spc="-1" dirty="0" smtClean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back-end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Licence Informatique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r>
                        <a:rPr dirty="0"/>
                        <a:t/>
                      </a:r>
                      <a:br>
                        <a:rPr dirty="0"/>
                      </a:br>
                      <a:r>
                        <a:rPr lang="fr-FR" sz="1400" b="1" strike="noStrike" spc="-1" dirty="0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2" name="Image 141"/>
          <p:cNvPicPr/>
          <p:nvPr/>
        </p:nvPicPr>
        <p:blipFill>
          <a:blip r:embed="rId2"/>
          <a:stretch/>
        </p:blipFill>
        <p:spPr>
          <a:xfrm>
            <a:off x="2302200" y="1296000"/>
            <a:ext cx="1369800" cy="1369800"/>
          </a:xfrm>
          <a:prstGeom prst="rect">
            <a:avLst/>
          </a:prstGeom>
          <a:ln>
            <a:noFill/>
          </a:ln>
        </p:spPr>
      </p:pic>
      <p:pic>
        <p:nvPicPr>
          <p:cNvPr id="143" name="Image 142"/>
          <p:cNvPicPr/>
          <p:nvPr/>
        </p:nvPicPr>
        <p:blipFill>
          <a:blip r:embed="rId3"/>
          <a:stretch/>
        </p:blipFill>
        <p:spPr>
          <a:xfrm>
            <a:off x="5112000" y="1315080"/>
            <a:ext cx="1383840" cy="1363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86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80024" y="478465"/>
            <a:ext cx="2635748" cy="457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Sommaire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4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4" name="Google Shape;95;p16"/>
          <p:cNvSpPr txBox="1">
            <a:spLocks/>
          </p:cNvSpPr>
          <p:nvPr/>
        </p:nvSpPr>
        <p:spPr>
          <a:xfrm>
            <a:off x="841829" y="935664"/>
            <a:ext cx="7762571" cy="365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514350" indent="-514350" algn="l">
              <a:buClr>
                <a:srgbClr val="7030A0"/>
              </a:buClr>
              <a:buFont typeface="+mj-lt"/>
              <a:buAutoNum type="arabicPeriod"/>
            </a:pPr>
            <a:r>
              <a:rPr lang="en-US" sz="28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Présentation</a:t>
            </a:r>
            <a:endParaRPr lang="en-US" sz="2800" b="1" i="0" dirty="0">
              <a:solidFill>
                <a:srgbClr val="7030A0"/>
              </a:solidFill>
              <a:latin typeface="Raleway" panose="020B0604020202020204" charset="0"/>
            </a:endParaRPr>
          </a:p>
          <a:p>
            <a:pPr marL="971550" lvl="1" indent="-514350" algn="l">
              <a:spcBef>
                <a:spcPts val="600"/>
              </a:spcBef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20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Contexte</a:t>
            </a:r>
            <a:r>
              <a:rPr lang="en-US" sz="2000" b="1" i="0" dirty="0" smtClean="0">
                <a:solidFill>
                  <a:srgbClr val="7030A0"/>
                </a:solidFill>
                <a:latin typeface="Raleway" panose="020B0604020202020204" charset="0"/>
              </a:rPr>
              <a:t> &amp; </a:t>
            </a:r>
            <a:r>
              <a:rPr lang="en-US" sz="20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Objectifs</a:t>
            </a:r>
            <a:endParaRPr lang="en-US" sz="2000" b="1" i="0" dirty="0" smtClean="0">
              <a:solidFill>
                <a:srgbClr val="7030A0"/>
              </a:solidFill>
              <a:latin typeface="Raleway" panose="020B0604020202020204" charset="0"/>
            </a:endParaRPr>
          </a:p>
          <a:p>
            <a:pPr marL="514350" indent="-514350" algn="l">
              <a:buClr>
                <a:srgbClr val="7030A0"/>
              </a:buClr>
              <a:buFont typeface="+mj-lt"/>
              <a:buAutoNum type="arabicPeriod"/>
            </a:pPr>
            <a:r>
              <a:rPr lang="en-US" sz="28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Moyens</a:t>
            </a:r>
            <a:r>
              <a:rPr lang="en-US" sz="2800" b="1" i="0" dirty="0" smtClean="0">
                <a:solidFill>
                  <a:srgbClr val="7030A0"/>
                </a:solidFill>
                <a:latin typeface="Raleway" panose="020B0604020202020204" charset="0"/>
              </a:rPr>
              <a:t> &amp; </a:t>
            </a:r>
            <a:r>
              <a:rPr lang="en-US" sz="28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Méthodes</a:t>
            </a:r>
            <a:endParaRPr lang="en-US" sz="2800" b="1" i="0" dirty="0" smtClean="0">
              <a:solidFill>
                <a:srgbClr val="7030A0"/>
              </a:solidFill>
              <a:latin typeface="Raleway" panose="020B0604020202020204" charset="0"/>
            </a:endParaRPr>
          </a:p>
          <a:p>
            <a:pPr marL="971550" lvl="1" indent="-514350" algn="l">
              <a:spcBef>
                <a:spcPts val="600"/>
              </a:spcBef>
              <a:buClr>
                <a:srgbClr val="7030A0"/>
              </a:buClr>
              <a:buSzPct val="140000"/>
              <a:buFont typeface="Courier New" panose="02070309020205020404" pitchFamily="49" charset="0"/>
              <a:buChar char="o"/>
            </a:pPr>
            <a:r>
              <a:rPr lang="en-US" sz="2000" b="1" i="0" dirty="0" smtClean="0">
                <a:solidFill>
                  <a:srgbClr val="7030A0"/>
                </a:solidFill>
                <a:latin typeface="Raleway" panose="020B0604020202020204" charset="0"/>
              </a:rPr>
              <a:t>Les </a:t>
            </a:r>
            <a:r>
              <a:rPr lang="en-US" sz="20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outils</a:t>
            </a:r>
            <a:r>
              <a:rPr lang="en-US" sz="2000" b="1" i="0" dirty="0" smtClean="0">
                <a:solidFill>
                  <a:srgbClr val="7030A0"/>
                </a:solidFill>
                <a:latin typeface="Raleway" panose="020B0604020202020204" charset="0"/>
              </a:rPr>
              <a:t> </a:t>
            </a:r>
            <a:r>
              <a:rPr lang="en-US" sz="20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utilisés</a:t>
            </a:r>
            <a:endParaRPr lang="en-US" sz="2000" b="1" i="0" dirty="0" smtClean="0">
              <a:solidFill>
                <a:srgbClr val="7030A0"/>
              </a:solidFill>
              <a:latin typeface="Raleway" panose="020B0604020202020204" charset="0"/>
            </a:endParaRPr>
          </a:p>
          <a:p>
            <a:pPr marL="971550" lvl="1" indent="-514350" algn="l">
              <a:spcBef>
                <a:spcPts val="600"/>
              </a:spcBef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20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Rétro</a:t>
            </a:r>
            <a:r>
              <a:rPr lang="en-US" sz="2000" b="1" i="0" dirty="0" smtClean="0">
                <a:solidFill>
                  <a:srgbClr val="7030A0"/>
                </a:solidFill>
                <a:latin typeface="Raleway" panose="020B0604020202020204" charset="0"/>
              </a:rPr>
              <a:t>-Planning</a:t>
            </a:r>
          </a:p>
          <a:p>
            <a:pPr marL="971550" lvl="1" indent="-514350" algn="l">
              <a:spcBef>
                <a:spcPts val="600"/>
              </a:spcBef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2000" b="1" i="0" dirty="0" smtClean="0">
                <a:solidFill>
                  <a:srgbClr val="7030A0"/>
                </a:solidFill>
                <a:latin typeface="Raleway" panose="020B0604020202020204" charset="0"/>
              </a:rPr>
              <a:t>Use Cases et </a:t>
            </a:r>
            <a:r>
              <a:rPr lang="en-US" sz="20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Diagrammes</a:t>
            </a:r>
            <a:r>
              <a:rPr lang="en-US" sz="2000" b="1" i="0" dirty="0" smtClean="0">
                <a:solidFill>
                  <a:srgbClr val="7030A0"/>
                </a:solidFill>
                <a:latin typeface="Raleway" panose="020B0604020202020204" charset="0"/>
              </a:rPr>
              <a:t> (</a:t>
            </a:r>
            <a:r>
              <a:rPr lang="en-US" sz="20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séquences</a:t>
            </a:r>
            <a:r>
              <a:rPr lang="en-US" sz="2000" b="1" i="0" dirty="0" smtClean="0">
                <a:solidFill>
                  <a:srgbClr val="7030A0"/>
                </a:solidFill>
                <a:latin typeface="Raleway" panose="020B0604020202020204" charset="0"/>
              </a:rPr>
              <a:t>, classes …)</a:t>
            </a:r>
            <a:endParaRPr lang="en-US" sz="2800" b="1" i="0" dirty="0" smtClean="0">
              <a:solidFill>
                <a:srgbClr val="7030A0"/>
              </a:solidFill>
              <a:latin typeface="Raleway" panose="020B0604020202020204" charset="0"/>
            </a:endParaRPr>
          </a:p>
          <a:p>
            <a:pPr marL="514350" indent="-514350" algn="l">
              <a:buClr>
                <a:srgbClr val="7030A0"/>
              </a:buClr>
              <a:buFont typeface="+mj-lt"/>
              <a:buAutoNum type="arabicPeriod"/>
            </a:pPr>
            <a:r>
              <a:rPr lang="en-US" sz="28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Démonstration</a:t>
            </a:r>
            <a:endParaRPr lang="en-US" sz="2800" b="1" i="0" dirty="0" smtClean="0">
              <a:solidFill>
                <a:srgbClr val="7030A0"/>
              </a:solidFill>
              <a:latin typeface="Raleway" panose="020B0604020202020204" charset="0"/>
            </a:endParaRPr>
          </a:p>
          <a:p>
            <a:pPr marL="514350" indent="-514350" algn="l">
              <a:buClr>
                <a:srgbClr val="7030A0"/>
              </a:buClr>
              <a:buFont typeface="+mj-lt"/>
              <a:buAutoNum type="arabicPeriod"/>
            </a:pPr>
            <a:r>
              <a:rPr lang="en-US" sz="2800" b="1" i="0" dirty="0" smtClean="0">
                <a:solidFill>
                  <a:srgbClr val="7030A0"/>
                </a:solidFill>
                <a:latin typeface="Raleway" panose="020B0604020202020204" charset="0"/>
              </a:rPr>
              <a:t>Conclusion</a:t>
            </a:r>
            <a:endParaRPr lang="en-US" sz="2800" b="1" i="0" dirty="0">
              <a:solidFill>
                <a:srgbClr val="7030A0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5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chemeClr val="bg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chemeClr val="bg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88;p15"/>
          <p:cNvSpPr txBox="1">
            <a:spLocks/>
          </p:cNvSpPr>
          <p:nvPr/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 smtClean="0">
                <a:solidFill>
                  <a:schemeClr val="bg1"/>
                </a:solidFill>
                <a:latin typeface="Raleway ExtraBold" panose="020B0604020202020204" charset="0"/>
              </a:rPr>
              <a:t>Présentation</a:t>
            </a:r>
            <a:endParaRPr lang="fr-FR" sz="4800" dirty="0">
              <a:solidFill>
                <a:schemeClr val="bg1"/>
              </a:solidFill>
              <a:latin typeface="Raleway ExtraBold" panose="020B060402020202020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4" y="4060714"/>
            <a:ext cx="3180346" cy="7067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1878"/>
            <a:ext cx="2120236" cy="7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268102" y="556284"/>
            <a:ext cx="7014661" cy="65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CONTEXTE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6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4" name="Google Shape;95;p16"/>
          <p:cNvSpPr txBox="1">
            <a:spLocks/>
          </p:cNvSpPr>
          <p:nvPr/>
        </p:nvSpPr>
        <p:spPr>
          <a:xfrm>
            <a:off x="551543" y="1396256"/>
            <a:ext cx="8052857" cy="319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Raleway" panose="020B0604020202020204" charset="0"/>
              </a:rPr>
              <a:t>Une</a:t>
            </a:r>
            <a:r>
              <a:rPr lang="en-US" b="1" dirty="0" smtClean="0">
                <a:solidFill>
                  <a:srgbClr val="7030A0"/>
                </a:solidFill>
                <a:latin typeface="Raleway" panose="020B0604020202020204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Raleway" panose="020B0604020202020204" charset="0"/>
              </a:rPr>
              <a:t>équipe</a:t>
            </a:r>
            <a:r>
              <a:rPr lang="en-US" b="1" dirty="0" smtClean="0">
                <a:solidFill>
                  <a:srgbClr val="7030A0"/>
                </a:solidFill>
                <a:latin typeface="Raleway" panose="020B0604020202020204" charset="0"/>
              </a:rPr>
              <a:t> de 5 </a:t>
            </a:r>
            <a:r>
              <a:rPr lang="en-US" b="1" dirty="0" err="1" smtClean="0">
                <a:solidFill>
                  <a:srgbClr val="7030A0"/>
                </a:solidFill>
                <a:latin typeface="Raleway" panose="020B0604020202020204" charset="0"/>
              </a:rPr>
              <a:t>personnes</a:t>
            </a:r>
            <a:r>
              <a:rPr lang="en-US" b="1" dirty="0" smtClean="0">
                <a:solidFill>
                  <a:srgbClr val="7030A0"/>
                </a:solidFill>
                <a:latin typeface="Raleway" panose="020B0604020202020204" charset="0"/>
              </a:rPr>
              <a:t> qui </a:t>
            </a:r>
            <a:r>
              <a:rPr lang="en-US" b="1" dirty="0" err="1" smtClean="0">
                <a:solidFill>
                  <a:srgbClr val="7030A0"/>
                </a:solidFill>
                <a:latin typeface="Raleway" panose="020B0604020202020204" charset="0"/>
              </a:rPr>
              <a:t>ont</a:t>
            </a:r>
            <a:r>
              <a:rPr lang="en-US" b="1" dirty="0" smtClean="0">
                <a:solidFill>
                  <a:srgbClr val="7030A0"/>
                </a:solidFill>
                <a:latin typeface="Raleway" panose="020B0604020202020204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Raleway" panose="020B0604020202020204" charset="0"/>
              </a:rPr>
              <a:t>choisi</a:t>
            </a:r>
            <a:r>
              <a:rPr lang="en-US" b="1" dirty="0" smtClean="0">
                <a:solidFill>
                  <a:srgbClr val="7030A0"/>
                </a:solidFill>
                <a:latin typeface="Raleway" panose="020B0604020202020204" charset="0"/>
              </a:rPr>
              <a:t> de </a:t>
            </a:r>
            <a:r>
              <a:rPr lang="en-US" b="1" dirty="0" err="1" smtClean="0">
                <a:solidFill>
                  <a:srgbClr val="7030A0"/>
                </a:solidFill>
                <a:latin typeface="Raleway" panose="020B0604020202020204" charset="0"/>
              </a:rPr>
              <a:t>développer</a:t>
            </a:r>
            <a:r>
              <a:rPr lang="en-US" b="1" dirty="0" smtClean="0">
                <a:solidFill>
                  <a:srgbClr val="7030A0"/>
                </a:solidFill>
                <a:latin typeface="Raleway" panose="020B0604020202020204" charset="0"/>
              </a:rPr>
              <a:t> un </a:t>
            </a:r>
            <a:r>
              <a:rPr lang="en-US" b="1" dirty="0" err="1" smtClean="0">
                <a:solidFill>
                  <a:srgbClr val="7030A0"/>
                </a:solidFill>
                <a:latin typeface="Raleway" panose="020B0604020202020204" charset="0"/>
              </a:rPr>
              <a:t>portail</a:t>
            </a:r>
            <a:r>
              <a:rPr lang="en-US" b="1" dirty="0" smtClean="0">
                <a:solidFill>
                  <a:srgbClr val="7030A0"/>
                </a:solidFill>
                <a:latin typeface="Raleway" panose="020B0604020202020204" charset="0"/>
              </a:rPr>
              <a:t> de promotion.</a:t>
            </a:r>
            <a:endParaRPr lang="en-US" b="1" dirty="0">
              <a:solidFill>
                <a:srgbClr val="7030A0"/>
              </a:solidFill>
              <a:latin typeface="Raleway" panose="020B060402020202020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Présentation</a:t>
            </a:r>
            <a:endParaRPr lang="fr-FR" sz="1400" b="1" dirty="0">
              <a:solidFill>
                <a:srgbClr val="002060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Moyens &amp; Méthodes</a:t>
            </a:r>
            <a:endParaRPr lang="fr-FR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268102" y="556284"/>
            <a:ext cx="7014661" cy="65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fr-FR" i="0" dirty="0" smtClean="0">
                <a:solidFill>
                  <a:srgbClr val="7030A0"/>
                </a:solidFill>
                <a:latin typeface="Raleway ExtraBold" panose="020B0604020202020204" charset="0"/>
              </a:rPr>
              <a:t>OBJECTIFS</a:t>
            </a:r>
            <a:endParaRPr lang="fr-FR"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7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4" name="Google Shape;95;p16"/>
          <p:cNvSpPr txBox="1">
            <a:spLocks/>
          </p:cNvSpPr>
          <p:nvPr/>
        </p:nvSpPr>
        <p:spPr>
          <a:xfrm>
            <a:off x="551543" y="1396256"/>
            <a:ext cx="8052857" cy="319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38100" indent="0">
              <a:spcBef>
                <a:spcPts val="601"/>
              </a:spcBef>
              <a:buNone/>
            </a:pPr>
            <a:r>
              <a:rPr lang="fr-FR" sz="2000" b="1" spc="-1" dirty="0">
                <a:solidFill>
                  <a:srgbClr val="7030A0"/>
                </a:solidFill>
                <a:latin typeface="Raleway"/>
              </a:rPr>
              <a:t>Définir et réaliser sur 4 semaines un prototype applicatif </a:t>
            </a:r>
            <a:r>
              <a:rPr lang="fr-FR" sz="2000" b="1" spc="-1" dirty="0" smtClean="0">
                <a:solidFill>
                  <a:srgbClr val="7030A0"/>
                </a:solidFill>
                <a:latin typeface="Raleway"/>
              </a:rPr>
              <a:t/>
            </a:r>
            <a:br>
              <a:rPr lang="fr-FR" sz="2000" b="1" spc="-1" dirty="0" smtClean="0">
                <a:solidFill>
                  <a:srgbClr val="7030A0"/>
                </a:solidFill>
                <a:latin typeface="Raleway"/>
              </a:rPr>
            </a:br>
            <a:r>
              <a:rPr lang="fr-FR" sz="2000" b="1" spc="-1" dirty="0" smtClean="0">
                <a:solidFill>
                  <a:srgbClr val="7030A0"/>
                </a:solidFill>
                <a:latin typeface="Raleway"/>
              </a:rPr>
              <a:t>d’un </a:t>
            </a:r>
            <a:r>
              <a:rPr lang="fr-FR" sz="2000" b="1" spc="-1" dirty="0">
                <a:solidFill>
                  <a:srgbClr val="7030A0"/>
                </a:solidFill>
                <a:latin typeface="Raleway"/>
              </a:rPr>
              <a:t>portail de promotion.</a:t>
            </a:r>
            <a:endParaRPr lang="fr-FR" sz="2000" spc="-1" dirty="0">
              <a:latin typeface="Arial"/>
            </a:endParaRPr>
          </a:p>
          <a:p>
            <a:pPr marL="38100" indent="0">
              <a:spcBef>
                <a:spcPts val="601"/>
              </a:spcBef>
              <a:buNone/>
            </a:pPr>
            <a:endParaRPr lang="fr-FR" sz="2000" spc="-1" dirty="0">
              <a:latin typeface="Arial"/>
            </a:endParaRPr>
          </a:p>
          <a:p>
            <a:pPr marL="38100" indent="0">
              <a:spcBef>
                <a:spcPts val="601"/>
              </a:spcBef>
              <a:buNone/>
            </a:pPr>
            <a:r>
              <a:rPr lang="fr-FR" sz="2000" b="1" spc="-1" dirty="0">
                <a:solidFill>
                  <a:srgbClr val="7030A0"/>
                </a:solidFill>
                <a:latin typeface="Raleway"/>
              </a:rPr>
              <a:t>Permettre aux commerçants </a:t>
            </a:r>
            <a:r>
              <a:rPr lang="fr-FR" sz="2000" b="1" spc="-1" dirty="0" smtClean="0">
                <a:solidFill>
                  <a:srgbClr val="7030A0"/>
                </a:solidFill>
                <a:latin typeface="Raleway"/>
              </a:rPr>
              <a:t>de </a:t>
            </a:r>
            <a:r>
              <a:rPr lang="fr-FR" sz="2000" b="1" spc="-1" dirty="0">
                <a:solidFill>
                  <a:srgbClr val="7030A0"/>
                </a:solidFill>
                <a:latin typeface="Raleway"/>
              </a:rPr>
              <a:t>gérer de manière performante </a:t>
            </a:r>
            <a:r>
              <a:rPr lang="fr-FR" sz="2000" b="1" spc="-1" dirty="0" smtClean="0">
                <a:solidFill>
                  <a:srgbClr val="7030A0"/>
                </a:solidFill>
                <a:latin typeface="Raleway"/>
              </a:rPr>
              <a:t/>
            </a:r>
            <a:br>
              <a:rPr lang="fr-FR" sz="2000" b="1" spc="-1" dirty="0" smtClean="0">
                <a:solidFill>
                  <a:srgbClr val="7030A0"/>
                </a:solidFill>
                <a:latin typeface="Raleway"/>
              </a:rPr>
            </a:br>
            <a:r>
              <a:rPr lang="fr-FR" sz="2000" b="1" spc="-1" dirty="0" smtClean="0">
                <a:solidFill>
                  <a:srgbClr val="7030A0"/>
                </a:solidFill>
                <a:latin typeface="Raleway"/>
              </a:rPr>
              <a:t>et </a:t>
            </a:r>
            <a:r>
              <a:rPr lang="fr-FR" sz="2000" b="1" spc="-1" dirty="0">
                <a:solidFill>
                  <a:srgbClr val="7030A0"/>
                </a:solidFill>
                <a:latin typeface="Raleway"/>
              </a:rPr>
              <a:t>conviviale un stock de produit en promotion pour promouvoir leurs commerces de proximité.</a:t>
            </a:r>
            <a:endParaRPr lang="fr-FR" sz="2000" spc="-1" dirty="0">
              <a:latin typeface="Arial"/>
            </a:endParaRPr>
          </a:p>
          <a:p>
            <a:pPr marL="38100" indent="0">
              <a:spcBef>
                <a:spcPts val="601"/>
              </a:spcBef>
              <a:buNone/>
            </a:pPr>
            <a:endParaRPr lang="fr-FR" sz="2000" spc="-1" dirty="0">
              <a:latin typeface="Arial"/>
            </a:endParaRPr>
          </a:p>
          <a:p>
            <a:pPr marL="38100" indent="0">
              <a:spcBef>
                <a:spcPts val="601"/>
              </a:spcBef>
              <a:buNone/>
            </a:pPr>
            <a:r>
              <a:rPr lang="fr-FR" sz="2000" b="1" spc="-1" dirty="0">
                <a:solidFill>
                  <a:srgbClr val="7030A0"/>
                </a:solidFill>
                <a:latin typeface="Raleway"/>
              </a:rPr>
              <a:t>Le prototype doit aussi permettre au client enregistré de pouvoir réserver et/ou suivre un produit en promotion.</a:t>
            </a:r>
            <a:endParaRPr lang="fr-FR" sz="2000" spc="-1" dirty="0">
              <a:latin typeface="Arial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Présentation</a:t>
            </a:r>
            <a:endParaRPr lang="fr-FR" sz="1400" b="1" dirty="0">
              <a:solidFill>
                <a:srgbClr val="002060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Moyens &amp; Méthodes</a:t>
            </a:r>
            <a:endParaRPr lang="fr-F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chemeClr val="bg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chemeClr val="bg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Google Shape;88;p15"/>
          <p:cNvSpPr txBox="1">
            <a:spLocks/>
          </p:cNvSpPr>
          <p:nvPr/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 smtClean="0">
                <a:solidFill>
                  <a:schemeClr val="bg1"/>
                </a:solidFill>
                <a:latin typeface="Raleway ExtraBold" panose="020B0604020202020204" charset="0"/>
              </a:rPr>
              <a:t>Moyens &amp; Méthodes</a:t>
            </a:r>
            <a:endParaRPr lang="fr-FR" sz="4800" dirty="0">
              <a:solidFill>
                <a:schemeClr val="bg1"/>
              </a:solidFill>
              <a:latin typeface="Raleway ExtraBold" panose="020B060402020202020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4" y="4060714"/>
            <a:ext cx="3180346" cy="7067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1878"/>
            <a:ext cx="2120236" cy="7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23259" y="478465"/>
            <a:ext cx="2396701" cy="6558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 dirty="0" smtClean="0">
                <a:solidFill>
                  <a:srgbClr val="7030A0"/>
                </a:solidFill>
                <a:latin typeface="Raleway ExtraBold" panose="020B0604020202020204" charset="0"/>
              </a:rPr>
              <a:t>Les outils</a:t>
            </a:r>
            <a:endParaRPr i="0" dirty="0">
              <a:solidFill>
                <a:srgbClr val="7030A0"/>
              </a:solidFill>
              <a:latin typeface="Raleway ExtraBold" panose="020B060402020202020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030A0"/>
                </a:solidFill>
              </a:rPr>
              <a:t>9</a:t>
            </a:fld>
            <a:endParaRPr dirty="0">
              <a:solidFill>
                <a:srgbClr val="7030A0"/>
              </a:solidFill>
            </a:endParaRPr>
          </a:p>
        </p:txBody>
      </p:sp>
      <p:sp>
        <p:nvSpPr>
          <p:cNvPr id="4" name="Google Shape;95;p16"/>
          <p:cNvSpPr txBox="1">
            <a:spLocks/>
          </p:cNvSpPr>
          <p:nvPr/>
        </p:nvSpPr>
        <p:spPr>
          <a:xfrm>
            <a:off x="5534367" y="2488825"/>
            <a:ext cx="2951835" cy="57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2400" b="1" i="0" dirty="0" smtClean="0">
                <a:solidFill>
                  <a:srgbClr val="7030A0"/>
                </a:solidFill>
                <a:latin typeface="Raleway" panose="020B0604020202020204" charset="0"/>
              </a:rPr>
              <a:t>Languages</a:t>
            </a:r>
            <a:endParaRPr lang="en-US" sz="2400" b="1" i="0" dirty="0">
              <a:solidFill>
                <a:srgbClr val="7030A0"/>
              </a:solidFill>
              <a:latin typeface="Raleway" panose="020B0604020202020204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27936" y="0"/>
            <a:ext cx="153817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Présentation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14470" y="0"/>
            <a:ext cx="1515732" cy="372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Démonstration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330202" y="0"/>
            <a:ext cx="1360167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894371" y="0"/>
            <a:ext cx="1970570" cy="372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b="1" dirty="0" smtClean="0">
                <a:solidFill>
                  <a:srgbClr val="002060"/>
                </a:solidFill>
              </a:rPr>
              <a:t>Moyens &amp; Méthodes</a:t>
            </a:r>
            <a:endParaRPr lang="fr-FR" sz="1400" b="1" dirty="0">
              <a:solidFill>
                <a:srgbClr val="002060"/>
              </a:solidFill>
            </a:endParaRPr>
          </a:p>
        </p:txBody>
      </p:sp>
      <p:sp>
        <p:nvSpPr>
          <p:cNvPr id="9" name="Google Shape;95;p16"/>
          <p:cNvSpPr txBox="1">
            <a:spLocks/>
          </p:cNvSpPr>
          <p:nvPr/>
        </p:nvSpPr>
        <p:spPr>
          <a:xfrm>
            <a:off x="2197021" y="724343"/>
            <a:ext cx="492582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24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Gestion</a:t>
            </a:r>
            <a:r>
              <a:rPr lang="en-US" sz="2400" b="1" i="0" dirty="0" smtClean="0">
                <a:solidFill>
                  <a:srgbClr val="7030A0"/>
                </a:solidFill>
                <a:latin typeface="Raleway" panose="020B0604020202020204" charset="0"/>
              </a:rPr>
              <a:t> / </a:t>
            </a:r>
            <a:r>
              <a:rPr lang="en-US" sz="2400" b="1" i="0" dirty="0" err="1" smtClean="0">
                <a:solidFill>
                  <a:srgbClr val="7030A0"/>
                </a:solidFill>
                <a:latin typeface="Raleway" panose="020B0604020202020204" charset="0"/>
              </a:rPr>
              <a:t>Développement</a:t>
            </a:r>
            <a:endParaRPr lang="en-US" sz="2400" b="1" i="0" dirty="0">
              <a:solidFill>
                <a:srgbClr val="7030A0"/>
              </a:solidFill>
              <a:latin typeface="Raleway" panose="020B0604020202020204" charset="0"/>
            </a:endParaRPr>
          </a:p>
        </p:txBody>
      </p:sp>
      <p:sp>
        <p:nvSpPr>
          <p:cNvPr id="10" name="Google Shape;95;p16"/>
          <p:cNvSpPr txBox="1">
            <a:spLocks/>
          </p:cNvSpPr>
          <p:nvPr/>
        </p:nvSpPr>
        <p:spPr>
          <a:xfrm>
            <a:off x="721104" y="2488826"/>
            <a:ext cx="2951835" cy="57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2400" b="1" i="0" dirty="0" smtClean="0">
                <a:solidFill>
                  <a:srgbClr val="7030A0"/>
                </a:solidFill>
                <a:latin typeface="Raleway" panose="020B0604020202020204" charset="0"/>
              </a:rPr>
              <a:t>Technologies</a:t>
            </a:r>
            <a:endParaRPr lang="en-US" sz="2400" b="1" i="0" dirty="0">
              <a:solidFill>
                <a:srgbClr val="7030A0"/>
              </a:solidFill>
              <a:latin typeface="Raleway" panose="020B060402020202020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1" y="1387492"/>
            <a:ext cx="1398170" cy="60096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07" y="1462949"/>
            <a:ext cx="1575464" cy="108559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63" y="3759570"/>
            <a:ext cx="1490508" cy="8346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83" y="3078791"/>
            <a:ext cx="1743966" cy="4993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4" y="3776572"/>
            <a:ext cx="1161508" cy="64229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74" y="4043646"/>
            <a:ext cx="1279898" cy="6399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21" y="1565820"/>
            <a:ext cx="1901428" cy="45166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00" y="3335733"/>
            <a:ext cx="912848" cy="91284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74" y="1505146"/>
            <a:ext cx="782600" cy="7826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85" y="3946110"/>
            <a:ext cx="1310698" cy="7374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38" y="3068853"/>
            <a:ext cx="876838" cy="8718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21" y="2965860"/>
            <a:ext cx="1008102" cy="10777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96" y="2326335"/>
            <a:ext cx="1972561" cy="84146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26" y="3225410"/>
            <a:ext cx="1101518" cy="89345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01" y="1954121"/>
            <a:ext cx="1480900" cy="7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220</Words>
  <Application>Microsoft Office PowerPoint</Application>
  <PresentationFormat>Affichage à l'écran (16:9)</PresentationFormat>
  <Paragraphs>117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Arial Black</vt:lpstr>
      <vt:lpstr>Century Gothic</vt:lpstr>
      <vt:lpstr>Raleway </vt:lpstr>
      <vt:lpstr>Raleway</vt:lpstr>
      <vt:lpstr>Times New Roman</vt:lpstr>
      <vt:lpstr>Raleway Light</vt:lpstr>
      <vt:lpstr>Arial</vt:lpstr>
      <vt:lpstr>Wingdings</vt:lpstr>
      <vt:lpstr>Courier New</vt:lpstr>
      <vt:lpstr>Raleway ExtraBold</vt:lpstr>
      <vt:lpstr>Olivia template</vt:lpstr>
      <vt:lpstr> Ramya CANABADY Damien FOUCHER Nicolas GONDRAN Aubin GUILHEM Marc André VAN DEN HOUDT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Ramya CANABADY Damien FOUCHER Nicolas GONDRAN Aubin GUILHEM Marc André VAN DEN HOUDT</dc:title>
  <dc:creator>nicolas gondran</dc:creator>
  <cp:lastModifiedBy>nicolas gondran</cp:lastModifiedBy>
  <cp:revision>46</cp:revision>
  <dcterms:modified xsi:type="dcterms:W3CDTF">2018-10-22T09:46:17Z</dcterms:modified>
</cp:coreProperties>
</file>