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8.jpeg" ContentType="image/jpeg"/>
  <Override PartName="/ppt/media/image12.png" ContentType="image/png"/>
  <Override PartName="/ppt/media/image19.png" ContentType="image/png"/>
  <Override PartName="/ppt/media/image13.jpeg" ContentType="image/jpeg"/>
  <Override PartName="/ppt/media/image29.png" ContentType="image/png"/>
  <Override PartName="/ppt/media/image14.jpeg" ContentType="image/jpeg"/>
  <Override PartName="/ppt/media/image15.png" ContentType="image/png"/>
  <Override PartName="/ppt/media/image16.png" ContentType="image/png"/>
  <Override PartName="/ppt/media/image17.png" ContentType="image/png"/>
  <Override PartName="/ppt/media/image20.png" ContentType="image/png"/>
  <Override PartName="/ppt/media/image21.jpeg" ContentType="image/jpeg"/>
  <Override PartName="/ppt/media/image22.jpeg" ContentType="image/jpe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6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90600" y="379800"/>
            <a:ext cx="8362080" cy="4383360"/>
          </a:xfrm>
          <a:custGeom>
            <a:avLst/>
            <a:gdLst/>
            <a:ahLst/>
            <a:rect l="l" t="t" r="r" b="b"/>
            <a:pathLst>
              <a:path w="285508" h="149667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80">
            <a:solidFill>
              <a:srgbClr val="ffffff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3287160"/>
            <a:ext cx="7772040" cy="1159560"/>
          </a:xfrm>
          <a:prstGeom prst="rect">
            <a:avLst/>
          </a:prstGeom>
        </p:spPr>
        <p:txBody>
          <a:bodyPr tIns="91440" bIns="91440" anchor="b"/>
          <a:p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6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H="1">
            <a:off x="390600" y="379800"/>
            <a:ext cx="8362080" cy="4383360"/>
          </a:xfrm>
          <a:custGeom>
            <a:avLst/>
            <a:gdLst/>
            <a:ahLst/>
            <a:rect l="l" t="t" r="r" b="b"/>
            <a:pathLst>
              <a:path w="285508" h="149667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80">
            <a:solidFill>
              <a:srgbClr val="434343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757160" y="2161800"/>
            <a:ext cx="5629320" cy="81972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0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0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0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205560" y="75240"/>
            <a:ext cx="79920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fr-FR" sz="12000" spc="-1" strike="noStrike">
                <a:solidFill>
                  <a:srgbClr val="434343"/>
                </a:solidFill>
                <a:latin typeface="Raleway"/>
                <a:ea typeface="Raleway"/>
              </a:rPr>
              <a:t>“</a:t>
            </a:r>
            <a:endParaRPr b="0" lang="fr-FR" sz="120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604360" y="4590360"/>
            <a:ext cx="539280" cy="55296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0463C894-1E18-4FAB-9CAE-AC899B516D24}" type="slidenum">
              <a:rPr b="0" lang="fr-FR" sz="1300" spc="-1" strike="noStrike">
                <a:solidFill>
                  <a:srgbClr val="ffb600"/>
                </a:solidFill>
                <a:latin typeface="Raleway ExtraBold"/>
                <a:ea typeface="Raleway ExtraBold"/>
              </a:rPr>
              <a:t>1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6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Num"/>
          </p:nvPr>
        </p:nvSpPr>
        <p:spPr>
          <a:xfrm>
            <a:off x="8604360" y="4590360"/>
            <a:ext cx="539280" cy="55296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17F6A37D-3E03-43D3-B47E-47DAFFE2D188}" type="slidenum">
              <a:rPr b="0" lang="fr-FR" sz="1300" spc="-1" strike="noStrike">
                <a:solidFill>
                  <a:srgbClr val="ffb600"/>
                </a:solidFill>
                <a:latin typeface="Raleway ExtraBold"/>
                <a:ea typeface="Raleway ExtraBold"/>
              </a:rPr>
              <a:t>1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90600" y="379800"/>
            <a:ext cx="8362080" cy="4383360"/>
          </a:xfrm>
          <a:custGeom>
            <a:avLst/>
            <a:gdLst/>
            <a:ahLst/>
            <a:rect l="l" t="t" r="r" b="b"/>
            <a:pathLst>
              <a:path w="285508" h="149667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80">
            <a:solidFill>
              <a:srgbClr val="ffffff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jpe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jpeg"/><Relationship Id="rId10" Type="http://schemas.openxmlformats.org/officeDocument/2006/relationships/image" Target="../media/image22.jpe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03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7864560" y="371160"/>
            <a:ext cx="896040" cy="896040"/>
            <a:chOff x="7864560" y="371160"/>
            <a:chExt cx="896040" cy="896040"/>
          </a:xfrm>
        </p:grpSpPr>
        <p:sp>
          <p:nvSpPr>
            <p:cNvPr id="121" name="CustomShape 2"/>
            <p:cNvSpPr/>
            <p:nvPr/>
          </p:nvSpPr>
          <p:spPr>
            <a:xfrm>
              <a:off x="7864560" y="371160"/>
              <a:ext cx="896040" cy="89604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3"/>
            <p:cNvSpPr/>
            <p:nvPr/>
          </p:nvSpPr>
          <p:spPr>
            <a:xfrm>
              <a:off x="7918920" y="1064880"/>
              <a:ext cx="147960" cy="14796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8033760" y="1151280"/>
              <a:ext cx="94680" cy="9468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7885800" y="1003320"/>
              <a:ext cx="94680" cy="9468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25" name="Image 1" descr=""/>
          <p:cNvPicPr/>
          <p:nvPr/>
        </p:nvPicPr>
        <p:blipFill>
          <a:blip r:embed="rId1"/>
          <a:stretch/>
        </p:blipFill>
        <p:spPr>
          <a:xfrm>
            <a:off x="547560" y="632520"/>
            <a:ext cx="3809160" cy="1269360"/>
          </a:xfrm>
          <a:prstGeom prst="rect">
            <a:avLst/>
          </a:prstGeom>
          <a:ln>
            <a:noFill/>
          </a:ln>
        </p:spPr>
      </p:pic>
      <p:pic>
        <p:nvPicPr>
          <p:cNvPr id="126" name="Image 2" descr=""/>
          <p:cNvPicPr/>
          <p:nvPr/>
        </p:nvPicPr>
        <p:blipFill>
          <a:blip r:embed="rId2"/>
          <a:stretch/>
        </p:blipFill>
        <p:spPr>
          <a:xfrm>
            <a:off x="2598480" y="1642320"/>
            <a:ext cx="5713920" cy="1269360"/>
          </a:xfrm>
          <a:prstGeom prst="rect">
            <a:avLst/>
          </a:prstGeom>
          <a:ln>
            <a:noFill/>
          </a:ln>
        </p:spPr>
      </p:pic>
      <p:sp>
        <p:nvSpPr>
          <p:cNvPr id="127" name="TextShape 6"/>
          <p:cNvSpPr txBox="1"/>
          <p:nvPr/>
        </p:nvSpPr>
        <p:spPr>
          <a:xfrm>
            <a:off x="685800" y="3062160"/>
            <a:ext cx="7772040" cy="1384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r">
              <a:lnSpc>
                <a:spcPct val="100000"/>
              </a:lnSpc>
            </a:pPr>
            <a:br/>
            <a:r>
              <a:rPr b="0" lang="fr-FR" sz="16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Ramya CANABADY</a:t>
            </a:r>
            <a:br/>
            <a:r>
              <a:rPr b="0" lang="fr-FR" sz="16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Damien FOUCHER</a:t>
            </a:r>
            <a:br/>
            <a:r>
              <a:rPr b="0" lang="fr-FR" sz="16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Nicolas GONDRAN</a:t>
            </a:r>
            <a:br/>
            <a:r>
              <a:rPr b="0" lang="fr-FR" sz="16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Aubin GUILHEM</a:t>
            </a:r>
            <a:br/>
            <a:r>
              <a:rPr b="0" lang="fr-FR" sz="16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Marc André VAN DEN HOUDT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3256560" y="2912400"/>
            <a:ext cx="2198880" cy="5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- 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Arial"/>
                <a:ea typeface="Raleway ExtraBold"/>
              </a:rPr>
              <a:t>AL32 – Groupe 2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29" name="Image 11" descr=""/>
          <p:cNvPicPr/>
          <p:nvPr/>
        </p:nvPicPr>
        <p:blipFill>
          <a:blip r:embed="rId3"/>
          <a:stretch/>
        </p:blipFill>
        <p:spPr>
          <a:xfrm>
            <a:off x="988920" y="3831840"/>
            <a:ext cx="1828440" cy="56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23120" y="478440"/>
            <a:ext cx="3363840" cy="655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fr-FR" sz="3000" spc="-1" strike="noStrike">
                <a:solidFill>
                  <a:srgbClr val="7030a0"/>
                </a:solidFill>
                <a:latin typeface="Raleway ExtraBold"/>
                <a:ea typeface="Raleway Light"/>
              </a:rPr>
              <a:t>Rétro-planning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70B43D43-26F4-4CDD-9D68-6E5A04760A0D}" type="slidenum">
              <a:rPr b="0" lang="fr-FR" sz="1300" spc="-1" strike="noStrike">
                <a:solidFill>
                  <a:srgbClr val="7030a0"/>
                </a:solidFill>
                <a:latin typeface="Raleway ExtraBold"/>
                <a:ea typeface="Raleway ExtraBold"/>
              </a:rPr>
              <a:t>1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1427760" y="0"/>
            <a:ext cx="15379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Présentation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4814640" y="0"/>
            <a:ext cx="151524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Démonstration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6330240" y="0"/>
            <a:ext cx="13597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Conclusion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2894400" y="0"/>
            <a:ext cx="197028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1" lang="fr-FR" sz="1400" spc="-1" strike="noStrike">
                <a:solidFill>
                  <a:srgbClr val="002060"/>
                </a:solidFill>
                <a:latin typeface="Arial"/>
              </a:rPr>
              <a:t>Moyens &amp; Méthodes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200" name="Image 2" descr=""/>
          <p:cNvPicPr/>
          <p:nvPr/>
        </p:nvPicPr>
        <p:blipFill>
          <a:blip r:embed="rId1"/>
          <a:stretch/>
        </p:blipFill>
        <p:spPr>
          <a:xfrm>
            <a:off x="1132200" y="1134360"/>
            <a:ext cx="6903360" cy="323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8" dur="indefinite" restart="never" nodeType="tmRoot">
          <p:childTnLst>
            <p:seq>
              <p:cTn id="3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123120" y="478440"/>
            <a:ext cx="3388680" cy="655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fr-FR" sz="3000" spc="-1" strike="noStrike">
                <a:solidFill>
                  <a:srgbClr val="7030a0"/>
                </a:solidFill>
                <a:latin typeface="Raleway ExtraBold"/>
                <a:ea typeface="Raleway Light"/>
              </a:rPr>
              <a:t>Cas d’utilisation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D71903A5-455C-4699-9151-5663957F4633}" type="slidenum">
              <a:rPr b="0" lang="fr-FR" sz="1300" spc="-1" strike="noStrike">
                <a:solidFill>
                  <a:srgbClr val="7030a0"/>
                </a:solidFill>
                <a:latin typeface="Raleway ExtraBold"/>
                <a:ea typeface="Raleway ExtraBold"/>
              </a:rPr>
              <a:t>1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1427760" y="0"/>
            <a:ext cx="15379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Présentation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4814640" y="0"/>
            <a:ext cx="151524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Démonstration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6330240" y="0"/>
            <a:ext cx="13597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Conclusion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2894400" y="0"/>
            <a:ext cx="197028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1" lang="fr-FR" sz="1400" spc="-1" strike="noStrike">
                <a:solidFill>
                  <a:srgbClr val="002060"/>
                </a:solidFill>
                <a:latin typeface="Arial"/>
              </a:rPr>
              <a:t>Moyens &amp; Méthodes</a:t>
            </a:r>
            <a:endParaRPr b="0" lang="fr-FR" sz="1400" spc="-1" strike="noStrike">
              <a:latin typeface="Arial"/>
            </a:endParaRPr>
          </a:p>
        </p:txBody>
      </p:sp>
    </p:spTree>
  </p:cSld>
  <p:timing>
    <p:tnLst>
      <p:par>
        <p:cTn id="40" dur="indefinite" restart="never" nodeType="tmRoot">
          <p:childTnLst>
            <p:seq>
              <p:cTn id="4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 1" descr=""/>
          <p:cNvPicPr/>
          <p:nvPr/>
        </p:nvPicPr>
        <p:blipFill>
          <a:blip r:embed="rId1"/>
          <a:stretch/>
        </p:blipFill>
        <p:spPr>
          <a:xfrm>
            <a:off x="1958400" y="1134360"/>
            <a:ext cx="5711760" cy="3613680"/>
          </a:xfrm>
          <a:prstGeom prst="rect">
            <a:avLst/>
          </a:prstGeom>
          <a:ln>
            <a:noFill/>
          </a:ln>
        </p:spPr>
      </p:pic>
      <p:sp>
        <p:nvSpPr>
          <p:cNvPr id="208" name="TextShape 1"/>
          <p:cNvSpPr txBox="1"/>
          <p:nvPr/>
        </p:nvSpPr>
        <p:spPr>
          <a:xfrm>
            <a:off x="123120" y="478440"/>
            <a:ext cx="5362920" cy="655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fr-FR" sz="3000" spc="-1" strike="noStrike">
                <a:solidFill>
                  <a:srgbClr val="7030a0"/>
                </a:solidFill>
                <a:latin typeface="Raleway ExtraBold"/>
                <a:ea typeface="Raleway Light"/>
              </a:rPr>
              <a:t>Diagramme de séquences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E0CD0426-636F-44CC-AA71-5A2C9EB54DEF}" type="slidenum">
              <a:rPr b="0" lang="fr-FR" sz="1300" spc="-1" strike="noStrike">
                <a:solidFill>
                  <a:srgbClr val="7030a0"/>
                </a:solidFill>
                <a:latin typeface="Raleway ExtraBold"/>
                <a:ea typeface="Raleway ExtraBold"/>
              </a:rPr>
              <a:t>1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1427760" y="0"/>
            <a:ext cx="15379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Présentation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4814640" y="0"/>
            <a:ext cx="151524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Démonstration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6330240" y="0"/>
            <a:ext cx="13597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Conclusion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2894400" y="0"/>
            <a:ext cx="197028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1" lang="fr-FR" sz="1400" spc="-1" strike="noStrike">
                <a:solidFill>
                  <a:srgbClr val="002060"/>
                </a:solidFill>
                <a:latin typeface="Arial"/>
              </a:rPr>
              <a:t>Moyens &amp; Méthodes</a:t>
            </a:r>
            <a:endParaRPr b="0" lang="fr-FR" sz="1400" spc="-1" strike="noStrike">
              <a:latin typeface="Arial"/>
            </a:endParaRPr>
          </a:p>
        </p:txBody>
      </p:sp>
    </p:spTree>
  </p:cSld>
  <p:timing>
    <p:tnLst>
      <p:par>
        <p:cTn id="42" dur="indefinite" restart="never" nodeType="tmRoot">
          <p:childTnLst>
            <p:seq>
              <p:cTn id="4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0" y="478440"/>
            <a:ext cx="4963680" cy="655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fr-FR" sz="3000" spc="-1" strike="noStrike">
                <a:solidFill>
                  <a:srgbClr val="7030a0"/>
                </a:solidFill>
                <a:latin typeface="Raleway ExtraBold"/>
                <a:ea typeface="Raleway Light"/>
              </a:rPr>
              <a:t>Diagramme d’activités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645BBED9-1678-4B1C-9927-179A70AB6920}" type="slidenum">
              <a:rPr b="0" lang="fr-FR" sz="1300" spc="-1" strike="noStrike">
                <a:solidFill>
                  <a:srgbClr val="7030a0"/>
                </a:solidFill>
                <a:latin typeface="Raleway ExtraBold"/>
                <a:ea typeface="Raleway ExtraBold"/>
              </a:rPr>
              <a:t>1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1427760" y="0"/>
            <a:ext cx="15379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Présentation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4814640" y="0"/>
            <a:ext cx="151524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Démonstration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6330240" y="0"/>
            <a:ext cx="13597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Conclusion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2894400" y="0"/>
            <a:ext cx="197028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1" lang="fr-FR" sz="1400" spc="-1" strike="noStrike">
                <a:solidFill>
                  <a:srgbClr val="002060"/>
                </a:solidFill>
                <a:latin typeface="Arial"/>
              </a:rPr>
              <a:t>Moyens &amp; Méthodes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220" name="Image 2" descr=""/>
          <p:cNvPicPr/>
          <p:nvPr/>
        </p:nvPicPr>
        <p:blipFill>
          <a:blip r:embed="rId1"/>
          <a:stretch/>
        </p:blipFill>
        <p:spPr>
          <a:xfrm>
            <a:off x="3399840" y="1134360"/>
            <a:ext cx="2829240" cy="356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4" dur="indefinite" restart="never" nodeType="tmRoot">
          <p:childTnLst>
            <p:seq>
              <p:cTn id="4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232920" y="372240"/>
            <a:ext cx="7293240" cy="68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fr-FR" sz="3000" spc="-1" strike="noStrike">
                <a:solidFill>
                  <a:srgbClr val="7030a0"/>
                </a:solidFill>
                <a:latin typeface="Raleway ExtraBold"/>
                <a:ea typeface="Raleway Light"/>
              </a:rPr>
              <a:t>Diagramme de classes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D063AB06-2A61-4D2A-9D85-ADA7AD244BC5}" type="slidenum">
              <a:rPr b="0" lang="fr-FR" sz="1300" spc="-1" strike="noStrike">
                <a:solidFill>
                  <a:srgbClr val="7030a0"/>
                </a:solidFill>
                <a:latin typeface="Raleway ExtraBold"/>
                <a:ea typeface="Raleway ExtraBold"/>
              </a:rPr>
              <a:t>1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1427760" y="0"/>
            <a:ext cx="15379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Présentation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4814640" y="0"/>
            <a:ext cx="151524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Démonstration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6330240" y="0"/>
            <a:ext cx="13597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Conclusion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2894400" y="0"/>
            <a:ext cx="197028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1" lang="fr-FR" sz="1400" spc="-1" strike="noStrike">
                <a:solidFill>
                  <a:srgbClr val="002060"/>
                </a:solidFill>
                <a:latin typeface="Arial"/>
              </a:rPr>
              <a:t>Moyens &amp; Méthodes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227" name="Image 3" descr=""/>
          <p:cNvPicPr/>
          <p:nvPr/>
        </p:nvPicPr>
        <p:blipFill>
          <a:blip r:embed="rId1"/>
          <a:stretch/>
        </p:blipFill>
        <p:spPr>
          <a:xfrm>
            <a:off x="1217160" y="937080"/>
            <a:ext cx="6589080" cy="392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6" dur="indefinite" restart="never" nodeType="tmRoot">
          <p:childTnLst>
            <p:seq>
              <p:cTn id="4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232920" y="492840"/>
            <a:ext cx="7293240" cy="68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fr-FR" sz="3000" spc="-1" strike="noStrike">
                <a:solidFill>
                  <a:srgbClr val="7030a0"/>
                </a:solidFill>
                <a:latin typeface="Raleway ExtraBold"/>
                <a:ea typeface="Raleway Light"/>
              </a:rPr>
              <a:t>Diagramme de classes :</a:t>
            </a:r>
            <a:br/>
            <a:r>
              <a:rPr b="0" lang="fr-FR" sz="2400" spc="-1" strike="noStrike">
                <a:solidFill>
                  <a:srgbClr val="7030a0"/>
                </a:solidFill>
                <a:latin typeface="Raleway ExtraBold"/>
                <a:ea typeface="Raleway Light"/>
              </a:rPr>
              <a:t>Le Design partern decorateur produit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02851A75-9011-41F1-BDE6-648B66FA337E}" type="slidenum">
              <a:rPr b="0" lang="fr-FR" sz="1300" spc="-1" strike="noStrike">
                <a:solidFill>
                  <a:srgbClr val="7030a0"/>
                </a:solidFill>
                <a:latin typeface="Raleway ExtraBold"/>
                <a:ea typeface="Raleway ExtraBold"/>
              </a:rPr>
              <a:t>1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1427760" y="0"/>
            <a:ext cx="15379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Présentation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4814640" y="0"/>
            <a:ext cx="151524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Démonstration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6330240" y="0"/>
            <a:ext cx="13597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Conclusion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33" name="CustomShape 6"/>
          <p:cNvSpPr/>
          <p:nvPr/>
        </p:nvSpPr>
        <p:spPr>
          <a:xfrm>
            <a:off x="2894400" y="0"/>
            <a:ext cx="197028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1" lang="fr-FR" sz="1400" spc="-1" strike="noStrike">
                <a:solidFill>
                  <a:srgbClr val="002060"/>
                </a:solidFill>
                <a:latin typeface="Arial"/>
              </a:rPr>
              <a:t>Moyens &amp; Méthodes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234" name="Image 2" descr=""/>
          <p:cNvPicPr/>
          <p:nvPr/>
        </p:nvPicPr>
        <p:blipFill>
          <a:blip r:embed="rId1"/>
          <a:stretch/>
        </p:blipFill>
        <p:spPr>
          <a:xfrm>
            <a:off x="2942280" y="1296360"/>
            <a:ext cx="2869200" cy="361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8" dur="indefinite" restart="never" nodeType="tmRoot">
          <p:childTnLst>
            <p:seq>
              <p:cTn id="4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239400" y="492840"/>
            <a:ext cx="6206760" cy="68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fr-FR" sz="3000" spc="-1" strike="noStrike">
                <a:solidFill>
                  <a:srgbClr val="7030a0"/>
                </a:solidFill>
                <a:latin typeface="Raleway ExtraBold"/>
                <a:ea typeface="Raleway Light"/>
              </a:rPr>
              <a:t>Diagramme de classes :</a:t>
            </a:r>
            <a:br/>
            <a:r>
              <a:rPr b="0" lang="fr-FR" sz="2400" spc="-1" strike="noStrike">
                <a:solidFill>
                  <a:srgbClr val="7030a0"/>
                </a:solidFill>
                <a:latin typeface="Raleway ExtraBold"/>
                <a:ea typeface="Raleway Light"/>
              </a:rPr>
              <a:t>Le composite catégorieProduit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60D9F9DF-53C8-4A84-BDC3-548CE77F8D2F}" type="slidenum">
              <a:rPr b="0" lang="fr-FR" sz="1300" spc="-1" strike="noStrike">
                <a:solidFill>
                  <a:srgbClr val="7030a0"/>
                </a:solidFill>
                <a:latin typeface="Raleway ExtraBold"/>
                <a:ea typeface="Raleway ExtraBold"/>
              </a:rPr>
              <a:t>1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1427760" y="0"/>
            <a:ext cx="15379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Présentation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4814640" y="0"/>
            <a:ext cx="151524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Démonstration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6330240" y="0"/>
            <a:ext cx="13597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Conclusion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2894400" y="0"/>
            <a:ext cx="197028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1" lang="fr-FR" sz="1400" spc="-1" strike="noStrike">
                <a:solidFill>
                  <a:srgbClr val="002060"/>
                </a:solidFill>
                <a:latin typeface="Arial"/>
              </a:rPr>
              <a:t>Moyens &amp; Méthodes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241" name="Image 1" descr=""/>
          <p:cNvPicPr/>
          <p:nvPr/>
        </p:nvPicPr>
        <p:blipFill>
          <a:blip r:embed="rId1"/>
          <a:stretch/>
        </p:blipFill>
        <p:spPr>
          <a:xfrm>
            <a:off x="2786040" y="1681920"/>
            <a:ext cx="3790440" cy="186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0" dur="indefinite" restart="never" nodeType="tmRoot">
          <p:childTnLst>
            <p:seq>
              <p:cTn id="5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03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C4DD2CD8-0048-4A85-B227-169B691BA398}" type="slidenum">
              <a:rPr b="0" lang="fr-FR" sz="13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1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7811280" y="0"/>
            <a:ext cx="960480" cy="13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fr-FR" sz="96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3</a:t>
            </a:r>
            <a:endParaRPr b="0" lang="fr-FR" sz="96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685800" y="2726280"/>
            <a:ext cx="7772040" cy="11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0" lang="fr-FR" sz="4800" spc="-1" strike="noStrike">
                <a:solidFill>
                  <a:srgbClr val="ffffff"/>
                </a:solidFill>
                <a:latin typeface="Raleway ExtraBold"/>
                <a:ea typeface="Arial"/>
              </a:rPr>
              <a:t>Démonstration</a:t>
            </a:r>
            <a:endParaRPr b="0" lang="fr-FR" sz="4800" spc="-1" strike="noStrike">
              <a:latin typeface="Arial"/>
            </a:endParaRPr>
          </a:p>
        </p:txBody>
      </p:sp>
      <p:pic>
        <p:nvPicPr>
          <p:cNvPr id="245" name="Image 4" descr=""/>
          <p:cNvPicPr/>
          <p:nvPr/>
        </p:nvPicPr>
        <p:blipFill>
          <a:blip r:embed="rId1"/>
          <a:stretch/>
        </p:blipFill>
        <p:spPr>
          <a:xfrm>
            <a:off x="5424120" y="4060800"/>
            <a:ext cx="3179880" cy="706320"/>
          </a:xfrm>
          <a:prstGeom prst="rect">
            <a:avLst/>
          </a:prstGeom>
          <a:ln>
            <a:noFill/>
          </a:ln>
        </p:spPr>
      </p:pic>
      <p:pic>
        <p:nvPicPr>
          <p:cNvPr id="246" name="Image 5" descr=""/>
          <p:cNvPicPr/>
          <p:nvPr/>
        </p:nvPicPr>
        <p:blipFill>
          <a:blip r:embed="rId2"/>
          <a:stretch/>
        </p:blipFill>
        <p:spPr>
          <a:xfrm>
            <a:off x="685800" y="342000"/>
            <a:ext cx="2120040" cy="70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2" dur="indefinite" restart="never" nodeType="tmRoot">
          <p:childTnLst>
            <p:seq>
              <p:cTn id="5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03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11E264CC-1B68-42D5-A8ED-9EEC333FB647}" type="slidenum">
              <a:rPr b="0" lang="fr-FR" sz="13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1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7811280" y="0"/>
            <a:ext cx="960480" cy="13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fr-FR" sz="96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4</a:t>
            </a:r>
            <a:endParaRPr b="0" lang="fr-FR" sz="96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685800" y="2726280"/>
            <a:ext cx="7772040" cy="11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0" lang="fr-FR" sz="4800" spc="-1" strike="noStrike">
                <a:solidFill>
                  <a:srgbClr val="ffffff"/>
                </a:solidFill>
                <a:latin typeface="Raleway ExtraBold"/>
                <a:ea typeface="Arial"/>
              </a:rPr>
              <a:t>Conclusion</a:t>
            </a:r>
            <a:endParaRPr b="0" lang="fr-FR" sz="4800" spc="-1" strike="noStrike">
              <a:latin typeface="Arial"/>
            </a:endParaRPr>
          </a:p>
        </p:txBody>
      </p:sp>
      <p:pic>
        <p:nvPicPr>
          <p:cNvPr id="250" name="Image 14" descr=""/>
          <p:cNvPicPr/>
          <p:nvPr/>
        </p:nvPicPr>
        <p:blipFill>
          <a:blip r:embed="rId1"/>
          <a:stretch/>
        </p:blipFill>
        <p:spPr>
          <a:xfrm>
            <a:off x="5424120" y="4060800"/>
            <a:ext cx="3179880" cy="706320"/>
          </a:xfrm>
          <a:prstGeom prst="rect">
            <a:avLst/>
          </a:prstGeom>
          <a:ln>
            <a:noFill/>
          </a:ln>
        </p:spPr>
      </p:pic>
      <p:pic>
        <p:nvPicPr>
          <p:cNvPr id="251" name="Image 15" descr=""/>
          <p:cNvPicPr/>
          <p:nvPr/>
        </p:nvPicPr>
        <p:blipFill>
          <a:blip r:embed="rId2"/>
          <a:stretch/>
        </p:blipFill>
        <p:spPr>
          <a:xfrm>
            <a:off x="685800" y="342000"/>
            <a:ext cx="2120040" cy="70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4" dur="indefinite" restart="never" nodeType="tmRoot">
          <p:childTnLst>
            <p:seq>
              <p:cTn id="5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1268280" y="556200"/>
            <a:ext cx="7014240" cy="655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fr-FR" sz="3000" spc="-1" strike="noStrike">
                <a:solidFill>
                  <a:srgbClr val="7030a0"/>
                </a:solidFill>
                <a:latin typeface="Raleway ExtraBold"/>
                <a:ea typeface="Raleway Light"/>
              </a:rPr>
              <a:t>CONCLUSION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6C4E3AD9-3633-4AA1-AD59-6BA047115A35}" type="slidenum">
              <a:rPr b="0" lang="fr-FR" sz="1300" spc="-1" strike="noStrike">
                <a:solidFill>
                  <a:srgbClr val="7030a0"/>
                </a:solidFill>
                <a:latin typeface="Raleway ExtraBold"/>
                <a:ea typeface="Raleway ExtraBold"/>
              </a:rPr>
              <a:t>&lt;numéro&gt;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464400" y="1212120"/>
            <a:ext cx="8287200" cy="350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7030a0"/>
              </a:buClr>
              <a:buFont typeface="Wingdings" charset="2"/>
              <a:buChar char=""/>
            </a:pPr>
            <a:r>
              <a:rPr b="1" lang="fr-FR" sz="2000" spc="-1" strike="noStrike">
                <a:solidFill>
                  <a:srgbClr val="7030a0"/>
                </a:solidFill>
                <a:latin typeface="Raleway "/>
                <a:ea typeface="Raleway Light"/>
              </a:rPr>
              <a:t> </a:t>
            </a:r>
            <a:r>
              <a:rPr b="1" lang="fr-FR" sz="2000" spc="-1" strike="noStrike">
                <a:solidFill>
                  <a:srgbClr val="7030a0"/>
                </a:solidFill>
                <a:latin typeface="Raleway "/>
                <a:ea typeface="Raleway Light"/>
              </a:rPr>
              <a:t>Finir l’implémentation du processus de réservation d’un produit en promotion</a:t>
            </a:r>
            <a:endParaRPr b="0" lang="fr-FR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7030a0"/>
              </a:buClr>
              <a:buFont typeface="Wingdings" charset="2"/>
              <a:buChar char=""/>
            </a:pPr>
            <a:r>
              <a:rPr b="1" lang="fr-FR" sz="2000" spc="-1" strike="noStrike">
                <a:solidFill>
                  <a:srgbClr val="7030a0"/>
                </a:solidFill>
                <a:latin typeface="Raleway "/>
                <a:ea typeface="Raleway Light"/>
              </a:rPr>
              <a:t>Amélioration des IHM</a:t>
            </a:r>
            <a:endParaRPr b="0" lang="fr-FR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7030a0"/>
              </a:buClr>
              <a:buFont typeface="Wingdings" charset="2"/>
              <a:buChar char=""/>
            </a:pPr>
            <a:r>
              <a:rPr b="1" lang="fr-FR" sz="2000" spc="-1" strike="noStrike">
                <a:solidFill>
                  <a:srgbClr val="7030a0"/>
                </a:solidFill>
                <a:latin typeface="Raleway "/>
                <a:ea typeface="Raleway Light"/>
              </a:rPr>
              <a:t>Implémenter les templates de promotion avec un objectif d’analyse Big Data</a:t>
            </a:r>
            <a:endParaRPr b="0" lang="fr-FR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7030a0"/>
              </a:buClr>
              <a:buFont typeface="Wingdings" charset="2"/>
              <a:buChar char=""/>
            </a:pPr>
            <a:r>
              <a:rPr b="1" lang="fr-FR" sz="2000" spc="-1" strike="noStrike">
                <a:solidFill>
                  <a:srgbClr val="7030a0"/>
                </a:solidFill>
                <a:latin typeface="Raleway "/>
                <a:ea typeface="Raleway Light"/>
              </a:rPr>
              <a:t>Evolution vers une architecture déployée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1427760" y="0"/>
            <a:ext cx="15379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Présentation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4814640" y="0"/>
            <a:ext cx="151524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Démonstration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6330240" y="0"/>
            <a:ext cx="13597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1" lang="fr-FR" sz="1400" spc="-1" strike="noStrike">
                <a:solidFill>
                  <a:srgbClr val="002060"/>
                </a:solidFill>
                <a:latin typeface="Arial"/>
              </a:rPr>
              <a:t>Conclusion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58" name="CustomShape 7"/>
          <p:cNvSpPr/>
          <p:nvPr/>
        </p:nvSpPr>
        <p:spPr>
          <a:xfrm>
            <a:off x="2894400" y="0"/>
            <a:ext cx="197028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Moyens &amp; Méthodes</a:t>
            </a:r>
            <a:endParaRPr b="0" lang="fr-FR" sz="1400" spc="-1" strike="noStrike">
              <a:latin typeface="Arial"/>
            </a:endParaRPr>
          </a:p>
        </p:txBody>
      </p:sp>
    </p:spTree>
  </p:cSld>
  <p:timing>
    <p:tnLst>
      <p:par>
        <p:cTn id="56" dur="indefinite" restart="never" nodeType="tmRoot">
          <p:childTnLst>
            <p:seq>
              <p:cTn id="5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80000" y="478440"/>
            <a:ext cx="4203000" cy="45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fr-FR" sz="3000" spc="-1" strike="noStrike">
                <a:solidFill>
                  <a:srgbClr val="7030a0"/>
                </a:solidFill>
                <a:latin typeface="Raleway ExtraBold"/>
                <a:ea typeface="Raleway Light"/>
              </a:rPr>
              <a:t>L’équipe projet </a:t>
            </a:r>
            <a:r>
              <a:rPr b="1" lang="fr-FR" sz="3000" spc="-1" strike="noStrike">
                <a:solidFill>
                  <a:srgbClr val="7030a0"/>
                </a:solidFill>
                <a:latin typeface="Arial Black"/>
                <a:ea typeface="Raleway Light"/>
              </a:rPr>
              <a:t>1/2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AEA79A77-2F22-466A-8E55-D684609F46B8}" type="slidenum">
              <a:rPr b="0" lang="fr-FR" sz="1300" spc="-1" strike="noStrike">
                <a:solidFill>
                  <a:srgbClr val="7030a0"/>
                </a:solidFill>
                <a:latin typeface="Raleway ExtraBold"/>
                <a:ea typeface="Raleway ExtraBold"/>
              </a:rPr>
              <a:t>1</a:t>
            </a:fld>
            <a:endParaRPr b="0" lang="fr-FR" sz="1300" spc="-1" strike="noStrike">
              <a:latin typeface="Times New Roman"/>
            </a:endParaRPr>
          </a:p>
        </p:txBody>
      </p:sp>
      <p:graphicFrame>
        <p:nvGraphicFramePr>
          <p:cNvPr id="132" name="Table 3"/>
          <p:cNvGraphicFramePr/>
          <p:nvPr/>
        </p:nvGraphicFramePr>
        <p:xfrm>
          <a:off x="915840" y="2700360"/>
          <a:ext cx="2282760" cy="1911240"/>
        </p:xfrm>
        <a:graphic>
          <a:graphicData uri="http://schemas.openxmlformats.org/drawingml/2006/table">
            <a:tbl>
              <a:tblPr/>
              <a:tblGrid>
                <a:gridCol w="2283120"/>
              </a:tblGrid>
              <a:tr h="5648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Aubin GUILHEM</a:t>
                      </a:r>
                      <a:endParaRPr b="0" lang="fr-FR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Chef de projet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</a:tr>
              <a:tr h="7988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Ingénieur chimiste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5475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Architecte logiciel</a:t>
                      </a:r>
                      <a:br/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AFCEPF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3" name="Table 4"/>
          <p:cNvGraphicFramePr/>
          <p:nvPr/>
        </p:nvGraphicFramePr>
        <p:xfrm>
          <a:off x="6000840" y="2711160"/>
          <a:ext cx="2282760" cy="1889640"/>
        </p:xfrm>
        <a:graphic>
          <a:graphicData uri="http://schemas.openxmlformats.org/drawingml/2006/table">
            <a:tbl>
              <a:tblPr/>
              <a:tblGrid>
                <a:gridCol w="2283120"/>
              </a:tblGrid>
              <a:tr h="5432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Nicolas GONDRAN</a:t>
                      </a:r>
                      <a:endParaRPr b="0" lang="fr-FR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Développeur full stack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</a:tr>
              <a:tr h="7988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Master 2 Management </a:t>
                      </a:r>
                      <a:br/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de l’Information</a:t>
                      </a:r>
                      <a:br/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Stratégique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5475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Architecte logiciel</a:t>
                      </a:r>
                      <a:br/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AFCEPF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4" name="Table 5"/>
          <p:cNvGraphicFramePr/>
          <p:nvPr/>
        </p:nvGraphicFramePr>
        <p:xfrm>
          <a:off x="3397320" y="2711160"/>
          <a:ext cx="2282760" cy="1911240"/>
        </p:xfrm>
        <a:graphic>
          <a:graphicData uri="http://schemas.openxmlformats.org/drawingml/2006/table">
            <a:tbl>
              <a:tblPr/>
              <a:tblGrid>
                <a:gridCol w="2283120"/>
              </a:tblGrid>
              <a:tr h="5493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Ramya  CANABADY</a:t>
                      </a:r>
                      <a:endParaRPr b="0" lang="fr-FR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Développeur full stack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</a:tr>
              <a:tr h="8082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Master Responsable SI, Etudes et Développement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5536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Architecte logiciel</a:t>
                      </a:r>
                      <a:br/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AFCEPF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510200" y="1294200"/>
            <a:ext cx="1225800" cy="122580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3888000" y="1296000"/>
            <a:ext cx="1224000" cy="122400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6552000" y="1296000"/>
            <a:ext cx="1224000" cy="12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0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03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685800" y="2726280"/>
            <a:ext cx="7772040" cy="11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ffffff"/>
                </a:solidFill>
                <a:latin typeface="Raleway ExtraBold"/>
                <a:ea typeface="Arial"/>
              </a:rPr>
              <a:t>MERCI POUR VOTRE ATTENTION</a:t>
            </a:r>
            <a:br/>
            <a:r>
              <a:rPr b="0" lang="fr-FR" sz="4000" spc="-1" strike="noStrike">
                <a:solidFill>
                  <a:srgbClr val="ffffff"/>
                </a:solidFill>
                <a:latin typeface="Raleway ExtraBold"/>
                <a:ea typeface="Arial"/>
              </a:rPr>
              <a:t>-</a:t>
            </a:r>
            <a:br/>
            <a:r>
              <a:rPr b="0" lang="fr-FR" sz="4000" spc="-1" strike="noStrike">
                <a:solidFill>
                  <a:srgbClr val="ffffff"/>
                </a:solidFill>
                <a:latin typeface="Raleway ExtraBold"/>
                <a:ea typeface="Arial"/>
              </a:rPr>
              <a:t>QUESTIONS ?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8054280" y="327960"/>
            <a:ext cx="797760" cy="7254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1" name="Image 5" descr=""/>
          <p:cNvPicPr/>
          <p:nvPr/>
        </p:nvPicPr>
        <p:blipFill>
          <a:blip r:embed="rId1"/>
          <a:stretch/>
        </p:blipFill>
        <p:spPr>
          <a:xfrm>
            <a:off x="5424120" y="4060800"/>
            <a:ext cx="3179880" cy="706320"/>
          </a:xfrm>
          <a:prstGeom prst="rect">
            <a:avLst/>
          </a:prstGeom>
          <a:ln>
            <a:noFill/>
          </a:ln>
        </p:spPr>
      </p:pic>
      <p:pic>
        <p:nvPicPr>
          <p:cNvPr id="262" name="Image 6" descr=""/>
          <p:cNvPicPr/>
          <p:nvPr/>
        </p:nvPicPr>
        <p:blipFill>
          <a:blip r:embed="rId2"/>
          <a:stretch/>
        </p:blipFill>
        <p:spPr>
          <a:xfrm>
            <a:off x="685800" y="342000"/>
            <a:ext cx="2120040" cy="70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8" dur="indefinite" restart="never" nodeType="tmRoot">
          <p:childTnLst>
            <p:seq>
              <p:cTn id="5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80000" y="478440"/>
            <a:ext cx="4203000" cy="45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fr-FR" sz="3000" spc="-1" strike="noStrike">
                <a:solidFill>
                  <a:srgbClr val="7030a0"/>
                </a:solidFill>
                <a:latin typeface="Raleway ExtraBold"/>
                <a:ea typeface="Raleway Light"/>
              </a:rPr>
              <a:t>L’équipe projet </a:t>
            </a:r>
            <a:r>
              <a:rPr b="1" lang="fr-FR" sz="3000" spc="-1" strike="noStrike">
                <a:solidFill>
                  <a:srgbClr val="7030a0"/>
                </a:solidFill>
                <a:latin typeface="Arial Black"/>
                <a:ea typeface="Raleway Light"/>
              </a:rPr>
              <a:t>2/2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4545E505-BEA1-4109-9828-D2D014C1BBD4}" type="slidenum">
              <a:rPr b="0" lang="fr-FR" sz="1300" spc="-1" strike="noStrike">
                <a:solidFill>
                  <a:srgbClr val="7030a0"/>
                </a:solidFill>
                <a:latin typeface="Raleway ExtraBold"/>
                <a:ea typeface="Raleway ExtraBold"/>
              </a:rPr>
              <a:t>1</a:t>
            </a:fld>
            <a:endParaRPr b="0" lang="fr-FR" sz="1300" spc="-1" strike="noStrike">
              <a:latin typeface="Times New Roman"/>
            </a:endParaRPr>
          </a:p>
        </p:txBody>
      </p:sp>
      <p:graphicFrame>
        <p:nvGraphicFramePr>
          <p:cNvPr id="140" name="Table 3"/>
          <p:cNvGraphicFramePr/>
          <p:nvPr/>
        </p:nvGraphicFramePr>
        <p:xfrm>
          <a:off x="4383360" y="2678760"/>
          <a:ext cx="2887920" cy="1889640"/>
        </p:xfrm>
        <a:graphic>
          <a:graphicData uri="http://schemas.openxmlformats.org/drawingml/2006/table">
            <a:tbl>
              <a:tblPr/>
              <a:tblGrid>
                <a:gridCol w="2888280"/>
              </a:tblGrid>
              <a:tr h="5432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Marc-André VAN DEN HOUDT</a:t>
                      </a:r>
                      <a:endParaRPr b="0" lang="fr-FR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Développeur full stack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</a:tr>
              <a:tr h="7988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DESS Réseau Informatique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5475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Architecte logiciel</a:t>
                      </a:r>
                      <a:br/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AFCEPF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1" name="Table 4"/>
          <p:cNvGraphicFramePr/>
          <p:nvPr/>
        </p:nvGraphicFramePr>
        <p:xfrm>
          <a:off x="1495080" y="2678760"/>
          <a:ext cx="2887920" cy="1889640"/>
        </p:xfrm>
        <a:graphic>
          <a:graphicData uri="http://schemas.openxmlformats.org/drawingml/2006/table">
            <a:tbl>
              <a:tblPr/>
              <a:tblGrid>
                <a:gridCol w="2888280"/>
              </a:tblGrid>
              <a:tr h="5432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Damien FOUCHER</a:t>
                      </a:r>
                      <a:endParaRPr b="0" lang="fr-FR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Développeur full stack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</a:tr>
              <a:tr h="7988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Licence Informatique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5475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Architecte logiciel</a:t>
                      </a:r>
                      <a:br/>
                      <a:r>
                        <a:rPr b="1" lang="fr-FR" sz="1400" spc="-1" strike="noStrike">
                          <a:solidFill>
                            <a:srgbClr val="7030a0"/>
                          </a:solidFill>
                          <a:latin typeface="Century Gothic"/>
                          <a:ea typeface="Arial"/>
                        </a:rPr>
                        <a:t>AFCEPF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302200" y="1296000"/>
            <a:ext cx="1369800" cy="136980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5112000" y="1315080"/>
            <a:ext cx="1383840" cy="136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" dur="indefinite" restart="never" nodeType="tmRoot">
          <p:childTnLst>
            <p:seq>
              <p:cTn id="17" dur="indefinite" nodeType="mainSeq"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80000" y="478440"/>
            <a:ext cx="2635560" cy="45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fr-FR" sz="3000" spc="-1" strike="noStrike">
                <a:solidFill>
                  <a:srgbClr val="7030a0"/>
                </a:solidFill>
                <a:latin typeface="Raleway ExtraBold"/>
                <a:ea typeface="Raleway Light"/>
              </a:rPr>
              <a:t>Sommaire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DDCAF192-9D51-4723-9C77-8449E347D180}" type="slidenum">
              <a:rPr b="0" lang="fr-FR" sz="1300" spc="-1" strike="noStrike">
                <a:solidFill>
                  <a:srgbClr val="7030a0"/>
                </a:solidFill>
                <a:latin typeface="Raleway ExtraBold"/>
                <a:ea typeface="Raleway ExtraBold"/>
              </a:rPr>
              <a:t>1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41680" y="935640"/>
            <a:ext cx="7762320" cy="36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7030a0"/>
              </a:buClr>
              <a:buFont typeface="Arial"/>
              <a:buAutoNum type="arabicPeriod"/>
            </a:pPr>
            <a:r>
              <a:rPr b="1" lang="fr-FR" sz="2800" spc="-1" strike="noStrike">
                <a:solidFill>
                  <a:srgbClr val="7030a0"/>
                </a:solidFill>
                <a:latin typeface="Raleway"/>
                <a:ea typeface="Raleway Light"/>
              </a:rPr>
              <a:t>Présentation</a:t>
            </a:r>
            <a:endParaRPr b="0" lang="fr-FR" sz="2800" spc="-1" strike="noStrike">
              <a:latin typeface="Arial"/>
            </a:endParaRPr>
          </a:p>
          <a:p>
            <a:pPr lvl="1" marL="971640" indent="-514080">
              <a:lnSpc>
                <a:spcPct val="100000"/>
              </a:lnSpc>
              <a:spcBef>
                <a:spcPts val="601"/>
              </a:spcBef>
              <a:buClr>
                <a:srgbClr val="7030a0"/>
              </a:buClr>
              <a:buFont typeface="Courier New"/>
              <a:buChar char="o"/>
            </a:pPr>
            <a:r>
              <a:rPr b="1" lang="fr-FR" sz="2000" spc="-1" strike="noStrike">
                <a:solidFill>
                  <a:srgbClr val="7030a0"/>
                </a:solidFill>
                <a:latin typeface="Raleway"/>
                <a:ea typeface="Raleway Light"/>
              </a:rPr>
              <a:t>Contexte &amp; Objectifs</a:t>
            </a:r>
            <a:endParaRPr b="0" lang="fr-FR" sz="20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7030a0"/>
              </a:buClr>
              <a:buFont typeface="Arial"/>
              <a:buAutoNum type="arabicPeriod"/>
            </a:pPr>
            <a:r>
              <a:rPr b="1" lang="fr-FR" sz="2800" spc="-1" strike="noStrike">
                <a:solidFill>
                  <a:srgbClr val="7030a0"/>
                </a:solidFill>
                <a:latin typeface="Raleway"/>
                <a:ea typeface="Raleway Light"/>
              </a:rPr>
              <a:t>Moyens &amp; Méthodes</a:t>
            </a:r>
            <a:endParaRPr b="0" lang="fr-FR" sz="2800" spc="-1" strike="noStrike">
              <a:latin typeface="Arial"/>
            </a:endParaRPr>
          </a:p>
          <a:p>
            <a:pPr lvl="1" marL="971640" indent="-514080">
              <a:lnSpc>
                <a:spcPct val="100000"/>
              </a:lnSpc>
              <a:spcBef>
                <a:spcPts val="601"/>
              </a:spcBef>
              <a:buClr>
                <a:srgbClr val="7030a0"/>
              </a:buClr>
              <a:buSzPct val="140000"/>
              <a:buFont typeface="Courier New"/>
              <a:buChar char="o"/>
            </a:pPr>
            <a:r>
              <a:rPr b="1" lang="fr-FR" sz="2000" spc="-1" strike="noStrike">
                <a:solidFill>
                  <a:srgbClr val="7030a0"/>
                </a:solidFill>
                <a:latin typeface="Raleway"/>
                <a:ea typeface="Raleway Light"/>
              </a:rPr>
              <a:t>Les outils utilisés</a:t>
            </a:r>
            <a:endParaRPr b="0" lang="fr-FR" sz="2000" spc="-1" strike="noStrike">
              <a:latin typeface="Arial"/>
            </a:endParaRPr>
          </a:p>
          <a:p>
            <a:pPr lvl="1" marL="971640" indent="-514080">
              <a:lnSpc>
                <a:spcPct val="100000"/>
              </a:lnSpc>
              <a:spcBef>
                <a:spcPts val="601"/>
              </a:spcBef>
              <a:buClr>
                <a:srgbClr val="7030a0"/>
              </a:buClr>
              <a:buFont typeface="Courier New"/>
              <a:buChar char="o"/>
            </a:pPr>
            <a:r>
              <a:rPr b="1" lang="fr-FR" sz="2000" spc="-1" strike="noStrike">
                <a:solidFill>
                  <a:srgbClr val="7030a0"/>
                </a:solidFill>
                <a:latin typeface="Raleway"/>
                <a:ea typeface="Raleway Light"/>
              </a:rPr>
              <a:t>Rétro-Planning</a:t>
            </a:r>
            <a:endParaRPr b="0" lang="fr-FR" sz="2000" spc="-1" strike="noStrike">
              <a:latin typeface="Arial"/>
            </a:endParaRPr>
          </a:p>
          <a:p>
            <a:pPr lvl="1" marL="971640" indent="-514080">
              <a:lnSpc>
                <a:spcPct val="100000"/>
              </a:lnSpc>
              <a:spcBef>
                <a:spcPts val="601"/>
              </a:spcBef>
              <a:buClr>
                <a:srgbClr val="7030a0"/>
              </a:buClr>
              <a:buFont typeface="Courier New"/>
              <a:buChar char="o"/>
            </a:pPr>
            <a:r>
              <a:rPr b="1" lang="fr-FR" sz="2000" spc="-1" strike="noStrike">
                <a:solidFill>
                  <a:srgbClr val="7030a0"/>
                </a:solidFill>
                <a:latin typeface="Raleway"/>
                <a:ea typeface="Raleway Light"/>
              </a:rPr>
              <a:t>Use Cases et Diagrammes (séquences, classes …)</a:t>
            </a:r>
            <a:endParaRPr b="0" lang="fr-FR" sz="20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7030a0"/>
              </a:buClr>
              <a:buFont typeface="Arial"/>
              <a:buAutoNum type="arabicPeriod"/>
            </a:pPr>
            <a:r>
              <a:rPr b="1" lang="fr-FR" sz="2800" spc="-1" strike="noStrike">
                <a:solidFill>
                  <a:srgbClr val="7030a0"/>
                </a:solidFill>
                <a:latin typeface="Raleway"/>
                <a:ea typeface="Raleway Light"/>
              </a:rPr>
              <a:t>Démonstration</a:t>
            </a:r>
            <a:endParaRPr b="0" lang="fr-FR" sz="28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7030a0"/>
              </a:buClr>
              <a:buFont typeface="Arial"/>
              <a:buAutoNum type="arabicPeriod"/>
            </a:pPr>
            <a:r>
              <a:rPr b="1" lang="fr-FR" sz="2800" spc="-1" strike="noStrike">
                <a:solidFill>
                  <a:srgbClr val="7030a0"/>
                </a:solidFill>
                <a:latin typeface="Raleway"/>
                <a:ea typeface="Raleway Light"/>
              </a:rPr>
              <a:t>Conclusion</a:t>
            </a:r>
            <a:endParaRPr b="0" lang="fr-FR" sz="2800" spc="-1" strike="noStrike">
              <a:latin typeface="Arial"/>
            </a:endParaRPr>
          </a:p>
        </p:txBody>
      </p:sp>
    </p:spTree>
  </p:cSld>
  <p:timing>
    <p:tnLst>
      <p:par>
        <p:cTn id="26" dur="indefinite" restart="never" nodeType="tmRoot">
          <p:childTnLst>
            <p:seq>
              <p:cTn id="2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03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00B37FC2-4127-4114-9A86-756286F10CA0}" type="slidenum">
              <a:rPr b="0" lang="fr-FR" sz="13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1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7811280" y="0"/>
            <a:ext cx="960480" cy="13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fr-FR" sz="96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1</a:t>
            </a:r>
            <a:endParaRPr b="0" lang="fr-FR" sz="96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85800" y="2726280"/>
            <a:ext cx="7772040" cy="11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0" lang="fr-FR" sz="4800" spc="-1" strike="noStrike">
                <a:solidFill>
                  <a:srgbClr val="ffffff"/>
                </a:solidFill>
                <a:latin typeface="Raleway ExtraBold"/>
                <a:ea typeface="Arial"/>
              </a:rPr>
              <a:t>Présentation</a:t>
            </a:r>
            <a:endParaRPr b="0" lang="fr-FR" sz="4800" spc="-1" strike="noStrike">
              <a:latin typeface="Arial"/>
            </a:endParaRPr>
          </a:p>
        </p:txBody>
      </p:sp>
      <p:pic>
        <p:nvPicPr>
          <p:cNvPr id="150" name="Image 4" descr=""/>
          <p:cNvPicPr/>
          <p:nvPr/>
        </p:nvPicPr>
        <p:blipFill>
          <a:blip r:embed="rId1"/>
          <a:stretch/>
        </p:blipFill>
        <p:spPr>
          <a:xfrm>
            <a:off x="5424120" y="4060800"/>
            <a:ext cx="3179880" cy="706320"/>
          </a:xfrm>
          <a:prstGeom prst="rect">
            <a:avLst/>
          </a:prstGeom>
          <a:ln>
            <a:noFill/>
          </a:ln>
        </p:spPr>
      </p:pic>
      <p:pic>
        <p:nvPicPr>
          <p:cNvPr id="151" name="Image 5" descr=""/>
          <p:cNvPicPr/>
          <p:nvPr/>
        </p:nvPicPr>
        <p:blipFill>
          <a:blip r:embed="rId2"/>
          <a:stretch/>
        </p:blipFill>
        <p:spPr>
          <a:xfrm>
            <a:off x="685800" y="342000"/>
            <a:ext cx="2120040" cy="70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" dur="indefinite" restart="never" nodeType="tmRoot">
          <p:childTnLst>
            <p:seq>
              <p:cTn id="2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268280" y="556200"/>
            <a:ext cx="7014240" cy="655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fr-FR" sz="3000" spc="-1" strike="noStrike">
                <a:solidFill>
                  <a:srgbClr val="7030a0"/>
                </a:solidFill>
                <a:latin typeface="Raleway ExtraBold"/>
                <a:ea typeface="Raleway Light"/>
              </a:rPr>
              <a:t>CONTEXTE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6943F738-8EE1-48A2-9E24-C5B2B1037C7E}" type="slidenum">
              <a:rPr b="0" lang="fr-FR" sz="1300" spc="-1" strike="noStrike">
                <a:solidFill>
                  <a:srgbClr val="7030a0"/>
                </a:solidFill>
                <a:latin typeface="Raleway ExtraBold"/>
                <a:ea typeface="Raleway ExtraBold"/>
              </a:rPr>
              <a:t>1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551520" y="1396080"/>
            <a:ext cx="8052480" cy="31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i="1" lang="fr-FR" sz="3000" spc="-1" strike="noStrike">
                <a:solidFill>
                  <a:srgbClr val="7030a0"/>
                </a:solidFill>
                <a:latin typeface="Raleway"/>
                <a:ea typeface="Raleway Light"/>
              </a:rPr>
              <a:t>Une équipe de 5 personnes qui ont choisi de dévélopper un portail de promotion.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427760" y="0"/>
            <a:ext cx="15379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1" lang="fr-FR" sz="1400" spc="-1" strike="noStrike">
                <a:solidFill>
                  <a:srgbClr val="002060"/>
                </a:solidFill>
                <a:latin typeface="Arial"/>
              </a:rPr>
              <a:t>Présentation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4814640" y="0"/>
            <a:ext cx="151524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Démonstration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6330240" y="0"/>
            <a:ext cx="13597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Conclusion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2894400" y="0"/>
            <a:ext cx="197028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Moyens &amp; Méthodes</a:t>
            </a:r>
            <a:endParaRPr b="0" lang="fr-FR" sz="1400" spc="-1" strike="noStrike">
              <a:latin typeface="Arial"/>
            </a:endParaRPr>
          </a:p>
        </p:txBody>
      </p:sp>
    </p:spTree>
  </p:cSld>
  <p:timing>
    <p:tnLst>
      <p:par>
        <p:cTn id="30" dur="indefinite" restart="never" nodeType="tmRoot">
          <p:childTnLst>
            <p:seq>
              <p:cTn id="3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268280" y="556200"/>
            <a:ext cx="7014240" cy="655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fr-FR" sz="3000" spc="-1" strike="noStrike">
                <a:solidFill>
                  <a:srgbClr val="7030a0"/>
                </a:solidFill>
                <a:latin typeface="Raleway ExtraBold"/>
                <a:ea typeface="Raleway Light"/>
              </a:rPr>
              <a:t>OBJECTIFS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4C20666D-8046-44E5-9C80-6D847E7CF8E3}" type="slidenum">
              <a:rPr b="0" lang="fr-FR" sz="1300" spc="-1" strike="noStrike">
                <a:solidFill>
                  <a:srgbClr val="7030a0"/>
                </a:solidFill>
                <a:latin typeface="Raleway ExtraBold"/>
                <a:ea typeface="Raleway ExtraBold"/>
              </a:rPr>
              <a:t>1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551520" y="1396080"/>
            <a:ext cx="8052480" cy="31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i="1" lang="fr-FR" sz="2000" spc="-1" strike="noStrike">
                <a:solidFill>
                  <a:srgbClr val="7030a0"/>
                </a:solidFill>
                <a:latin typeface="Raleway"/>
                <a:ea typeface="Raleway Light"/>
              </a:rPr>
              <a:t>Définir et réaliser sur 4 semaines un prototype applicatif d’un portail de promotion.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i="1" lang="fr-FR" sz="2000" spc="-1" strike="noStrike">
                <a:solidFill>
                  <a:srgbClr val="7030a0"/>
                </a:solidFill>
                <a:latin typeface="Raleway"/>
                <a:ea typeface="Raleway Light"/>
              </a:rPr>
              <a:t>Permettre aux commerçants de  gérer de manière performante et conviviale un stock de produit en promotion pour promouvoir leurs commerces de proximité.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i="1" lang="fr-FR" sz="2000" spc="-1" strike="noStrike">
                <a:solidFill>
                  <a:srgbClr val="7030a0"/>
                </a:solidFill>
                <a:latin typeface="Raleway"/>
                <a:ea typeface="Raleway Light"/>
              </a:rPr>
              <a:t>Le prototype doit aussi permettre au client enregistré de pouvoir réserver et/ou suivre un produit en promotion.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1427760" y="0"/>
            <a:ext cx="15379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1" lang="fr-FR" sz="1400" spc="-1" strike="noStrike">
                <a:solidFill>
                  <a:srgbClr val="002060"/>
                </a:solidFill>
                <a:latin typeface="Arial"/>
              </a:rPr>
              <a:t>Présentation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4814640" y="0"/>
            <a:ext cx="151524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Démonstration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6330240" y="0"/>
            <a:ext cx="13597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Conclusion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2894400" y="0"/>
            <a:ext cx="197028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Moyens &amp; Méthodes</a:t>
            </a:r>
            <a:endParaRPr b="0" lang="fr-FR" sz="1400" spc="-1" strike="noStrike">
              <a:latin typeface="Arial"/>
            </a:endParaRPr>
          </a:p>
        </p:txBody>
      </p:sp>
    </p:spTree>
  </p:cSld>
  <p:timing>
    <p:tnLst>
      <p:par>
        <p:cTn id="32" dur="indefinite" restart="never" nodeType="tmRoot">
          <p:childTnLst>
            <p:seq>
              <p:cTn id="3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03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1A10B7D8-AB88-44BD-AC00-B62FCD662757}" type="slidenum">
              <a:rPr b="0" lang="fr-FR" sz="13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1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811280" y="0"/>
            <a:ext cx="960480" cy="13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fr-FR" sz="96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2</a:t>
            </a:r>
            <a:endParaRPr b="0" lang="fr-FR" sz="96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85800" y="2726280"/>
            <a:ext cx="7772040" cy="11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0" lang="fr-FR" sz="4800" spc="-1" strike="noStrike">
                <a:solidFill>
                  <a:srgbClr val="ffffff"/>
                </a:solidFill>
                <a:latin typeface="Raleway ExtraBold"/>
                <a:ea typeface="Arial"/>
              </a:rPr>
              <a:t>Moyens &amp; Méthodes</a:t>
            </a:r>
            <a:endParaRPr b="0" lang="fr-FR" sz="4800" spc="-1" strike="noStrike">
              <a:latin typeface="Arial"/>
            </a:endParaRPr>
          </a:p>
        </p:txBody>
      </p:sp>
      <p:pic>
        <p:nvPicPr>
          <p:cNvPr id="169" name="Image 4" descr=""/>
          <p:cNvPicPr/>
          <p:nvPr/>
        </p:nvPicPr>
        <p:blipFill>
          <a:blip r:embed="rId1"/>
          <a:stretch/>
        </p:blipFill>
        <p:spPr>
          <a:xfrm>
            <a:off x="5424120" y="4060800"/>
            <a:ext cx="3179880" cy="706320"/>
          </a:xfrm>
          <a:prstGeom prst="rect">
            <a:avLst/>
          </a:prstGeom>
          <a:ln>
            <a:noFill/>
          </a:ln>
        </p:spPr>
      </p:pic>
      <p:pic>
        <p:nvPicPr>
          <p:cNvPr id="170" name="Image 5" descr=""/>
          <p:cNvPicPr/>
          <p:nvPr/>
        </p:nvPicPr>
        <p:blipFill>
          <a:blip r:embed="rId2"/>
          <a:stretch/>
        </p:blipFill>
        <p:spPr>
          <a:xfrm>
            <a:off x="685800" y="342000"/>
            <a:ext cx="2120040" cy="70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4" dur="indefinite" restart="never" nodeType="tmRoot">
          <p:childTnLst>
            <p:seq>
              <p:cTn id="3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23120" y="478440"/>
            <a:ext cx="2396520" cy="655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fr-FR" sz="3000" spc="-1" strike="noStrike">
                <a:solidFill>
                  <a:srgbClr val="7030a0"/>
                </a:solidFill>
                <a:latin typeface="Raleway ExtraBold"/>
                <a:ea typeface="Raleway Light"/>
              </a:rPr>
              <a:t>Les outils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0DA2BB7C-04DF-4270-9E68-AB36B8F14662}" type="slidenum">
              <a:rPr b="0" lang="fr-FR" sz="1300" spc="-1" strike="noStrike">
                <a:solidFill>
                  <a:srgbClr val="7030a0"/>
                </a:solidFill>
                <a:latin typeface="Raleway ExtraBold"/>
                <a:ea typeface="Raleway ExtraBold"/>
              </a:rPr>
              <a:t>1</a:t>
            </a:fld>
            <a:endParaRPr b="0" lang="fr-FR" sz="1300" spc="-1" strike="noStrike">
              <a:latin typeface="Times New Roman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5534280" y="2488680"/>
            <a:ext cx="295164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fr-FR" sz="2400" spc="-1" strike="noStrike">
                <a:solidFill>
                  <a:srgbClr val="7030a0"/>
                </a:solidFill>
                <a:latin typeface="Raleway"/>
                <a:ea typeface="Raleway Light"/>
              </a:rPr>
              <a:t>Languages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427760" y="0"/>
            <a:ext cx="15379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Présentation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4814640" y="0"/>
            <a:ext cx="151524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Démonstration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6330240" y="0"/>
            <a:ext cx="13597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fr-FR" sz="1400" spc="-1" strike="noStrike">
                <a:solidFill>
                  <a:srgbClr val="002060"/>
                </a:solidFill>
                <a:latin typeface="Arial"/>
              </a:rPr>
              <a:t>Conclusion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894400" y="0"/>
            <a:ext cx="197028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1" lang="fr-FR" sz="1400" spc="-1" strike="noStrike">
                <a:solidFill>
                  <a:srgbClr val="002060"/>
                </a:solidFill>
                <a:latin typeface="Arial"/>
              </a:rPr>
              <a:t>Moyens &amp; Méthodes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78" name="CustomShape 8"/>
          <p:cNvSpPr/>
          <p:nvPr/>
        </p:nvSpPr>
        <p:spPr>
          <a:xfrm>
            <a:off x="2197080" y="724320"/>
            <a:ext cx="492552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fr-FR" sz="2400" spc="-1" strike="noStrike">
                <a:solidFill>
                  <a:srgbClr val="7030a0"/>
                </a:solidFill>
                <a:latin typeface="Raleway"/>
                <a:ea typeface="Raleway Light"/>
              </a:rPr>
              <a:t>Gestion / Développement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721080" y="2488680"/>
            <a:ext cx="295164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fr-FR" sz="2400" spc="-1" strike="noStrike">
                <a:solidFill>
                  <a:srgbClr val="7030a0"/>
                </a:solidFill>
                <a:latin typeface="Raleway"/>
                <a:ea typeface="Raleway Light"/>
              </a:rPr>
              <a:t>Technologies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80" name="Image 1" descr=""/>
          <p:cNvPicPr/>
          <p:nvPr/>
        </p:nvPicPr>
        <p:blipFill>
          <a:blip r:embed="rId1"/>
          <a:stretch/>
        </p:blipFill>
        <p:spPr>
          <a:xfrm>
            <a:off x="966600" y="1592640"/>
            <a:ext cx="1927440" cy="828360"/>
          </a:xfrm>
          <a:prstGeom prst="rect">
            <a:avLst/>
          </a:prstGeom>
          <a:ln>
            <a:noFill/>
          </a:ln>
        </p:spPr>
      </p:pic>
      <p:pic>
        <p:nvPicPr>
          <p:cNvPr id="181" name="Image 2" descr=""/>
          <p:cNvPicPr/>
          <p:nvPr/>
        </p:nvPicPr>
        <p:blipFill>
          <a:blip r:embed="rId2"/>
          <a:stretch/>
        </p:blipFill>
        <p:spPr>
          <a:xfrm>
            <a:off x="2885040" y="1463040"/>
            <a:ext cx="1575000" cy="1085400"/>
          </a:xfrm>
          <a:prstGeom prst="rect">
            <a:avLst/>
          </a:prstGeom>
          <a:ln>
            <a:noFill/>
          </a:ln>
        </p:spPr>
      </p:pic>
      <p:pic>
        <p:nvPicPr>
          <p:cNvPr id="182" name="Image 11" descr=""/>
          <p:cNvPicPr/>
          <p:nvPr/>
        </p:nvPicPr>
        <p:blipFill>
          <a:blip r:embed="rId3"/>
          <a:stretch/>
        </p:blipFill>
        <p:spPr>
          <a:xfrm>
            <a:off x="1613880" y="3759480"/>
            <a:ext cx="1490040" cy="834480"/>
          </a:xfrm>
          <a:prstGeom prst="rect">
            <a:avLst/>
          </a:prstGeom>
          <a:ln>
            <a:noFill/>
          </a:ln>
        </p:spPr>
      </p:pic>
      <p:pic>
        <p:nvPicPr>
          <p:cNvPr id="183" name="Image 12" descr=""/>
          <p:cNvPicPr/>
          <p:nvPr/>
        </p:nvPicPr>
        <p:blipFill>
          <a:blip r:embed="rId4"/>
          <a:stretch/>
        </p:blipFill>
        <p:spPr>
          <a:xfrm>
            <a:off x="1316160" y="3078720"/>
            <a:ext cx="1743480" cy="498960"/>
          </a:xfrm>
          <a:prstGeom prst="rect">
            <a:avLst/>
          </a:prstGeom>
          <a:ln>
            <a:noFill/>
          </a:ln>
        </p:spPr>
      </p:pic>
      <p:pic>
        <p:nvPicPr>
          <p:cNvPr id="184" name="Image 13" descr=""/>
          <p:cNvPicPr/>
          <p:nvPr/>
        </p:nvPicPr>
        <p:blipFill>
          <a:blip r:embed="rId5"/>
          <a:stretch/>
        </p:blipFill>
        <p:spPr>
          <a:xfrm>
            <a:off x="599400" y="3776400"/>
            <a:ext cx="1161000" cy="641880"/>
          </a:xfrm>
          <a:prstGeom prst="rect">
            <a:avLst/>
          </a:prstGeom>
          <a:ln>
            <a:noFill/>
          </a:ln>
        </p:spPr>
      </p:pic>
      <p:pic>
        <p:nvPicPr>
          <p:cNvPr id="185" name="Image 14" descr=""/>
          <p:cNvPicPr/>
          <p:nvPr/>
        </p:nvPicPr>
        <p:blipFill>
          <a:blip r:embed="rId6"/>
          <a:stretch/>
        </p:blipFill>
        <p:spPr>
          <a:xfrm>
            <a:off x="6624720" y="4043520"/>
            <a:ext cx="1279440" cy="639720"/>
          </a:xfrm>
          <a:prstGeom prst="rect">
            <a:avLst/>
          </a:prstGeom>
          <a:ln>
            <a:noFill/>
          </a:ln>
        </p:spPr>
      </p:pic>
      <p:pic>
        <p:nvPicPr>
          <p:cNvPr id="186" name="Image 15" descr=""/>
          <p:cNvPicPr/>
          <p:nvPr/>
        </p:nvPicPr>
        <p:blipFill>
          <a:blip r:embed="rId7"/>
          <a:stretch/>
        </p:blipFill>
        <p:spPr>
          <a:xfrm>
            <a:off x="4478040" y="1566000"/>
            <a:ext cx="1901160" cy="451440"/>
          </a:xfrm>
          <a:prstGeom prst="rect">
            <a:avLst/>
          </a:prstGeom>
          <a:ln>
            <a:noFill/>
          </a:ln>
        </p:spPr>
      </p:pic>
      <p:pic>
        <p:nvPicPr>
          <p:cNvPr id="187" name="Image 16" descr=""/>
          <p:cNvPicPr/>
          <p:nvPr/>
        </p:nvPicPr>
        <p:blipFill>
          <a:blip r:embed="rId8"/>
          <a:stretch/>
        </p:blipFill>
        <p:spPr>
          <a:xfrm>
            <a:off x="4119120" y="333576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188" name="Image 17" descr=""/>
          <p:cNvPicPr/>
          <p:nvPr/>
        </p:nvPicPr>
        <p:blipFill>
          <a:blip r:embed="rId9"/>
          <a:stretch/>
        </p:blipFill>
        <p:spPr>
          <a:xfrm>
            <a:off x="6624720" y="1505160"/>
            <a:ext cx="782280" cy="782280"/>
          </a:xfrm>
          <a:prstGeom prst="rect">
            <a:avLst/>
          </a:prstGeom>
          <a:ln>
            <a:noFill/>
          </a:ln>
        </p:spPr>
      </p:pic>
      <p:pic>
        <p:nvPicPr>
          <p:cNvPr id="189" name="Image 18" descr=""/>
          <p:cNvPicPr/>
          <p:nvPr/>
        </p:nvPicPr>
        <p:blipFill>
          <a:blip r:embed="rId10"/>
          <a:stretch/>
        </p:blipFill>
        <p:spPr>
          <a:xfrm>
            <a:off x="3000600" y="3945960"/>
            <a:ext cx="1310400" cy="737280"/>
          </a:xfrm>
          <a:prstGeom prst="rect">
            <a:avLst/>
          </a:prstGeom>
          <a:ln>
            <a:noFill/>
          </a:ln>
        </p:spPr>
      </p:pic>
      <p:pic>
        <p:nvPicPr>
          <p:cNvPr id="190" name="Image 19" descr=""/>
          <p:cNvPicPr/>
          <p:nvPr/>
        </p:nvPicPr>
        <p:blipFill>
          <a:blip r:embed="rId11"/>
          <a:stretch/>
        </p:blipFill>
        <p:spPr>
          <a:xfrm>
            <a:off x="3119760" y="3069000"/>
            <a:ext cx="876600" cy="871560"/>
          </a:xfrm>
          <a:prstGeom prst="rect">
            <a:avLst/>
          </a:prstGeom>
          <a:ln>
            <a:noFill/>
          </a:ln>
        </p:spPr>
      </p:pic>
      <p:pic>
        <p:nvPicPr>
          <p:cNvPr id="191" name="Image 20" descr=""/>
          <p:cNvPicPr/>
          <p:nvPr/>
        </p:nvPicPr>
        <p:blipFill>
          <a:blip r:embed="rId12"/>
          <a:stretch/>
        </p:blipFill>
        <p:spPr>
          <a:xfrm>
            <a:off x="7400520" y="2966040"/>
            <a:ext cx="1007640" cy="1077480"/>
          </a:xfrm>
          <a:prstGeom prst="rect">
            <a:avLst/>
          </a:prstGeom>
          <a:ln>
            <a:noFill/>
          </a:ln>
        </p:spPr>
      </p:pic>
      <p:pic>
        <p:nvPicPr>
          <p:cNvPr id="192" name="Image 21" descr=""/>
          <p:cNvPicPr/>
          <p:nvPr/>
        </p:nvPicPr>
        <p:blipFill>
          <a:blip r:embed="rId13"/>
          <a:stretch/>
        </p:blipFill>
        <p:spPr>
          <a:xfrm>
            <a:off x="3819240" y="2326320"/>
            <a:ext cx="1972080" cy="840960"/>
          </a:xfrm>
          <a:prstGeom prst="rect">
            <a:avLst/>
          </a:prstGeom>
          <a:ln>
            <a:noFill/>
          </a:ln>
        </p:spPr>
      </p:pic>
      <p:pic>
        <p:nvPicPr>
          <p:cNvPr id="193" name="Image 22" descr=""/>
          <p:cNvPicPr/>
          <p:nvPr/>
        </p:nvPicPr>
        <p:blipFill>
          <a:blip r:embed="rId14"/>
          <a:stretch/>
        </p:blipFill>
        <p:spPr>
          <a:xfrm>
            <a:off x="6021360" y="3225240"/>
            <a:ext cx="1101240" cy="89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6" dur="indefinite" restart="never" nodeType="tmRoot">
          <p:childTnLst>
            <p:seq>
              <p:cTn id="3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Application>LibreOffice/6.0.6.2$Windows_X86_64 LibreOffice_project/0c292870b25a325b5ed35f6b45599d2ea4458e77</Application>
  <Words>306</Words>
  <Paragraphs>127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nicolas gondran</dc:creator>
  <dc:description/>
  <dc:language>fr-FR</dc:language>
  <cp:lastModifiedBy/>
  <dcterms:modified xsi:type="dcterms:W3CDTF">2018-10-22T11:04:32Z</dcterms:modified>
  <cp:revision>45</cp:revision>
  <dc:subject/>
  <dc:title>Ramya CANABADY Damien FOUCHER Nicolas GONDRAN Aubin GUILHEM Marc André VAN DEN HOUDT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20</vt:i4>
  </property>
  <property fmtid="{D5CDD505-2E9C-101B-9397-08002B2CF9AE}" pid="8" name="PresentationFormat">
    <vt:lpwstr>Affichage à l'écran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