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92" r:id="rId8"/>
    <p:sldId id="278" r:id="rId9"/>
    <p:sldId id="260" r:id="rId10"/>
    <p:sldId id="279" r:id="rId11"/>
    <p:sldId id="281" r:id="rId12"/>
    <p:sldId id="284" r:id="rId13"/>
    <p:sldId id="268" r:id="rId14"/>
    <p:sldId id="293" r:id="rId15"/>
    <p:sldId id="287" r:id="rId16"/>
    <p:sldId id="265" r:id="rId17"/>
    <p:sldId id="266" r:id="rId18"/>
    <p:sldId id="294" r:id="rId19"/>
    <p:sldId id="267" r:id="rId20"/>
    <p:sldId id="270" r:id="rId21"/>
    <p:sldId id="271" r:id="rId22"/>
    <p:sldId id="295" r:id="rId23"/>
    <p:sldId id="282" r:id="rId24"/>
    <p:sldId id="285" r:id="rId25"/>
    <p:sldId id="272" r:id="rId26"/>
    <p:sldId id="274" r:id="rId27"/>
    <p:sldId id="273" r:id="rId28"/>
    <p:sldId id="277" r:id="rId29"/>
    <p:sldId id="275" r:id="rId30"/>
    <p:sldId id="276" r:id="rId31"/>
    <p:sldId id="283" r:id="rId32"/>
    <p:sldId id="286" r:id="rId33"/>
    <p:sldId id="289" r:id="rId34"/>
    <p:sldId id="297" r:id="rId35"/>
    <p:sldId id="264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43689-4E98-4158-AE85-B3C979E2E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B1FBDA-BA23-43C0-9D6B-A4803D38A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8C1DD0-A7F6-4BBA-82CF-C750094C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FDE1-54C5-47CC-9287-3AD53607C420}" type="datetimeFigureOut">
              <a:rPr lang="fr-FR" smtClean="0"/>
              <a:pPr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514F3F-C30E-49D4-BECD-8C783574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E5601-A17F-4B1C-9913-0F96B7B1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48C-B481-45FC-8DA8-327A7B1A3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55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084A9-F4EB-41FD-95DE-2D744A73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92DA7B-9B7E-4C14-B330-D79D73D45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012C0-49DD-448A-B8E7-84AE704A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FDE1-54C5-47CC-9287-3AD53607C420}" type="datetimeFigureOut">
              <a:rPr lang="fr-FR" smtClean="0"/>
              <a:pPr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48737D-6197-4B55-85B5-8DE31D95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4E333-7535-4A3A-A941-0FC5C0F3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48C-B481-45FC-8DA8-327A7B1A3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68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224082-FF61-428C-B5DD-27DD0F1F2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1593AF-970D-4388-9DB1-3B253FC7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E7AC49-0DD0-4826-B027-1EFAB8B3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FDE1-54C5-47CC-9287-3AD53607C420}" type="datetimeFigureOut">
              <a:rPr lang="fr-FR" smtClean="0"/>
              <a:pPr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2B2EA-A884-4BD3-8448-E2D15951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F9E41-5942-4942-826A-6D3D569F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48C-B481-45FC-8DA8-327A7B1A3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93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2E231-3A76-473D-AE83-74F731FA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3A311-9C36-4E29-B2DE-384355BE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16FC9-152B-4855-AFC7-5E011C76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FDE1-54C5-47CC-9287-3AD53607C420}" type="datetimeFigureOut">
              <a:rPr lang="fr-FR" smtClean="0"/>
              <a:pPr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B0439F-66E2-4E1D-A5C8-1EBED8F1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4C4667-347E-447C-8ACD-DB0B6824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48C-B481-45FC-8DA8-327A7B1A3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2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813FD-FC74-4867-B478-9191FDC7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5B82F2-B558-455E-A60F-7B199703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94095D-AB9C-493C-B208-E36F57CA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FDE1-54C5-47CC-9287-3AD53607C420}" type="datetimeFigureOut">
              <a:rPr lang="fr-FR" smtClean="0"/>
              <a:pPr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8C1FD0-376F-41EC-BEAC-C2F0C423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F72D3F-48CF-4903-85EF-2BF6EC77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48C-B481-45FC-8DA8-327A7B1A3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82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BFF41-FF0E-43BB-9711-615C9636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3F595-F889-4C17-A9B9-71D0110D5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18A111-5DC8-43C5-AF46-94E6360AE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EF108C-8777-4EAD-8151-F33CF988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FDE1-54C5-47CC-9287-3AD53607C420}" type="datetimeFigureOut">
              <a:rPr lang="fr-FR" smtClean="0"/>
              <a:pPr/>
              <a:t>03/09/2018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27ECDD-6ABB-4247-8E6A-52C513E8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D26CEC-9259-4877-A240-1FC62FD0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48C-B481-45FC-8DA8-327A7B1A3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14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A7C6-2C75-4375-A507-B71E998C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82C38-2372-41A3-9FBA-ED8FEDFD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D13E3D-4D45-4A3A-8B8C-6D3A54A5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7BD4D9-4835-42A8-9F71-C9266871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2D4F89-3542-49B7-A769-EFB7CBB2B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9E7FBB-5746-4464-A45F-8524FF03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FDE1-54C5-47CC-9287-3AD53607C420}" type="datetimeFigureOut">
              <a:rPr lang="fr-FR" smtClean="0"/>
              <a:pPr/>
              <a:t>03/09/2018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63FBE7-849F-4E90-8B22-56F82291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532F7B-065E-4DAA-A216-A5ED94BB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48C-B481-45FC-8DA8-327A7B1A3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47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1B477-FB3A-4BFB-82D1-A547B85F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A562FD-F5CC-47A8-9872-EB9D52F7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FDE1-54C5-47CC-9287-3AD53607C420}" type="datetimeFigureOut">
              <a:rPr lang="fr-FR" smtClean="0"/>
              <a:pPr/>
              <a:t>03/09/2018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85F5E6-FE35-4A88-A44F-AF2E2021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445DD7-079E-414C-BB79-2A02B409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48C-B481-45FC-8DA8-327A7B1A3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24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7BCBC3-B0ED-413B-90DE-9D81D665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FDE1-54C5-47CC-9287-3AD53607C420}" type="datetimeFigureOut">
              <a:rPr lang="fr-FR" smtClean="0"/>
              <a:pPr/>
              <a:t>03/09/2018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E447E4-8D16-466F-886C-F38A0BC5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0E8521-4127-4123-9D99-39DA6495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48C-B481-45FC-8DA8-327A7B1A3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72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E3734-7DC7-4235-B51D-23FD5A2A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C1B252-615D-434D-ACD1-5FBEB2AD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F10392-03CE-4767-8508-4DFA59909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67F180-3233-4DE1-B2BB-294F1CD3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FDE1-54C5-47CC-9287-3AD53607C420}" type="datetimeFigureOut">
              <a:rPr lang="fr-FR" smtClean="0"/>
              <a:pPr/>
              <a:t>03/09/2018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DA48D8-9DDB-4E68-8AA2-BD23F390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C849A-4DB5-4D71-9A91-87213BFB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48C-B481-45FC-8DA8-327A7B1A3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39B48-6C8E-4FEF-9DAC-BA6523BB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523A04-82BA-40B2-817B-C7B2BF8CF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77D115-88E4-42FC-A295-FE9D7B768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7D7434-2C3A-4C17-BAAF-83069481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FDE1-54C5-47CC-9287-3AD53607C420}" type="datetimeFigureOut">
              <a:rPr lang="fr-FR" smtClean="0"/>
              <a:pPr/>
              <a:t>03/09/2018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765EA8-10FD-494B-A7C1-74070971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47FD7D-122B-44DB-AE91-A1E11247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48C-B481-45FC-8DA8-327A7B1A3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19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189DC8-B4F9-42A3-B5AC-F67F803B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2F8EA3-6D7C-49D8-8B44-6CCCFB35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00EE9-9FF9-4F99-9D8C-CAF05B114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9FDE1-54C5-47CC-9287-3AD53607C420}" type="datetimeFigureOut">
              <a:rPr lang="fr-FR" smtClean="0"/>
              <a:pPr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0A3C92-855C-4649-965A-88BDF6318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CD1F4-8EBF-42B1-B092-1848FE84B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148C-B481-45FC-8DA8-327A7B1A3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erre-giraud.com/html-css/cours-complet/creation-structure-site-html-css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9EEE1-B09C-4E5E-A0E7-BCECFB0DA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63276" cy="1389831"/>
          </a:xfrm>
        </p:spPr>
        <p:txBody>
          <a:bodyPr>
            <a:normAutofit fontScale="90000"/>
          </a:bodyPr>
          <a:lstStyle/>
          <a:p>
            <a:r>
              <a:rPr lang="fr-FR" dirty="0"/>
              <a:t>Html 5</a:t>
            </a:r>
            <a:br>
              <a:rPr lang="fr-FR" dirty="0"/>
            </a:br>
            <a:r>
              <a:rPr lang="fr-FR" dirty="0"/>
              <a:t>CSS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D416B9-B67C-4E1D-A058-378DCABED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4252" y="3602038"/>
            <a:ext cx="3713748" cy="2817616"/>
          </a:xfrm>
        </p:spPr>
        <p:txBody>
          <a:bodyPr>
            <a:normAutofit/>
          </a:bodyPr>
          <a:lstStyle/>
          <a:p>
            <a:r>
              <a:rPr lang="fr-FR" dirty="0"/>
              <a:t>Mise en forme du texte</a:t>
            </a:r>
          </a:p>
          <a:p>
            <a:r>
              <a:rPr lang="fr-FR" dirty="0"/>
              <a:t>Boites et bordures</a:t>
            </a:r>
          </a:p>
          <a:p>
            <a:r>
              <a:rPr lang="fr-FR" dirty="0"/>
              <a:t>Positionnement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6573A6A2-F2E0-4028-9EE2-284C4546EB75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3713747" cy="281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texte</a:t>
            </a:r>
          </a:p>
          <a:p>
            <a:r>
              <a:rPr lang="fr-FR" dirty="0"/>
              <a:t>Les listes</a:t>
            </a:r>
          </a:p>
          <a:p>
            <a:r>
              <a:rPr lang="fr-FR" dirty="0"/>
              <a:t>Les liens</a:t>
            </a:r>
          </a:p>
          <a:p>
            <a:r>
              <a:rPr lang="fr-FR" dirty="0"/>
              <a:t>Les images</a:t>
            </a:r>
          </a:p>
          <a:p>
            <a:r>
              <a:rPr lang="fr-FR" dirty="0"/>
              <a:t>Les tableaux</a:t>
            </a:r>
          </a:p>
          <a:p>
            <a:r>
              <a:rPr lang="fr-FR" dirty="0"/>
              <a:t>Les formulaires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12DE25-4C22-4F00-8D48-55CD6860BD70}"/>
              </a:ext>
            </a:extLst>
          </p:cNvPr>
          <p:cNvSpPr txBox="1"/>
          <p:nvPr/>
        </p:nvSpPr>
        <p:spPr>
          <a:xfrm>
            <a:off x="4239434" y="2410784"/>
            <a:ext cx="3713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Vous pouvez travailler sur </a:t>
            </a:r>
            <a:r>
              <a:rPr lang="fr-FR" dirty="0" err="1"/>
              <a:t>notepad</a:t>
            </a:r>
            <a:r>
              <a:rPr lang="fr-FR" dirty="0"/>
              <a:t>++ </a:t>
            </a:r>
          </a:p>
          <a:p>
            <a:pPr algn="ctr"/>
            <a:r>
              <a:rPr lang="fr-FR" dirty="0"/>
              <a:t>Ou jsbin.com</a:t>
            </a:r>
          </a:p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87795-A082-4FE2-BA2D-DDC44DD6159A}"/>
              </a:ext>
            </a:extLst>
          </p:cNvPr>
          <p:cNvSpPr/>
          <p:nvPr/>
        </p:nvSpPr>
        <p:spPr>
          <a:xfrm>
            <a:off x="640508" y="285946"/>
            <a:ext cx="921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https://www.pierre-giraud.com/html-css/cours-complet/creation-structure-site-html-css.php</a:t>
            </a:r>
            <a:endParaRPr lang="fr-FR" dirty="0"/>
          </a:p>
          <a:p>
            <a:r>
              <a:rPr lang="fr-FR" dirty="0"/>
              <a:t>Et</a:t>
            </a:r>
          </a:p>
          <a:p>
            <a:r>
              <a:rPr lang="fr-FR" dirty="0"/>
              <a:t>http://www.gchagnon.fr/cours/ressources/</a:t>
            </a:r>
          </a:p>
        </p:txBody>
      </p:sp>
    </p:spTree>
    <p:extLst>
      <p:ext uri="{BB962C8B-B14F-4D97-AF65-F5344CB8AC3E}">
        <p14:creationId xmlns:p14="http://schemas.microsoft.com/office/powerpoint/2010/main" val="305155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A83D6-6DF1-4AF5-A524-C595068B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vous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A1655-26DD-4D03-BE82-F3F788557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47722" cy="1603375"/>
          </a:xfrm>
        </p:spPr>
        <p:txBody>
          <a:bodyPr/>
          <a:lstStyle/>
          <a:p>
            <a:r>
              <a:rPr lang="fr-FR" dirty="0"/>
              <a:t>Rajouter une image et créer un lien « haut » qui permet de revenir en haut de la page</a:t>
            </a:r>
          </a:p>
        </p:txBody>
      </p:sp>
    </p:spTree>
    <p:extLst>
      <p:ext uri="{BB962C8B-B14F-4D97-AF65-F5344CB8AC3E}">
        <p14:creationId xmlns:p14="http://schemas.microsoft.com/office/powerpoint/2010/main" val="25777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083D0-8FA9-4CA6-8F43-BDE2FE06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tableaux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0A7E42D-9075-4712-A2B2-B0D26D9D6E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1909" y="1615440"/>
            <a:ext cx="5331063" cy="42098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385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5876B-EC2F-4CC1-990C-DC1FDF1D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C1638-CBFC-4376-A2C0-EA0FBD237E7D}"/>
              </a:ext>
            </a:extLst>
          </p:cNvPr>
          <p:cNvSpPr/>
          <p:nvPr/>
        </p:nvSpPr>
        <p:spPr>
          <a:xfrm>
            <a:off x="296334" y="179527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Éléments</a:t>
            </a:r>
          </a:p>
          <a:p>
            <a:r>
              <a:rPr lang="fr-FR" dirty="0"/>
              <a:t>‣ &lt;</a:t>
            </a:r>
            <a:r>
              <a:rPr lang="fr-FR" dirty="0" err="1"/>
              <a:t>form</a:t>
            </a:r>
            <a:r>
              <a:rPr lang="fr-FR" dirty="0"/>
              <a:t>&gt; ... &lt;/</a:t>
            </a:r>
            <a:r>
              <a:rPr lang="fr-FR" dirty="0" err="1"/>
              <a:t>form</a:t>
            </a:r>
            <a:r>
              <a:rPr lang="fr-FR" dirty="0"/>
              <a:t>&gt;	 définit un formulaire</a:t>
            </a:r>
          </a:p>
          <a:p>
            <a:r>
              <a:rPr lang="fr-FR" dirty="0"/>
              <a:t>‣ &lt;input&gt; ... &lt;/input&gt;	 entrée de formulaire</a:t>
            </a:r>
          </a:p>
          <a:p>
            <a:r>
              <a:rPr lang="fr-FR" dirty="0"/>
              <a:t>‣ &lt;</a:t>
            </a:r>
            <a:r>
              <a:rPr lang="fr-FR" dirty="0" err="1"/>
              <a:t>textarea</a:t>
            </a:r>
            <a:r>
              <a:rPr lang="fr-FR" dirty="0"/>
              <a:t>&gt; ...&lt;/</a:t>
            </a:r>
            <a:r>
              <a:rPr lang="fr-FR" dirty="0" err="1"/>
              <a:t>textarea</a:t>
            </a:r>
            <a:r>
              <a:rPr lang="fr-FR" dirty="0"/>
              <a:t>&gt; 	zone de texte</a:t>
            </a:r>
          </a:p>
          <a:p>
            <a:r>
              <a:rPr lang="fr-FR" dirty="0"/>
              <a:t>‣ &lt;select&gt; ... &lt;/select&gt;	 liste déroulante</a:t>
            </a:r>
          </a:p>
          <a:p>
            <a:r>
              <a:rPr lang="fr-FR" dirty="0"/>
              <a:t>‣ &lt;option&gt; ... &lt;/option&gt;	 option du sélect</a:t>
            </a:r>
          </a:p>
          <a:p>
            <a:endParaRPr lang="fr-FR" dirty="0"/>
          </a:p>
          <a:p>
            <a:r>
              <a:rPr lang="fr-FR" dirty="0"/>
              <a:t>Attribut :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A9756973-4880-418D-A457-9351B058E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83620"/>
              </p:ext>
            </p:extLst>
          </p:nvPr>
        </p:nvGraphicFramePr>
        <p:xfrm>
          <a:off x="217998" y="4219043"/>
          <a:ext cx="5220694" cy="2242481"/>
        </p:xfrm>
        <a:graphic>
          <a:graphicData uri="http://schemas.openxmlformats.org/drawingml/2006/table">
            <a:tbl>
              <a:tblPr/>
              <a:tblGrid>
                <a:gridCol w="1014454">
                  <a:extLst>
                    <a:ext uri="{9D8B030D-6E8A-4147-A177-3AD203B41FA5}">
                      <a16:colId xmlns:a16="http://schemas.microsoft.com/office/drawing/2014/main" val="45288664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3717743621"/>
                    </a:ext>
                  </a:extLst>
                </a:gridCol>
              </a:tblGrid>
              <a:tr h="291855">
                <a:tc>
                  <a:txBody>
                    <a:bodyPr/>
                    <a:lstStyle/>
                    <a:p>
                      <a:endParaRPr lang="fr-FR" sz="1100" dirty="0">
                        <a:effectLst/>
                      </a:endParaRPr>
                    </a:p>
                  </a:txBody>
                  <a:tcPr marL="60667" marR="60667" marT="60667" marB="60667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>
                          <a:effectLst/>
                        </a:rPr>
                        <a:t>Permet l'autocomplétion d'un champ</a:t>
                      </a:r>
                    </a:p>
                  </a:txBody>
                  <a:tcPr marL="60667" marR="60667" marT="60667" marB="60667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54957"/>
                  </a:ext>
                </a:extLst>
              </a:tr>
              <a:tr h="291855">
                <a:tc>
                  <a:txBody>
                    <a:bodyPr/>
                    <a:lstStyle/>
                    <a:p>
                      <a:r>
                        <a:rPr lang="fr-FR" sz="1100">
                          <a:effectLst/>
                        </a:rPr>
                        <a:t>Autofocus</a:t>
                      </a:r>
                    </a:p>
                  </a:txBody>
                  <a:tcPr marL="60667" marR="60667" marT="60667" marB="60667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>
                          <a:effectLst/>
                        </a:rPr>
                        <a:t>Force le focus sur un champ</a:t>
                      </a:r>
                    </a:p>
                  </a:txBody>
                  <a:tcPr marL="60667" marR="60667" marT="60667" marB="60667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102558"/>
                  </a:ext>
                </a:extLst>
              </a:tr>
              <a:tr h="491351">
                <a:tc>
                  <a:txBody>
                    <a:bodyPr/>
                    <a:lstStyle/>
                    <a:p>
                      <a:r>
                        <a:rPr lang="fr-FR" sz="1100">
                          <a:effectLst/>
                        </a:rPr>
                        <a:t>Min et Max</a:t>
                      </a:r>
                    </a:p>
                  </a:txBody>
                  <a:tcPr marL="60667" marR="60667" marT="60667" marB="60667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>
                          <a:effectLst/>
                        </a:rPr>
                        <a:t>Permettent de définir une valeur minimale et maximale pour un champ</a:t>
                      </a:r>
                    </a:p>
                  </a:txBody>
                  <a:tcPr marL="60667" marR="60667" marT="60667" marB="60667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990003"/>
                  </a:ext>
                </a:extLst>
              </a:tr>
              <a:tr h="291855">
                <a:tc>
                  <a:txBody>
                    <a:bodyPr/>
                    <a:lstStyle/>
                    <a:p>
                      <a:r>
                        <a:rPr lang="fr-FR" sz="1100">
                          <a:effectLst/>
                        </a:rPr>
                        <a:t>Placeholder</a:t>
                      </a:r>
                    </a:p>
                  </a:txBody>
                  <a:tcPr marL="60667" marR="60667" marT="60667" marB="60667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>
                          <a:effectLst/>
                        </a:rPr>
                        <a:t>Donne des indications sur les données attendues</a:t>
                      </a:r>
                    </a:p>
                  </a:txBody>
                  <a:tcPr marL="60667" marR="60667" marT="60667" marB="60667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2636"/>
                  </a:ext>
                </a:extLst>
              </a:tr>
              <a:tr h="291855">
                <a:tc>
                  <a:txBody>
                    <a:bodyPr/>
                    <a:lstStyle/>
                    <a:p>
                      <a:r>
                        <a:rPr lang="fr-FR" sz="1100">
                          <a:effectLst/>
                        </a:rPr>
                        <a:t>Checked</a:t>
                      </a:r>
                    </a:p>
                  </a:txBody>
                  <a:tcPr marL="60667" marR="60667" marT="60667" marB="60667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>
                          <a:effectLst/>
                        </a:rPr>
                        <a:t>Pré-coche une case</a:t>
                      </a:r>
                    </a:p>
                  </a:txBody>
                  <a:tcPr marL="60667" marR="60667" marT="60667" marB="60667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159872"/>
                  </a:ext>
                </a:extLst>
              </a:tr>
              <a:tr h="291855">
                <a:tc>
                  <a:txBody>
                    <a:bodyPr/>
                    <a:lstStyle/>
                    <a:p>
                      <a:r>
                        <a:rPr lang="fr-FR" sz="1100">
                          <a:effectLst/>
                        </a:rPr>
                        <a:t>Selected</a:t>
                      </a:r>
                    </a:p>
                  </a:txBody>
                  <a:tcPr marL="60667" marR="60667" marT="60667" marB="60667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>
                          <a:effectLst/>
                        </a:rPr>
                        <a:t>Pré-sélectionne une option dans une liste</a:t>
                      </a:r>
                    </a:p>
                  </a:txBody>
                  <a:tcPr marL="60667" marR="60667" marT="60667" marB="60667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94863"/>
                  </a:ext>
                </a:extLst>
              </a:tr>
              <a:tr h="291855">
                <a:tc>
                  <a:txBody>
                    <a:bodyPr/>
                    <a:lstStyle/>
                    <a:p>
                      <a:r>
                        <a:rPr lang="fr-FR" sz="1100" dirty="0" err="1">
                          <a:effectLst/>
                        </a:rPr>
                        <a:t>Required</a:t>
                      </a:r>
                      <a:endParaRPr lang="fr-FR" sz="1100" dirty="0">
                        <a:effectLst/>
                      </a:endParaRPr>
                    </a:p>
                  </a:txBody>
                  <a:tcPr marL="60667" marR="60667" marT="60667" marB="60667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effectLst/>
                        </a:rPr>
                        <a:t>Force le remplissage d'un champ</a:t>
                      </a:r>
                    </a:p>
                  </a:txBody>
                  <a:tcPr marL="60667" marR="60667" marT="60667" marB="60667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561363"/>
                  </a:ext>
                </a:extLst>
              </a:tr>
            </a:tbl>
          </a:graphicData>
        </a:graphic>
      </p:graphicFrame>
      <p:sp>
        <p:nvSpPr>
          <p:cNvPr id="20" name="Rectangle 9">
            <a:extLst>
              <a:ext uri="{FF2B5EF4-FFF2-40B4-BE49-F238E27FC236}">
                <a16:creationId xmlns:a16="http://schemas.microsoft.com/office/drawing/2014/main" id="{D271518E-20C6-44EC-B325-8B3CF167D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61" y="-126847"/>
            <a:ext cx="11017250" cy="0"/>
          </a:xfrm>
          <a:prstGeom prst="rect">
            <a:avLst/>
          </a:prstGeom>
          <a:solidFill>
            <a:srgbClr val="C473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5E22D29-4EFD-4E87-B8D8-F7653F41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77" y="1435337"/>
            <a:ext cx="4412230" cy="415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6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FF400E-2A09-44EB-8BBC-01A799B31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89" y="5000829"/>
            <a:ext cx="5515491" cy="15696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600" dirty="0">
                <a:solidFill>
                  <a:srgbClr val="333333"/>
                </a:solidFill>
                <a:latin typeface="Century Gothic" panose="020B0502020202020204" pitchFamily="34" charset="0"/>
              </a:rPr>
              <a:t>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lément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Les éléments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h1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,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h2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Les éléments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ol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et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ul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L’élément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(utilisé pour créer des formulaires)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L’élément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div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lang="fr-FR" altLang="fr-FR" sz="1600" dirty="0">
                <a:solidFill>
                  <a:srgbClr val="333333"/>
                </a:solidFill>
                <a:latin typeface="Century Gothic" panose="020B0502020202020204" pitchFamily="34" charset="0"/>
              </a:rPr>
              <a:t>(dispose souvent d’un attribut class)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7FD8A28-56CE-41AC-B33E-4FAE2753C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316" y="4941017"/>
            <a:ext cx="4621515" cy="16312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Inline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Les éléments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strong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et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em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L’élément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L’élément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img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L’élément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span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E84A06-EBF0-46C0-9361-A9FC05406BC8}"/>
              </a:ext>
            </a:extLst>
          </p:cNvPr>
          <p:cNvSpPr/>
          <p:nvPr/>
        </p:nvSpPr>
        <p:spPr>
          <a:xfrm>
            <a:off x="377190" y="1232485"/>
            <a:ext cx="114490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‣Regrouper des sous-parties de document (sans leur donner de sémantique particulière)</a:t>
            </a:r>
          </a:p>
          <a:p>
            <a:pPr lvl="1"/>
            <a:r>
              <a:rPr lang="fr-FR" dirty="0"/>
              <a:t>‣Pour leur donner un nom</a:t>
            </a:r>
          </a:p>
          <a:p>
            <a:pPr lvl="1"/>
            <a:r>
              <a:rPr lang="fr-FR" dirty="0"/>
              <a:t>‣Pour enclore (contenir) du texte ou d’autres éléments XHTML</a:t>
            </a:r>
          </a:p>
          <a:p>
            <a:pPr lvl="1"/>
            <a:r>
              <a:rPr lang="fr-FR" dirty="0"/>
              <a:t>‣Pour les traiter globalement en leur affectant des styles, des événements…</a:t>
            </a:r>
          </a:p>
          <a:p>
            <a:r>
              <a:rPr lang="fr-FR" dirty="0"/>
              <a:t>‣ &lt;</a:t>
            </a:r>
            <a:r>
              <a:rPr lang="fr-FR" dirty="0" err="1"/>
              <a:t>span</a:t>
            </a:r>
            <a:r>
              <a:rPr lang="fr-FR" dirty="0"/>
              <a:t>&gt; ... &lt;/</a:t>
            </a:r>
            <a:r>
              <a:rPr lang="fr-FR" dirty="0" err="1"/>
              <a:t>span</a:t>
            </a:r>
            <a:r>
              <a:rPr lang="fr-FR" dirty="0"/>
              <a:t>&gt;</a:t>
            </a:r>
          </a:p>
          <a:p>
            <a:pPr lvl="1"/>
            <a:r>
              <a:rPr lang="fr-FR" dirty="0"/>
              <a:t>‣ Élément de type </a:t>
            </a:r>
            <a:r>
              <a:rPr lang="fr-FR" dirty="0" err="1"/>
              <a:t>inline</a:t>
            </a:r>
            <a:r>
              <a:rPr lang="fr-FR" dirty="0"/>
              <a:t> </a:t>
            </a:r>
            <a:r>
              <a:rPr lang="fr-FR" altLang="fr-FR" dirty="0">
                <a:latin typeface="Arial" panose="020B0604020202020204" pitchFamily="34" charset="0"/>
              </a:rPr>
              <a:t>( s’insère </a:t>
            </a:r>
            <a:r>
              <a:rPr lang="fr-FR" altLang="fr-FR" dirty="0" err="1">
                <a:latin typeface="Arial" panose="020B0604020202020204" pitchFamily="34" charset="0"/>
              </a:rPr>
              <a:t>ds</a:t>
            </a:r>
            <a:r>
              <a:rPr lang="fr-FR" altLang="fr-FR" dirty="0">
                <a:latin typeface="Arial" panose="020B0604020202020204" pitchFamily="34" charset="0"/>
              </a:rPr>
              <a:t> une ligne)</a:t>
            </a:r>
            <a:endParaRPr lang="fr-FR" dirty="0"/>
          </a:p>
          <a:p>
            <a:pPr lvl="1"/>
            <a:r>
              <a:rPr lang="fr-FR" dirty="0"/>
              <a:t>‣ Contient du texte ou d’autres éléments </a:t>
            </a:r>
            <a:r>
              <a:rPr lang="fr-FR" dirty="0" err="1"/>
              <a:t>inline</a:t>
            </a:r>
            <a:endParaRPr lang="fr-FR" dirty="0"/>
          </a:p>
          <a:p>
            <a:r>
              <a:rPr lang="fr-FR" dirty="0"/>
              <a:t>‣ &lt;div&gt; ... &lt;/div&gt;</a:t>
            </a:r>
          </a:p>
          <a:p>
            <a:pPr lvl="1"/>
            <a:r>
              <a:rPr lang="fr-FR" dirty="0"/>
              <a:t>‣ Élément de type block </a:t>
            </a:r>
            <a:r>
              <a:rPr lang="fr-FR" altLang="fr-FR" dirty="0">
                <a:latin typeface="Arial" panose="020B0604020202020204" pitchFamily="34" charset="0"/>
              </a:rPr>
              <a:t>(commence une ligne, occupe la largeur max, contient des </a:t>
            </a:r>
            <a:r>
              <a:rPr lang="fr-FR" altLang="fr-FR" dirty="0" err="1">
                <a:latin typeface="Arial" panose="020B0604020202020204" pitchFamily="34" charset="0"/>
              </a:rPr>
              <a:t>elts</a:t>
            </a:r>
            <a:r>
              <a:rPr lang="fr-FR" altLang="fr-FR" dirty="0">
                <a:latin typeface="Arial" panose="020B0604020202020204" pitchFamily="34" charset="0"/>
              </a:rPr>
              <a:t> block et </a:t>
            </a:r>
            <a:r>
              <a:rPr lang="fr-FR" altLang="fr-FR" dirty="0" err="1">
                <a:latin typeface="Arial" panose="020B0604020202020204" pitchFamily="34" charset="0"/>
              </a:rPr>
              <a:t>inline</a:t>
            </a:r>
            <a:r>
              <a:rPr lang="fr-FR" altLang="fr-FR" dirty="0">
                <a:latin typeface="Arial" panose="020B0604020202020204" pitchFamily="34" charset="0"/>
              </a:rPr>
              <a:t>)</a:t>
            </a:r>
            <a:endParaRPr lang="fr-FR" dirty="0"/>
          </a:p>
          <a:p>
            <a:pPr lvl="1"/>
            <a:r>
              <a:rPr lang="fr-FR" dirty="0"/>
              <a:t>‣ Contient du texte, d’autres éléments </a:t>
            </a:r>
            <a:r>
              <a:rPr lang="fr-FR" dirty="0" err="1"/>
              <a:t>inline</a:t>
            </a:r>
            <a:r>
              <a:rPr lang="fr-FR" dirty="0"/>
              <a:t> ou block</a:t>
            </a:r>
          </a:p>
          <a:p>
            <a:pPr lvl="1"/>
            <a:r>
              <a:rPr lang="fr-FR" dirty="0"/>
              <a:t>‣Retour chariot à la fin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0412FEBF-CB12-441A-885D-67B5FE883770}"/>
              </a:ext>
            </a:extLst>
          </p:cNvPr>
          <p:cNvSpPr txBox="1">
            <a:spLocks/>
          </p:cNvSpPr>
          <p:nvPr/>
        </p:nvSpPr>
        <p:spPr>
          <a:xfrm>
            <a:off x="555396" y="165597"/>
            <a:ext cx="805127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Structures ,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3DCBE89-A0D1-4B57-9166-42BF042230E5}"/>
              </a:ext>
            </a:extLst>
          </p:cNvPr>
          <p:cNvCxnSpPr/>
          <p:nvPr/>
        </p:nvCxnSpPr>
        <p:spPr>
          <a:xfrm>
            <a:off x="546439" y="776171"/>
            <a:ext cx="11175006" cy="0"/>
          </a:xfrm>
          <a:prstGeom prst="line">
            <a:avLst/>
          </a:prstGeom>
          <a:ln w="381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6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05EF8-AB31-42EF-8A3C-C0B5C6F2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génère un arbre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37D662F-E561-4FEB-B4D0-4F87A63DF3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5862" y="2205831"/>
            <a:ext cx="4486275" cy="3590925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7321A29-BFC9-44CA-AA69-D47D45CE6F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7012" y="2548731"/>
            <a:ext cx="43719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7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C590B-6B96-4CA3-89B9-ACAADB0A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5 </a:t>
            </a:r>
            <a:r>
              <a:rPr lang="fr-FR" sz="2000" dirty="0"/>
              <a:t>Récent (2010) et en cours de définition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7631A-BD66-4DE0-B586-D4F0080FB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" y="1364123"/>
            <a:ext cx="6899910" cy="4351338"/>
          </a:xfrm>
        </p:spPr>
        <p:txBody>
          <a:bodyPr/>
          <a:lstStyle/>
          <a:p>
            <a:r>
              <a:rPr lang="fr-FR" sz="2000" dirty="0"/>
              <a:t>Moins de div, plus de structure</a:t>
            </a:r>
          </a:p>
          <a:p>
            <a:r>
              <a:rPr lang="fr-FR" sz="2000" dirty="0"/>
              <a:t>Du HTML sémantique (comme XHTML, mais moins strict) ‣Permet de nouvelles possibilités notamment pour rendre le contenu Web plus riche et plus interactif. </a:t>
            </a:r>
          </a:p>
          <a:p>
            <a:pPr lvl="1"/>
            <a:endParaRPr lang="fr-FR" dirty="0"/>
          </a:p>
        </p:txBody>
      </p:sp>
      <p:pic>
        <p:nvPicPr>
          <p:cNvPr id="3075" name="Picture 3" descr="https://www.alsacreations.com/xmedia/doc/original/schema2.png">
            <a:extLst>
              <a:ext uri="{FF2B5EF4-FFF2-40B4-BE49-F238E27FC236}">
                <a16:creationId xmlns:a16="http://schemas.microsoft.com/office/drawing/2014/main" id="{A319F9E8-61D6-449D-B1A9-3DEC9A530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330" y="2953385"/>
            <a:ext cx="3429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E6E693-67E8-4DE3-9CD8-9675ED40F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410" y="159347"/>
            <a:ext cx="7005123" cy="4680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Compatibilit</a:t>
            </a:r>
            <a:r>
              <a:rPr lang="fr-FR" altLang="fr-FR" sz="1000" dirty="0">
                <a:latin typeface="Consolas" panose="020B0609020204030204" pitchFamily="49" charset="0"/>
              </a:rPr>
              <a:t>é vieux navigateur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&lt;!--[if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IE 9]&gt; &lt;script src="//html5shim.googlecode.com/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svn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trunk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/html5.js"&gt;&lt;/script&gt; &lt;![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endif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]--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E3E63-726A-4F8A-AA7E-7AAC953D3B5A}"/>
              </a:ext>
            </a:extLst>
          </p:cNvPr>
          <p:cNvSpPr/>
          <p:nvPr/>
        </p:nvSpPr>
        <p:spPr>
          <a:xfrm>
            <a:off x="7635240" y="1142539"/>
            <a:ext cx="431292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dirty="0"/>
              <a:t>&lt;body&gt;	</a:t>
            </a:r>
          </a:p>
          <a:p>
            <a:r>
              <a:rPr lang="fr-FR" sz="1400" dirty="0"/>
              <a:t>  &lt;header&gt;	</a:t>
            </a:r>
          </a:p>
          <a:p>
            <a:r>
              <a:rPr lang="fr-FR" sz="1400" dirty="0"/>
              <a:t>          &lt;h1&gt;…&lt;/h1&gt;		</a:t>
            </a:r>
          </a:p>
          <a:p>
            <a:r>
              <a:rPr lang="fr-FR" sz="1400" dirty="0"/>
              <a:t>  &lt;/header&gt;	</a:t>
            </a:r>
          </a:p>
          <a:p>
            <a:r>
              <a:rPr lang="fr-FR" sz="1400" dirty="0"/>
              <a:t>  </a:t>
            </a:r>
            <a:r>
              <a:rPr lang="fr-FR" sz="1400" dirty="0">
                <a:solidFill>
                  <a:srgbClr val="FF0000"/>
                </a:solidFill>
              </a:rPr>
              <a:t>&lt;</a:t>
            </a:r>
            <a:r>
              <a:rPr lang="fr-FR" sz="1400" dirty="0" err="1">
                <a:solidFill>
                  <a:srgbClr val="FF0000"/>
                </a:solidFill>
              </a:rPr>
              <a:t>nav</a:t>
            </a:r>
            <a:r>
              <a:rPr lang="fr-FR" sz="1400" dirty="0">
                <a:solidFill>
                  <a:srgbClr val="FF0000"/>
                </a:solidFill>
              </a:rPr>
              <a:t>&gt;	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&lt;</a:t>
            </a:r>
            <a:r>
              <a:rPr lang="fr-FR" sz="1400" dirty="0" err="1">
                <a:solidFill>
                  <a:srgbClr val="FF0000"/>
                </a:solidFill>
              </a:rPr>
              <a:t>ul</a:t>
            </a:r>
            <a:r>
              <a:rPr lang="fr-FR" sz="1400" dirty="0">
                <a:solidFill>
                  <a:srgbClr val="FF0000"/>
                </a:solidFill>
              </a:rPr>
              <a:t>&gt;	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     &lt;li class="</a:t>
            </a:r>
            <a:r>
              <a:rPr lang="fr-FR" sz="1400" dirty="0" err="1">
                <a:solidFill>
                  <a:srgbClr val="FF0000"/>
                </a:solidFill>
              </a:rPr>
              <a:t>aa</a:t>
            </a:r>
            <a:r>
              <a:rPr lang="fr-FR" sz="1400" dirty="0">
                <a:solidFill>
                  <a:srgbClr val="FF0000"/>
                </a:solidFill>
              </a:rPr>
              <a:t>"&gt;&lt;a href=""&gt;</a:t>
            </a:r>
            <a:r>
              <a:rPr lang="fr-FR" sz="1400" dirty="0" err="1">
                <a:solidFill>
                  <a:srgbClr val="FF0000"/>
                </a:solidFill>
              </a:rPr>
              <a:t>aa</a:t>
            </a:r>
            <a:r>
              <a:rPr lang="fr-FR" sz="1400" dirty="0">
                <a:solidFill>
                  <a:srgbClr val="FF0000"/>
                </a:solidFill>
              </a:rPr>
              <a:t>&lt;/a&gt;&lt;/li&gt;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    &lt;li class="</a:t>
            </a:r>
            <a:r>
              <a:rPr lang="fr-FR" sz="1400" dirty="0" err="1">
                <a:solidFill>
                  <a:srgbClr val="FF0000"/>
                </a:solidFill>
              </a:rPr>
              <a:t>bb</a:t>
            </a:r>
            <a:r>
              <a:rPr lang="fr-FR" sz="1400" dirty="0">
                <a:solidFill>
                  <a:srgbClr val="FF0000"/>
                </a:solidFill>
              </a:rPr>
              <a:t>"&gt;&lt;a href=""&gt;</a:t>
            </a:r>
            <a:r>
              <a:rPr lang="fr-FR" sz="1400" dirty="0" err="1">
                <a:solidFill>
                  <a:srgbClr val="FF0000"/>
                </a:solidFill>
              </a:rPr>
              <a:t>bb</a:t>
            </a:r>
            <a:r>
              <a:rPr lang="fr-FR" sz="1400" dirty="0">
                <a:solidFill>
                  <a:srgbClr val="FF0000"/>
                </a:solidFill>
              </a:rPr>
              <a:t>&lt;/a&gt;&lt;/li&gt;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    &lt;li class = " cc"&gt;&lt;a href=""&gt;cc&lt;/a&gt;&lt;/li&gt;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   &lt;li class="dd"&gt;&lt;a href=""&gt;dd&lt;/a&gt;&lt;/li&gt;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&lt;/</a:t>
            </a:r>
            <a:r>
              <a:rPr lang="fr-FR" sz="1400" dirty="0" err="1">
                <a:solidFill>
                  <a:srgbClr val="FF0000"/>
                </a:solidFill>
              </a:rPr>
              <a:t>ul</a:t>
            </a:r>
            <a:r>
              <a:rPr lang="fr-FR" sz="1400" dirty="0">
                <a:solidFill>
                  <a:srgbClr val="FF0000"/>
                </a:solidFill>
              </a:rPr>
              <a:t>&gt;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&lt;/</a:t>
            </a:r>
            <a:r>
              <a:rPr lang="fr-FR" sz="1400" dirty="0" err="1">
                <a:solidFill>
                  <a:srgbClr val="FF0000"/>
                </a:solidFill>
              </a:rPr>
              <a:t>nav</a:t>
            </a:r>
            <a:r>
              <a:rPr lang="fr-FR" sz="1400" dirty="0">
                <a:solidFill>
                  <a:srgbClr val="FF0000"/>
                </a:solidFill>
              </a:rPr>
              <a:t>&gt;</a:t>
            </a:r>
          </a:p>
          <a:p>
            <a:endParaRPr lang="fr-FR" sz="1400" dirty="0">
              <a:solidFill>
                <a:schemeClr val="tx2"/>
              </a:solidFill>
            </a:endParaRPr>
          </a:p>
          <a:p>
            <a:r>
              <a:rPr lang="fr-FR" sz="1400" dirty="0">
                <a:solidFill>
                  <a:srgbClr val="00B050"/>
                </a:solidFill>
              </a:rPr>
              <a:t>  &lt;article&gt;	</a:t>
            </a:r>
          </a:p>
          <a:p>
            <a:r>
              <a:rPr lang="fr-FR" sz="1400" dirty="0">
                <a:solidFill>
                  <a:srgbClr val="00B050"/>
                </a:solidFill>
              </a:rPr>
              <a:t>         &lt;header&gt;	</a:t>
            </a:r>
          </a:p>
          <a:p>
            <a:r>
              <a:rPr lang="fr-FR" sz="1400" dirty="0">
                <a:solidFill>
                  <a:srgbClr val="00B050"/>
                </a:solidFill>
              </a:rPr>
              <a:t>               &lt;h1&gt;&lt;a href=""&gt;zzz&lt;/a&gt;&lt;/h1&gt;	</a:t>
            </a:r>
          </a:p>
          <a:p>
            <a:r>
              <a:rPr lang="fr-FR" sz="1400" dirty="0">
                <a:solidFill>
                  <a:srgbClr val="00B050"/>
                </a:solidFill>
              </a:rPr>
              <a:t>                      &lt;time&gt;August	10,2011&lt;/time&gt;	</a:t>
            </a:r>
          </a:p>
          <a:p>
            <a:r>
              <a:rPr lang="fr-FR" sz="1400" dirty="0">
                <a:solidFill>
                  <a:srgbClr val="00B050"/>
                </a:solidFill>
              </a:rPr>
              <a:t>               &lt;/header&gt;	</a:t>
            </a:r>
          </a:p>
          <a:p>
            <a:r>
              <a:rPr lang="fr-FR" sz="1400" dirty="0">
                <a:solidFill>
                  <a:srgbClr val="00B050"/>
                </a:solidFill>
              </a:rPr>
              <a:t>           &lt;p&gt;…&lt;/p&gt;	</a:t>
            </a:r>
          </a:p>
          <a:p>
            <a:r>
              <a:rPr lang="fr-FR" sz="1400" dirty="0">
                <a:solidFill>
                  <a:srgbClr val="00B050"/>
                </a:solidFill>
              </a:rPr>
              <a:t> &lt;/article&gt;</a:t>
            </a:r>
          </a:p>
          <a:p>
            <a:r>
              <a:rPr lang="fr-FR" sz="1400" dirty="0"/>
              <a:t>--&gt;</a:t>
            </a:r>
          </a:p>
          <a:p>
            <a:r>
              <a:rPr lang="fr-FR" sz="1400" dirty="0"/>
              <a:t>&lt;</a:t>
            </a:r>
            <a:r>
              <a:rPr lang="fr-FR" sz="1400" dirty="0" err="1"/>
              <a:t>footer</a:t>
            </a:r>
            <a:r>
              <a:rPr lang="fr-FR" sz="1400" dirty="0"/>
              <a:t>&gt;	</a:t>
            </a:r>
          </a:p>
          <a:p>
            <a:r>
              <a:rPr lang="fr-FR" sz="1400" dirty="0"/>
              <a:t> ……	</a:t>
            </a:r>
          </a:p>
          <a:p>
            <a:r>
              <a:rPr lang="fr-FR" sz="1400" dirty="0"/>
              <a:t>&lt;/</a:t>
            </a:r>
            <a:r>
              <a:rPr lang="fr-FR" sz="1400" dirty="0" err="1"/>
              <a:t>footer</a:t>
            </a:r>
            <a:r>
              <a:rPr lang="fr-FR" sz="1400" dirty="0"/>
              <a:t>&gt;	</a:t>
            </a:r>
          </a:p>
          <a:p>
            <a:r>
              <a:rPr lang="fr-FR" sz="1400" dirty="0"/>
              <a:t>  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240172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74B07-2693-467F-906C-FB862D2E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CSS   --  Mise en forme      Sélecteur et propriété</a:t>
            </a:r>
            <a:br>
              <a:rPr lang="fr-FR" b="1" dirty="0"/>
            </a:b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D2398D4-ECD0-43D4-B070-891714EAD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9382760" cy="328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Un sélecteur cible un ou plusieurs éléments HTML afin de leur appliquer un style particulier.</a:t>
            </a:r>
          </a:p>
          <a:p>
            <a:endParaRPr lang="fr-FR" sz="1800" dirty="0"/>
          </a:p>
          <a:p>
            <a:r>
              <a:rPr lang="fr-FR" sz="1800" dirty="0"/>
              <a:t>Où écrire :</a:t>
            </a:r>
          </a:p>
          <a:p>
            <a:pPr lvl="1"/>
            <a:r>
              <a:rPr lang="fr-FR" sz="1800" dirty="0"/>
              <a:t>Dans une fichier .</a:t>
            </a:r>
            <a:r>
              <a:rPr lang="fr-FR" sz="1800" dirty="0" err="1"/>
              <a:t>css</a:t>
            </a:r>
            <a:endParaRPr lang="fr-FR" sz="1800" dirty="0"/>
          </a:p>
          <a:p>
            <a:pPr lvl="1"/>
            <a:r>
              <a:rPr lang="fr-FR" sz="1800" strike="sngStrike" dirty="0"/>
              <a:t>Dans un fichier html dans une balise &lt;style&gt;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>
                <a:solidFill>
                  <a:srgbClr val="333333"/>
                </a:solidFill>
                <a:latin typeface="Century Gothic" panose="020B0502020202020204" pitchFamily="34" charset="0"/>
              </a:rPr>
              <a:t>	L</a:t>
            </a:r>
            <a:r>
              <a:rPr lang="fr-FR" altLang="fr-FR" sz="1800" dirty="0"/>
              <a:t>e code CSS ne s’appliquera qu’à la page HTML dans laquelle il a été écrit.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/>
              <a:t>	En général placé en haut de la page HTML, à l’intérieur même de l’élément </a:t>
            </a:r>
            <a:r>
              <a:rPr lang="fr-FR" altLang="fr-FR" sz="1800" dirty="0" err="1"/>
              <a:t>head</a:t>
            </a:r>
            <a:r>
              <a:rPr lang="fr-FR" altLang="fr-FR" sz="1800" dirty="0"/>
              <a:t>.</a:t>
            </a:r>
          </a:p>
          <a:p>
            <a:pPr lvl="1"/>
            <a:endParaRPr lang="fr-FR" sz="1800" dirty="0"/>
          </a:p>
          <a:p>
            <a:pPr lvl="1"/>
            <a:r>
              <a:rPr lang="fr-FR" sz="1800" strike="sngStrike" dirty="0"/>
              <a:t>A l’intérieur des balises ouvrantes</a:t>
            </a:r>
          </a:p>
          <a:p>
            <a:pPr marL="914400" lvl="2" indent="0">
              <a:buNone/>
            </a:pPr>
            <a:r>
              <a:rPr lang="fr-FR" sz="1800" dirty="0"/>
              <a:t> &lt;body style="</a:t>
            </a:r>
            <a:r>
              <a:rPr lang="fr-FR" sz="1800" dirty="0" err="1"/>
              <a:t>background-color:orange</a:t>
            </a:r>
            <a:r>
              <a:rPr lang="fr-FR" sz="1800" dirty="0"/>
              <a:t>;"&gt;</a:t>
            </a:r>
          </a:p>
        </p:txBody>
      </p:sp>
      <p:pic>
        <p:nvPicPr>
          <p:cNvPr id="9" name="Picture 4" descr="Le CSS nous permet de modifier la couleur ou la taille de nos textes">
            <a:extLst>
              <a:ext uri="{FF2B5EF4-FFF2-40B4-BE49-F238E27FC236}">
                <a16:creationId xmlns:a16="http://schemas.microsoft.com/office/drawing/2014/main" id="{3FFA3AA5-025C-4AD7-BDC7-C92CC7DA2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94"/>
          <a:stretch/>
        </p:blipFill>
        <p:spPr bwMode="auto">
          <a:xfrm>
            <a:off x="9271000" y="5027005"/>
            <a:ext cx="2575560" cy="137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93FBE6-4082-416D-BD7D-627FF8EC9D8A}"/>
              </a:ext>
            </a:extLst>
          </p:cNvPr>
          <p:cNvSpPr/>
          <p:nvPr/>
        </p:nvSpPr>
        <p:spPr>
          <a:xfrm>
            <a:off x="1114314" y="6031468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commentaire /*   */</a:t>
            </a:r>
          </a:p>
        </p:txBody>
      </p:sp>
      <p:pic>
        <p:nvPicPr>
          <p:cNvPr id="12" name="Picture 2" descr="Le HTML nous permet de structurer une page en donnant du sens au contenu">
            <a:extLst>
              <a:ext uri="{FF2B5EF4-FFF2-40B4-BE49-F238E27FC236}">
                <a16:creationId xmlns:a16="http://schemas.microsoft.com/office/drawing/2014/main" id="{BAEE5820-B017-4A3E-BA48-6BC35EEB2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86"/>
          <a:stretch/>
        </p:blipFill>
        <p:spPr bwMode="auto">
          <a:xfrm>
            <a:off x="5374909" y="4678569"/>
            <a:ext cx="3591560" cy="181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578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3E7784E-C028-491F-89FC-6B13E420D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2773680"/>
            <a:ext cx="11694160" cy="3614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69DCC1A-6B0D-43A2-AFC4-33A7EA9F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840" y="531194"/>
            <a:ext cx="2743200" cy="1457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8885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8ABF1-0887-43AB-BA20-F9DC9724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sélecteur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969D0-61CF-4CCA-9C4B-67FCF17D3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88464" y="3810580"/>
            <a:ext cx="5872898" cy="29066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‣Pseudo-éléments </a:t>
            </a:r>
          </a:p>
          <a:p>
            <a:pPr marL="0" indent="0">
              <a:buNone/>
            </a:pPr>
            <a:r>
              <a:rPr lang="fr-FR" sz="1800" dirty="0"/>
              <a:t>	:first-</a:t>
            </a:r>
            <a:r>
              <a:rPr lang="fr-FR" sz="1800" dirty="0" err="1"/>
              <a:t>letter</a:t>
            </a:r>
            <a:r>
              <a:rPr lang="fr-FR" sz="1800" dirty="0"/>
              <a:t> 1ere lettre</a:t>
            </a:r>
          </a:p>
          <a:p>
            <a:pPr marL="0" indent="0">
              <a:buNone/>
            </a:pPr>
            <a:r>
              <a:rPr lang="fr-FR" sz="1800" dirty="0"/>
              <a:t>	:first-line 1ere ligne ..</a:t>
            </a:r>
          </a:p>
          <a:p>
            <a:pPr marL="0" indent="0">
              <a:buNone/>
            </a:pPr>
            <a:r>
              <a:rPr lang="fr-FR" sz="1800" dirty="0"/>
              <a:t>‣ </a:t>
            </a:r>
            <a:r>
              <a:rPr lang="fr-FR" sz="1800" dirty="0">
                <a:solidFill>
                  <a:srgbClr val="FF0000"/>
                </a:solidFill>
              </a:rPr>
              <a:t>Contextuels</a:t>
            </a:r>
            <a:r>
              <a:rPr lang="fr-FR" sz="1800" dirty="0"/>
              <a:t> (combine plusieurs types de sélecteurs)</a:t>
            </a:r>
          </a:p>
          <a:p>
            <a:pPr marL="0" indent="0">
              <a:buNone/>
            </a:pPr>
            <a:r>
              <a:rPr lang="fr-FR" sz="1800" dirty="0"/>
              <a:t>Ex :    	 </a:t>
            </a:r>
            <a:r>
              <a:rPr lang="en-US" sz="1600" dirty="0"/>
              <a:t>#header div </a:t>
            </a:r>
            <a:r>
              <a:rPr lang="en-US" sz="1600" dirty="0" err="1"/>
              <a:t>p.gras</a:t>
            </a:r>
            <a:r>
              <a:rPr lang="en-US" sz="1600" dirty="0"/>
              <a:t>{</a:t>
            </a:r>
          </a:p>
          <a:p>
            <a:pPr marL="457200" lvl="1" indent="0">
              <a:buNone/>
            </a:pPr>
            <a:r>
              <a:rPr lang="en-US" sz="1600" dirty="0"/>
              <a:t>		color: red;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B44E37B-8A57-46EE-9092-5AC28BD2BDF2}"/>
              </a:ext>
            </a:extLst>
          </p:cNvPr>
          <p:cNvSpPr txBox="1">
            <a:spLocks/>
          </p:cNvSpPr>
          <p:nvPr/>
        </p:nvSpPr>
        <p:spPr>
          <a:xfrm>
            <a:off x="1122192" y="2006890"/>
            <a:ext cx="3567875" cy="148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>
              <a:lnSpc>
                <a:spcPct val="110000"/>
              </a:lnSpc>
              <a:buNone/>
            </a:pPr>
            <a:r>
              <a:rPr lang="fr-FR" sz="2300" dirty="0">
                <a:solidFill>
                  <a:srgbClr val="FF0000"/>
                </a:solidFill>
              </a:rPr>
              <a:t>Simples et groupes </a:t>
            </a:r>
          </a:p>
          <a:p>
            <a:r>
              <a:rPr lang="fr-FR" sz="2300" dirty="0"/>
              <a:t>p{</a:t>
            </a:r>
          </a:p>
          <a:p>
            <a:r>
              <a:rPr lang="fr-FR" sz="2300" dirty="0"/>
              <a:t>p, h1 {</a:t>
            </a:r>
          </a:p>
          <a:p>
            <a:endParaRPr lang="fr-FR" sz="2000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AF3EC345-2133-4F1E-806F-59281DC4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8064" y="4128758"/>
            <a:ext cx="3496133" cy="14757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/>
              <a:t>Regrouper les </a:t>
            </a:r>
            <a:r>
              <a:rPr lang="fr-FR" sz="1800" dirty="0" err="1"/>
              <a:t>elts</a:t>
            </a:r>
            <a:r>
              <a:rPr lang="fr-FR" sz="1800" dirty="0"/>
              <a:t> dans le html</a:t>
            </a:r>
          </a:p>
          <a:p>
            <a:r>
              <a:rPr lang="fr-FR" sz="1800" b="1" dirty="0">
                <a:solidFill>
                  <a:srgbClr val="FF0000"/>
                </a:solidFill>
              </a:rPr>
              <a:t>id</a:t>
            </a:r>
            <a:r>
              <a:rPr lang="fr-FR" sz="1800" dirty="0"/>
              <a:t>         &lt;p id="p1"&gt;</a:t>
            </a:r>
          </a:p>
          <a:p>
            <a:pPr lvl="1"/>
            <a:r>
              <a:rPr lang="fr-FR" sz="1800" dirty="0"/>
              <a:t>Valeur unique</a:t>
            </a:r>
          </a:p>
          <a:p>
            <a:r>
              <a:rPr lang="fr-FR" sz="1800" b="1" dirty="0">
                <a:solidFill>
                  <a:srgbClr val="FF0000"/>
                </a:solidFill>
              </a:rPr>
              <a:t>class</a:t>
            </a:r>
            <a:r>
              <a:rPr lang="fr-FR" sz="1800" dirty="0"/>
              <a:t>   &lt;p class="p1"&gt;</a:t>
            </a:r>
          </a:p>
          <a:p>
            <a:endParaRPr lang="fr-FR" sz="180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7AEFC86-7C5C-495D-A640-2C893DC99681}"/>
              </a:ext>
            </a:extLst>
          </p:cNvPr>
          <p:cNvSpPr txBox="1">
            <a:spLocks/>
          </p:cNvSpPr>
          <p:nvPr/>
        </p:nvSpPr>
        <p:spPr>
          <a:xfrm>
            <a:off x="5688464" y="726894"/>
            <a:ext cx="5872898" cy="2906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solidFill>
                  <a:srgbClr val="FF0000"/>
                </a:solidFill>
              </a:rPr>
              <a:t>Pseudo-classes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/>
              <a:t>Sélecteurs qui sélectionnent des éléments en fonction de leur état à un moment donné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/>
              <a:t>‣ a:link — lien non visité et inactif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/>
              <a:t> ‣ a:hover — lien </a:t>
            </a:r>
            <a:r>
              <a:rPr lang="fr-FR" sz="1800" dirty="0" err="1"/>
              <a:t>su:first-liner</a:t>
            </a:r>
            <a:r>
              <a:rPr lang="fr-FR" sz="1800" dirty="0"/>
              <a:t> lequel passe le pointeur de la souris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/>
              <a:t>‣ a:active — lien sur lequel on clique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/>
              <a:t> ‣ a:visited — lien déjà visité</a:t>
            </a:r>
          </a:p>
        </p:txBody>
      </p:sp>
    </p:spTree>
    <p:extLst>
      <p:ext uri="{BB962C8B-B14F-4D97-AF65-F5344CB8AC3E}">
        <p14:creationId xmlns:p14="http://schemas.microsoft.com/office/powerpoint/2010/main" val="161006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5CF89-C27E-436E-9232-4E5419C1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Cascade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409B1-6E7E-4D03-A754-6AA899CF6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662920" cy="1073641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Tout élément HTML enfant va hériter, « en cascade », des styles de ses parents</a:t>
            </a:r>
            <a:r>
              <a:rPr lang="fr-FR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D3BE3A-BE3A-4AB3-921A-5342E25A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17" y="3129280"/>
            <a:ext cx="92297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6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C18D7-B4DE-412E-A952-1B116179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39" y="83134"/>
            <a:ext cx="6366256" cy="665233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fond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67811-C5CC-48F0-BD88-0A7CFFDAB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839" y="1294745"/>
            <a:ext cx="5429722" cy="278408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Html ( 1991)</a:t>
            </a:r>
          </a:p>
          <a:p>
            <a:r>
              <a:rPr lang="fr-FR" dirty="0">
                <a:solidFill>
                  <a:srgbClr val="FF0000"/>
                </a:solidFill>
              </a:rPr>
              <a:t>Différentiation sémantique des </a:t>
            </a:r>
            <a:r>
              <a:rPr lang="fr-FR" dirty="0" err="1">
                <a:solidFill>
                  <a:srgbClr val="FF0000"/>
                </a:solidFill>
              </a:rPr>
              <a:t>elts</a:t>
            </a:r>
            <a:r>
              <a:rPr lang="fr-FR" dirty="0">
                <a:solidFill>
                  <a:srgbClr val="FF0000"/>
                </a:solidFill>
              </a:rPr>
              <a:t> de la page</a:t>
            </a:r>
          </a:p>
          <a:p>
            <a:r>
              <a:rPr lang="fr-FR" dirty="0">
                <a:solidFill>
                  <a:srgbClr val="FF0000"/>
                </a:solidFill>
              </a:rPr>
              <a:t>Html5</a:t>
            </a:r>
          </a:p>
          <a:p>
            <a:r>
              <a:rPr lang="fr-FR" sz="2900" dirty="0">
                <a:solidFill>
                  <a:srgbClr val="FF0000"/>
                </a:solidFill>
              </a:rPr>
              <a:t>Imbrication des éléments</a:t>
            </a:r>
          </a:p>
          <a:p>
            <a:r>
              <a:rPr lang="fr-FR" sz="2900" dirty="0">
                <a:solidFill>
                  <a:srgbClr val="FF0000"/>
                </a:solidFill>
              </a:rPr>
              <a:t>Fichier  .html</a:t>
            </a:r>
          </a:p>
          <a:p>
            <a:r>
              <a:rPr lang="fr-FR" sz="2900" dirty="0">
                <a:solidFill>
                  <a:srgbClr val="FF0000"/>
                </a:solidFill>
              </a:rPr>
              <a:t>Travail en local (ouverture dans un navigateur file://...)</a:t>
            </a:r>
          </a:p>
          <a:p>
            <a:r>
              <a:rPr lang="fr-FR" sz="2900" dirty="0">
                <a:solidFill>
                  <a:srgbClr val="FF0000"/>
                </a:solidFill>
              </a:rPr>
              <a:t>La source est affichable par le client</a:t>
            </a:r>
          </a:p>
          <a:p>
            <a:r>
              <a:rPr lang="fr-FR" sz="2900" dirty="0">
                <a:solidFill>
                  <a:srgbClr val="FF0000"/>
                </a:solidFill>
              </a:rPr>
              <a:t>Favoriser un bon référencement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E5D7B6-6D76-4322-A819-231E126FC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724" y="4340345"/>
            <a:ext cx="5491952" cy="176928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CSS v3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Cascading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Style Sheets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‣ Feuilles de styles associées à HTML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‣ En cascade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‣ on peut utiliser des feuilles de styles multiples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‣ il y a un degré d’importance pour chaque feuille de style</a:t>
            </a:r>
          </a:p>
        </p:txBody>
      </p:sp>
      <p:pic>
        <p:nvPicPr>
          <p:cNvPr id="7" name="Picture 2" descr="Le HTML nous permet de structurer une page en donnant du sens au contenu">
            <a:extLst>
              <a:ext uri="{FF2B5EF4-FFF2-40B4-BE49-F238E27FC236}">
                <a16:creationId xmlns:a16="http://schemas.microsoft.com/office/drawing/2014/main" id="{26D20DA7-B04A-47EA-A09F-3F877E8E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40" y="1680058"/>
            <a:ext cx="5181600" cy="181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e CSS nous permet de modifier la couleur ou la taille de nos textes">
            <a:extLst>
              <a:ext uri="{FF2B5EF4-FFF2-40B4-BE49-F238E27FC236}">
                <a16:creationId xmlns:a16="http://schemas.microsoft.com/office/drawing/2014/main" id="{81A12F42-D3FA-44BC-8344-9ADCA2F20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40" y="4558733"/>
            <a:ext cx="5181600" cy="137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322F650-89E8-42A5-A070-52905561E7CB}"/>
              </a:ext>
            </a:extLst>
          </p:cNvPr>
          <p:cNvCxnSpPr/>
          <p:nvPr/>
        </p:nvCxnSpPr>
        <p:spPr>
          <a:xfrm>
            <a:off x="546439" y="776171"/>
            <a:ext cx="11175006" cy="0"/>
          </a:xfrm>
          <a:prstGeom prst="line">
            <a:avLst/>
          </a:prstGeom>
          <a:ln w="381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6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3134F-7F31-4B11-A9DA-15135604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forme de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B28090-8E11-414A-B42F-48DB53F9A9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font-</a:t>
            </a:r>
            <a:r>
              <a:rPr lang="fr-FR" dirty="0" err="1"/>
              <a:t>family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Tous les navigateurs ne supportent pas les mêmes polices. La police utilisée pour le texte est la première disponible dans le liste</a:t>
            </a:r>
          </a:p>
          <a:p>
            <a:pPr marL="0" indent="0">
              <a:buNone/>
            </a:pPr>
            <a:r>
              <a:rPr lang="fr-FR" dirty="0"/>
              <a:t>body {</a:t>
            </a:r>
          </a:p>
          <a:p>
            <a:pPr marL="0" indent="0">
              <a:buNone/>
            </a:pPr>
            <a:r>
              <a:rPr lang="fr-FR" dirty="0"/>
              <a:t>  font-</a:t>
            </a:r>
            <a:r>
              <a:rPr lang="fr-FR" dirty="0" err="1"/>
              <a:t>family</a:t>
            </a:r>
            <a:r>
              <a:rPr lang="fr-FR" dirty="0"/>
              <a:t>: "Source code pro", Verdana, sans-</a:t>
            </a:r>
            <a:r>
              <a:rPr lang="fr-FR" dirty="0" err="1"/>
              <a:t>serif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6FFA72-5FDE-49B1-9999-0B9B76192F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web </a:t>
            </a:r>
            <a:r>
              <a:rPr lang="fr-FR" dirty="0" err="1"/>
              <a:t>safe</a:t>
            </a:r>
            <a:r>
              <a:rPr lang="fr-FR" dirty="0"/>
              <a:t> fonts :</a:t>
            </a:r>
          </a:p>
          <a:p>
            <a:pPr marL="0" indent="0">
              <a:buNone/>
            </a:pPr>
            <a:r>
              <a:rPr lang="fr-FR" dirty="0"/>
              <a:t>polices lues par tous les navigateurs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86EB65B-1CB9-4D7F-BC69-2FEC99F96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40494"/>
              </p:ext>
            </p:extLst>
          </p:nvPr>
        </p:nvGraphicFramePr>
        <p:xfrm>
          <a:off x="6314928" y="3067281"/>
          <a:ext cx="4896144" cy="2829560"/>
        </p:xfrm>
        <a:graphic>
          <a:graphicData uri="http://schemas.openxmlformats.org/drawingml/2006/table">
            <a:tbl>
              <a:tblPr/>
              <a:tblGrid>
                <a:gridCol w="2448072">
                  <a:extLst>
                    <a:ext uri="{9D8B030D-6E8A-4147-A177-3AD203B41FA5}">
                      <a16:colId xmlns:a16="http://schemas.microsoft.com/office/drawing/2014/main" val="316312516"/>
                    </a:ext>
                  </a:extLst>
                </a:gridCol>
                <a:gridCol w="2448072">
                  <a:extLst>
                    <a:ext uri="{9D8B030D-6E8A-4147-A177-3AD203B41FA5}">
                      <a16:colId xmlns:a16="http://schemas.microsoft.com/office/drawing/2014/main" val="1916349142"/>
                    </a:ext>
                  </a:extLst>
                </a:gridCol>
              </a:tblGrid>
              <a:tr h="264223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Famille générique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Police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228932"/>
                  </a:ext>
                </a:extLst>
              </a:tr>
              <a:tr h="444831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Serif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Times New Roman, </a:t>
                      </a:r>
                      <a:br>
                        <a:rPr lang="fr-FR">
                          <a:effectLst/>
                        </a:rPr>
                      </a:br>
                      <a:r>
                        <a:rPr lang="fr-FR">
                          <a:effectLst/>
                        </a:rPr>
                        <a:t>Georgia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792395"/>
                  </a:ext>
                </a:extLst>
              </a:tr>
              <a:tr h="444831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Sans-serif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Arial,</a:t>
                      </a:r>
                      <a:br>
                        <a:rPr lang="fr-FR">
                          <a:effectLst/>
                        </a:rPr>
                      </a:br>
                      <a:r>
                        <a:rPr lang="fr-FR">
                          <a:effectLst/>
                        </a:rPr>
                        <a:t>Verdana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723211"/>
                  </a:ext>
                </a:extLst>
              </a:tr>
              <a:tr h="444831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Monospace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Courier New,</a:t>
                      </a:r>
                      <a:br>
                        <a:rPr lang="fr-FR">
                          <a:effectLst/>
                        </a:rPr>
                      </a:br>
                      <a:r>
                        <a:rPr lang="fr-FR">
                          <a:effectLst/>
                        </a:rPr>
                        <a:t>Lucida Console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46336"/>
                  </a:ext>
                </a:extLst>
              </a:tr>
              <a:tr h="264223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Cursive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effectLst/>
                        </a:rPr>
                        <a:t>Comic</a:t>
                      </a:r>
                      <a:r>
                        <a:rPr lang="fr-FR" dirty="0">
                          <a:effectLst/>
                        </a:rPr>
                        <a:t> sans MS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0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459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075188CA-6539-4913-98D1-B95424128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30189" y="312781"/>
            <a:ext cx="6067687" cy="8771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0000"/>
              </a:lnSpc>
            </a:pPr>
            <a:r>
              <a:rPr lang="fr-FR" altLang="fr-FR" sz="1800" dirty="0">
                <a:solidFill>
                  <a:srgbClr val="333333"/>
                </a:solidFill>
                <a:latin typeface="Century Gothic" panose="020B0502020202020204" pitchFamily="34" charset="0"/>
                <a:ea typeface="+mn-ea"/>
                <a:cs typeface="+mn-cs"/>
              </a:rPr>
              <a:t>Ecartement entre les lignes ou les lettres ou les mots :</a:t>
            </a:r>
            <a:br>
              <a:rPr lang="fr-FR" altLang="fr-FR" sz="1800" dirty="0">
                <a:solidFill>
                  <a:srgbClr val="333333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fr-FR" altLang="fr-FR" sz="1100" dirty="0">
                <a:solidFill>
                  <a:srgbClr val="333333"/>
                </a:solidFill>
                <a:latin typeface="Century Gothic" panose="020B0502020202020204" pitchFamily="34" charset="0"/>
              </a:rPr>
              <a:t>	 line-</a:t>
            </a:r>
            <a:r>
              <a:rPr lang="fr-FR" altLang="fr-FR" sz="11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height</a:t>
            </a:r>
            <a:r>
              <a:rPr lang="fr-FR" altLang="fr-FR" sz="1100" dirty="0">
                <a:solidFill>
                  <a:srgbClr val="333333"/>
                </a:solidFill>
                <a:latin typeface="Century Gothic" panose="020B0502020202020204" pitchFamily="34" charset="0"/>
              </a:rPr>
              <a:t>: 20px;</a:t>
            </a:r>
            <a:br>
              <a:rPr lang="fr-FR" altLang="fr-FR" sz="1100" dirty="0">
                <a:solidFill>
                  <a:srgbClr val="333333"/>
                </a:solidFill>
                <a:latin typeface="Century Gothic" panose="020B0502020202020204" pitchFamily="34" charset="0"/>
              </a:rPr>
            </a:br>
            <a:r>
              <a:rPr lang="fr-FR" altLang="fr-FR" sz="1100" dirty="0">
                <a:solidFill>
                  <a:srgbClr val="333333"/>
                </a:solidFill>
                <a:latin typeface="Century Gothic" panose="020B0502020202020204" pitchFamily="34" charset="0"/>
              </a:rPr>
              <a:t>	 </a:t>
            </a:r>
            <a:r>
              <a:rPr lang="fr-FR" altLang="fr-FR" sz="11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letter-spacing</a:t>
            </a:r>
            <a:r>
              <a:rPr lang="fr-FR" altLang="fr-FR" sz="1100" dirty="0">
                <a:solidFill>
                  <a:srgbClr val="333333"/>
                </a:solidFill>
                <a:latin typeface="Century Gothic" panose="020B0502020202020204" pitchFamily="34" charset="0"/>
              </a:rPr>
              <a:t>: 2px;</a:t>
            </a:r>
            <a:br>
              <a:rPr lang="fr-FR" altLang="fr-FR" sz="1100" dirty="0">
                <a:solidFill>
                  <a:srgbClr val="333333"/>
                </a:solidFill>
                <a:latin typeface="Century Gothic" panose="020B0502020202020204" pitchFamily="34" charset="0"/>
              </a:rPr>
            </a:br>
            <a:r>
              <a:rPr lang="fr-FR" altLang="fr-FR" sz="1100" dirty="0">
                <a:solidFill>
                  <a:srgbClr val="333333"/>
                </a:solidFill>
                <a:latin typeface="Century Gothic" panose="020B0502020202020204" pitchFamily="34" charset="0"/>
              </a:rPr>
              <a:t>  	  </a:t>
            </a:r>
            <a:r>
              <a:rPr lang="fr-FR" altLang="fr-FR" sz="11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word-spacing</a:t>
            </a:r>
            <a:r>
              <a:rPr lang="fr-FR" altLang="fr-FR" sz="1100" dirty="0">
                <a:solidFill>
                  <a:srgbClr val="333333"/>
                </a:solidFill>
                <a:latin typeface="Century Gothic" panose="020B0502020202020204" pitchFamily="34" charset="0"/>
              </a:rPr>
              <a:t>: 10px;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A8182F-6ED9-4272-86BE-428FE378599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25544" y="1967061"/>
            <a:ext cx="4854804" cy="29238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>
                <a:solidFill>
                  <a:srgbClr val="333333"/>
                </a:solidFill>
                <a:latin typeface="Century Gothic" panose="020B0502020202020204" pitchFamily="34" charset="0"/>
              </a:rPr>
              <a:t>Fonte (dépendante de la police utilisée)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font-size pour modifier la taille du texte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Fixe : font-size: 40px;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Relative : font-size: 150%;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Par rapport à son parent : font-size:  1.2em;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200" dirty="0">
              <a:solidFill>
                <a:srgbClr val="333333"/>
              </a:solidFill>
              <a:latin typeface="Century Gothic" panose="020B0502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font-style pour modifier le style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font-style: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italic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font-style: oblique;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200" dirty="0">
              <a:solidFill>
                <a:srgbClr val="333333"/>
              </a:solidFill>
              <a:latin typeface="Century Gothic" panose="020B0502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font-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weight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 pour modifier le poids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 font-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weight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: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bold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font-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weight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: 400;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81A932E-8D32-4F38-B677-33F301C1A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072" y="1539804"/>
            <a:ext cx="4854804" cy="513986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altLang="fr-FR" sz="1800" dirty="0">
                <a:solidFill>
                  <a:srgbClr val="333333"/>
                </a:solidFill>
                <a:latin typeface="Century Gothic" panose="020B0502020202020204" pitchFamily="34" charset="0"/>
              </a:rPr>
              <a:t>TEXTE (indépendante de la police utilisée)</a:t>
            </a:r>
            <a:endParaRPr lang="fr-FR" altLang="fr-FR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alignement 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text-align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: center;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text-align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: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left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text-align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: right;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200" dirty="0">
              <a:solidFill>
                <a:srgbClr val="333333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Modifier la casse 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text-transform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: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uppercase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text-transform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: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lowercase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text-transform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: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capitalize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200" dirty="0">
              <a:solidFill>
                <a:srgbClr val="333333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Décoration de texte 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text-decoration: underline;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text-decoration: line-through;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text-decoration: overline;</a:t>
            </a:r>
            <a:endParaRPr lang="fr-FR" altLang="fr-FR" sz="1200" dirty="0">
              <a:solidFill>
                <a:srgbClr val="333333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Indentation 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text-indent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: -50px;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text-indent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: 20px;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text-indent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: 20%;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Ombres 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text-shadow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: 1px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1px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 4px #444;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/*Ombre bleue en bas à gauche*/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   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text-shadow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: -1px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1px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1px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blue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/*Ombre rouge centrée sur le texte*/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   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text-shadow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: 0px </a:t>
            </a:r>
            <a:r>
              <a:rPr lang="fr-FR" alt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0px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 2px RGB(200,000,025);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400" dirty="0">
              <a:solidFill>
                <a:srgbClr val="333333"/>
              </a:solidFill>
              <a:latin typeface="Century Gothic" panose="020B0502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FR" altLang="fr-FR" sz="18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16A751-17BA-4476-A9B7-DA1E6FBCC943}"/>
              </a:ext>
            </a:extLst>
          </p:cNvPr>
          <p:cNvSpPr/>
          <p:nvPr/>
        </p:nvSpPr>
        <p:spPr>
          <a:xfrm>
            <a:off x="525544" y="566696"/>
            <a:ext cx="321523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i="1" dirty="0" err="1">
                <a:solidFill>
                  <a:schemeClr val="tx1"/>
                </a:solidFill>
              </a:rPr>
              <a:t>Peut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s’écrire</a:t>
            </a:r>
            <a:r>
              <a:rPr lang="en-US" i="1" dirty="0">
                <a:solidFill>
                  <a:schemeClr val="tx1"/>
                </a:solidFill>
              </a:rPr>
              <a:t> sur </a:t>
            </a:r>
            <a:r>
              <a:rPr lang="en-US" i="1" dirty="0" err="1">
                <a:solidFill>
                  <a:schemeClr val="tx1"/>
                </a:solidFill>
              </a:rPr>
              <a:t>une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seule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ligne</a:t>
            </a:r>
            <a:r>
              <a:rPr lang="en-US" i="1" dirty="0">
                <a:solidFill>
                  <a:schemeClr val="tx1"/>
                </a:solidFill>
              </a:rPr>
              <a:t> :</a:t>
            </a:r>
          </a:p>
          <a:p>
            <a:r>
              <a:rPr lang="fr-FR" dirty="0"/>
              <a:t> font: 15px </a:t>
            </a:r>
            <a:r>
              <a:rPr lang="fr-FR" dirty="0" err="1"/>
              <a:t>arial</a:t>
            </a:r>
            <a:r>
              <a:rPr lang="fr-FR" dirty="0"/>
              <a:t>, sans-</a:t>
            </a:r>
            <a:r>
              <a:rPr lang="fr-FR" dirty="0" err="1"/>
              <a:t>serif</a:t>
            </a:r>
            <a:r>
              <a:rPr lang="fr-FR" dirty="0"/>
              <a:t>;</a:t>
            </a:r>
            <a:endParaRPr lang="fr-F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20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5145F-78B5-48CC-96AA-130A09B7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41059" cy="605031"/>
          </a:xfrm>
        </p:spPr>
        <p:txBody>
          <a:bodyPr>
            <a:normAutofit fontScale="90000"/>
          </a:bodyPr>
          <a:lstStyle/>
          <a:p>
            <a:r>
              <a:rPr lang="fr-FR" dirty="0"/>
              <a:t>Couleurs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85E855-76A4-40EA-9D8A-DF355E53E63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81360" y="1986095"/>
            <a:ext cx="4578497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600" dirty="0">
                <a:solidFill>
                  <a:srgbClr val="333333"/>
                </a:solidFill>
                <a:latin typeface="Century Gothic" panose="020B0502020202020204" pitchFamily="34" charset="0"/>
              </a:rPr>
              <a:t>Couleur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fr-FR" altLang="fr-FR" sz="1600" dirty="0">
                <a:solidFill>
                  <a:srgbClr val="333333"/>
                </a:solidFill>
                <a:latin typeface="Century Gothic" panose="020B0502020202020204" pitchFamily="34" charset="0"/>
              </a:rPr>
              <a:t>accepte différents types de valeurs :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600" dirty="0">
                <a:solidFill>
                  <a:srgbClr val="333333"/>
                </a:solidFill>
                <a:latin typeface="Century Gothic" panose="020B0502020202020204" pitchFamily="34" charset="0"/>
              </a:rPr>
              <a:t>Un nom de couleur : </a:t>
            </a:r>
            <a:r>
              <a:rPr lang="fr-FR" altLang="fr-FR" sz="16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color</a:t>
            </a:r>
            <a:r>
              <a:rPr lang="fr-FR" altLang="fr-FR" sz="1600" dirty="0">
                <a:solidFill>
                  <a:srgbClr val="333333"/>
                </a:solidFill>
                <a:latin typeface="Century Gothic" panose="020B0502020202020204" pitchFamily="34" charset="0"/>
              </a:rPr>
              <a:t>: </a:t>
            </a:r>
            <a:r>
              <a:rPr lang="fr-FR" altLang="fr-FR" sz="16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purple</a:t>
            </a:r>
            <a:r>
              <a:rPr lang="fr-FR" altLang="fr-FR" sz="1600" dirty="0">
                <a:solidFill>
                  <a:srgbClr val="333333"/>
                </a:solidFill>
                <a:latin typeface="Century Gothic" panose="020B0502020202020204" pitchFamily="34" charset="0"/>
              </a:rPr>
              <a:t>; 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600" dirty="0">
                <a:solidFill>
                  <a:srgbClr val="333333"/>
                </a:solidFill>
                <a:latin typeface="Century Gothic" panose="020B0502020202020204" pitchFamily="34" charset="0"/>
              </a:rPr>
              <a:t>Une valeur hexadécimale : </a:t>
            </a:r>
            <a:r>
              <a:rPr lang="fr-FR" altLang="fr-FR" sz="16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color</a:t>
            </a:r>
            <a:r>
              <a:rPr lang="fr-FR" altLang="fr-FR" sz="1600" dirty="0">
                <a:solidFill>
                  <a:srgbClr val="333333"/>
                </a:solidFill>
                <a:latin typeface="Century Gothic" panose="020B0502020202020204" pitchFamily="34" charset="0"/>
              </a:rPr>
              <a:t>: #7A01F8;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600" dirty="0">
                <a:solidFill>
                  <a:srgbClr val="333333"/>
                </a:solidFill>
                <a:latin typeface="Century Gothic" panose="020B0502020202020204" pitchFamily="34" charset="0"/>
              </a:rPr>
              <a:t>Une valeur RGB </a:t>
            </a:r>
            <a:r>
              <a:rPr lang="fr-FR" altLang="fr-FR" sz="16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color</a:t>
            </a:r>
            <a:r>
              <a:rPr lang="fr-FR" altLang="fr-FR" sz="1600" dirty="0">
                <a:solidFill>
                  <a:srgbClr val="333333"/>
                </a:solidFill>
                <a:latin typeface="Century Gothic" panose="020B0502020202020204" pitchFamily="34" charset="0"/>
              </a:rPr>
              <a:t>: RGB(255,120,000);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418B04-A287-4286-83B3-8F04021A5171}"/>
              </a:ext>
            </a:extLst>
          </p:cNvPr>
          <p:cNvSpPr/>
          <p:nvPr/>
        </p:nvSpPr>
        <p:spPr>
          <a:xfrm>
            <a:off x="1738113" y="3973730"/>
            <a:ext cx="2064989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entury Gothic" panose="020B0502020202020204" pitchFamily="34" charset="0"/>
              </a:rPr>
              <a:t> Opacité</a:t>
            </a:r>
          </a:p>
          <a:p>
            <a:r>
              <a:rPr 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0 transparent / 1 opaque</a:t>
            </a:r>
          </a:p>
          <a:p>
            <a:r>
              <a:rPr 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  <a:r>
              <a:rPr lang="fr-FR" sz="1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opacity</a:t>
            </a:r>
            <a:r>
              <a:rPr 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: 0.5;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8706CC-65D9-41ED-BC3A-B306852E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772" y="553597"/>
            <a:ext cx="5470255" cy="60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45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8CCD3-94D7-411D-B5F0-E98DC684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vous … Mise en forme de texte exo2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00E53A-E7C4-4D5E-8A3F-C4047B46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0823" cy="4351338"/>
          </a:xfrm>
        </p:spPr>
        <p:txBody>
          <a:bodyPr>
            <a:normAutofit/>
          </a:bodyPr>
          <a:lstStyle/>
          <a:p>
            <a:r>
              <a:rPr lang="fr-FR" sz="2000" dirty="0"/>
              <a:t>Le body est en Verdana ou en </a:t>
            </a:r>
            <a:r>
              <a:rPr lang="fr-FR" sz="2000" dirty="0" err="1"/>
              <a:t>serif</a:t>
            </a:r>
            <a:r>
              <a:rPr lang="fr-FR" sz="2000" dirty="0"/>
              <a:t> si le </a:t>
            </a:r>
            <a:r>
              <a:rPr lang="fr-FR" sz="2000" dirty="0" err="1"/>
              <a:t>vernada</a:t>
            </a:r>
            <a:r>
              <a:rPr lang="fr-FR" sz="2000" dirty="0"/>
              <a:t> n’ai pas disponible</a:t>
            </a:r>
          </a:p>
          <a:p>
            <a:r>
              <a:rPr lang="fr-FR" sz="2000" dirty="0"/>
              <a:t>Le premier paragraphe est de taille 120% par rapport au standard de la page, et en italique</a:t>
            </a:r>
          </a:p>
          <a:p>
            <a:r>
              <a:rPr lang="fr-FR" sz="2000" dirty="0"/>
              <a:t>Les 2 dernières lignes sont plus petites et avec un petit intervalle entre les lignes et en police cursive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A9516E-1753-4498-BA63-124ECC66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979" y="1563287"/>
            <a:ext cx="51887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63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E4A03-7DB3-4830-899F-8EF3A0B1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69" y="982211"/>
            <a:ext cx="5442734" cy="462648"/>
          </a:xfrm>
        </p:spPr>
        <p:txBody>
          <a:bodyPr>
            <a:normAutofit fontScale="90000"/>
          </a:bodyPr>
          <a:lstStyle/>
          <a:p>
            <a:r>
              <a:rPr lang="fr-FR" dirty="0"/>
              <a:t>Mise en forme de tableau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33B566-2E75-48A2-AD93-21430CBC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2" y="295424"/>
            <a:ext cx="5952945" cy="35896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26CA1CD-F426-43FF-BAE4-F1722A91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62" y="2911992"/>
            <a:ext cx="6943224" cy="36417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45668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1E7CF-1990-4428-A5DE-5D178585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modèles de boite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1AA07-C272-4B3B-A5C7-8AEE1F115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817" y="1556183"/>
            <a:ext cx="7179644" cy="648002"/>
          </a:xfrm>
        </p:spPr>
        <p:txBody>
          <a:bodyPr>
            <a:normAutofit fontScale="47500" lnSpcReduction="20000"/>
          </a:bodyPr>
          <a:lstStyle/>
          <a:p>
            <a:r>
              <a:rPr lang="fr-FR" dirty="0"/>
              <a:t>Tout élément peut être considéré comme une boîte rectangulaire</a:t>
            </a:r>
          </a:p>
          <a:p>
            <a:r>
              <a:rPr lang="fr-FR" dirty="0"/>
              <a:t>Autour de la « boîte » contenant l’élément en soi, on va pouvoir dessiner d'autres boîtes contenant la marge intérieure (</a:t>
            </a:r>
            <a:r>
              <a:rPr lang="fr-FR" dirty="0" err="1"/>
              <a:t>padding</a:t>
            </a:r>
            <a:r>
              <a:rPr lang="fr-FR" dirty="0"/>
              <a:t>), les bordures et finalement la marge extérieure de l'élément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9770DF-6113-4A0B-A295-E1806955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6" y="2426003"/>
            <a:ext cx="3775057" cy="27331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DE6B16B-994C-4C5C-B4C6-5705B77F4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86" y="2426003"/>
            <a:ext cx="3686175" cy="2933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184F2B-3FA6-44BC-95E2-DD6B456C54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021" y="3729556"/>
            <a:ext cx="1472081" cy="11761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5B935D-8D0D-4ED8-88D4-805615C5E0A5}"/>
              </a:ext>
            </a:extLst>
          </p:cNvPr>
          <p:cNvSpPr/>
          <p:nvPr/>
        </p:nvSpPr>
        <p:spPr>
          <a:xfrm>
            <a:off x="405011" y="5595673"/>
            <a:ext cx="491770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les marges spécifiques :</a:t>
            </a:r>
          </a:p>
          <a:p>
            <a:pPr marL="285750" indent="-285750">
              <a:buFontTx/>
              <a:buChar char="-"/>
            </a:pPr>
            <a:r>
              <a:rPr lang="fr-FR" altLang="fr-FR" sz="1200" dirty="0" err="1">
                <a:solidFill>
                  <a:srgbClr val="333333"/>
                </a:solidFill>
                <a:latin typeface="Arial Unicode MS" panose="020B0604020202020204" pitchFamily="34" charset="-128"/>
              </a:rPr>
              <a:t>padding</a:t>
            </a:r>
            <a:r>
              <a:rPr lang="fr-FR" altLang="fr-FR" sz="1200" dirty="0">
                <a:solidFill>
                  <a:srgbClr val="333333"/>
                </a:solidFill>
                <a:latin typeface="Arial Unicode MS" panose="020B0604020202020204" pitchFamily="34" charset="-128"/>
              </a:rPr>
              <a:t>-top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, </a:t>
            </a:r>
            <a:r>
              <a:rPr lang="fr-FR" altLang="fr-FR" sz="1200" dirty="0" err="1">
                <a:solidFill>
                  <a:srgbClr val="333333"/>
                </a:solidFill>
                <a:latin typeface="Arial Unicode MS" panose="020B0604020202020204" pitchFamily="34" charset="-128"/>
              </a:rPr>
              <a:t>padding</a:t>
            </a:r>
            <a:r>
              <a:rPr lang="fr-FR" altLang="fr-FR" sz="1200" dirty="0">
                <a:solidFill>
                  <a:srgbClr val="333333"/>
                </a:solidFill>
                <a:latin typeface="Arial Unicode MS" panose="020B0604020202020204" pitchFamily="34" charset="-128"/>
              </a:rPr>
              <a:t>-right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, </a:t>
            </a:r>
            <a:r>
              <a:rPr lang="fr-FR" altLang="fr-FR" sz="1200" dirty="0" err="1">
                <a:solidFill>
                  <a:srgbClr val="333333"/>
                </a:solidFill>
                <a:latin typeface="Arial Unicode MS" panose="020B0604020202020204" pitchFamily="34" charset="-128"/>
              </a:rPr>
              <a:t>padding-bottom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 et </a:t>
            </a:r>
            <a:r>
              <a:rPr lang="fr-FR" altLang="fr-FR" sz="1200" dirty="0" err="1">
                <a:solidFill>
                  <a:srgbClr val="333333"/>
                </a:solidFill>
                <a:latin typeface="Arial Unicode MS" panose="020B0604020202020204" pitchFamily="34" charset="-128"/>
              </a:rPr>
              <a:t>padding-left</a:t>
            </a:r>
            <a:endParaRPr lang="fr-FR" altLang="fr-FR" sz="1200" dirty="0">
              <a:solidFill>
                <a:srgbClr val="333333"/>
              </a:solidFill>
              <a:latin typeface="Arial Unicode MS" panose="020B0604020202020204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  <a:r>
              <a:rPr lang="fr-FR" altLang="fr-FR" sz="1200" dirty="0" err="1">
                <a:solidFill>
                  <a:srgbClr val="333333"/>
                </a:solidFill>
                <a:latin typeface="Arial Unicode MS" panose="020B0604020202020204" pitchFamily="34" charset="-128"/>
              </a:rPr>
              <a:t>margin</a:t>
            </a:r>
            <a:r>
              <a:rPr lang="fr-FR" altLang="fr-FR" sz="1200" dirty="0">
                <a:solidFill>
                  <a:srgbClr val="333333"/>
                </a:solidFill>
                <a:latin typeface="Arial Unicode MS" panose="020B0604020202020204" pitchFamily="34" charset="-128"/>
              </a:rPr>
              <a:t>-top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, </a:t>
            </a:r>
            <a:r>
              <a:rPr lang="fr-FR" altLang="fr-FR" sz="1200" dirty="0" err="1">
                <a:solidFill>
                  <a:srgbClr val="333333"/>
                </a:solidFill>
                <a:latin typeface="Arial Unicode MS" panose="020B0604020202020204" pitchFamily="34" charset="-128"/>
              </a:rPr>
              <a:t>margin</a:t>
            </a:r>
            <a:r>
              <a:rPr lang="fr-FR" altLang="fr-FR" sz="1200" dirty="0">
                <a:solidFill>
                  <a:srgbClr val="333333"/>
                </a:solidFill>
                <a:latin typeface="Arial Unicode MS" panose="020B0604020202020204" pitchFamily="34" charset="-128"/>
              </a:rPr>
              <a:t>-right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, </a:t>
            </a:r>
            <a:r>
              <a:rPr lang="fr-FR" altLang="fr-FR" sz="1200" dirty="0" err="1">
                <a:solidFill>
                  <a:srgbClr val="333333"/>
                </a:solidFill>
                <a:latin typeface="Arial Unicode MS" panose="020B0604020202020204" pitchFamily="34" charset="-128"/>
              </a:rPr>
              <a:t>margin-bottom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 et </a:t>
            </a:r>
            <a:r>
              <a:rPr lang="fr-FR" altLang="fr-FR" sz="1200" dirty="0" err="1">
                <a:solidFill>
                  <a:srgbClr val="333333"/>
                </a:solidFill>
                <a:latin typeface="Arial Unicode MS" panose="020B0604020202020204" pitchFamily="34" charset="-128"/>
              </a:rPr>
              <a:t>margin-left</a:t>
            </a:r>
            <a:r>
              <a:rPr lang="fr-FR" altLang="fr-FR" sz="1200" dirty="0">
                <a:solidFill>
                  <a:srgbClr val="333333"/>
                </a:solidFill>
                <a:latin typeface="Century Gothic" panose="020B0502020202020204" pitchFamily="34" charset="0"/>
              </a:rPr>
              <a:t>.</a:t>
            </a:r>
            <a:r>
              <a:rPr lang="fr-FR" altLang="fr-FR" sz="1200" dirty="0"/>
              <a:t> </a:t>
            </a:r>
          </a:p>
          <a:p>
            <a:r>
              <a:rPr lang="fr-FR" altLang="fr-FR" sz="1200" dirty="0">
                <a:solidFill>
                  <a:srgbClr val="333333"/>
                </a:solidFill>
                <a:latin typeface="Arial Unicode MS" panose="020B0604020202020204" pitchFamily="34" charset="-128"/>
              </a:rPr>
              <a:t>auto pour centrer par rapport au block parent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FC8BDCC-AD54-416B-860F-ED676131F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768" y="-130805"/>
            <a:ext cx="290464" cy="26161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AFB4F8B-04E1-43B8-BC64-A9E456DB2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63ED3D-179E-4183-B971-AE13A38F2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460" y="5430466"/>
            <a:ext cx="6608540" cy="107721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peut être définie grâce à 1, 2, 3 ou 4 valeurs. (valeurs = nbre ou % ou auto)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1 valeur </a:t>
            </a:r>
            <a:r>
              <a:rPr lang="fr-FR" altLang="fr-FR" sz="1400" dirty="0">
                <a:solidFill>
                  <a:srgbClr val="333333"/>
                </a:solidFill>
                <a:latin typeface="Open Sans"/>
              </a:rPr>
              <a:t>indique les marges des 4 cotés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400" dirty="0">
                <a:solidFill>
                  <a:srgbClr val="333333"/>
                </a:solidFill>
                <a:latin typeface="Open Sans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valeurs,  côtés haut et bas /   côtés gauche et droit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400" dirty="0">
                <a:solidFill>
                  <a:srgbClr val="333333"/>
                </a:solidFill>
                <a:latin typeface="Open Sans"/>
              </a:rPr>
              <a:t>3 valeurs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côté haut / côtés gauche et droit /  côté bas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4 valeurs : haut, droite, bas, gauche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A142C56-AE31-4397-AE76-E53AD1378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392" y="350316"/>
            <a:ext cx="4501608" cy="28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46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D410E-EB24-4502-905B-F40C5F531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86261" y="4950923"/>
            <a:ext cx="1409700" cy="447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Effet 3D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84F87C-788B-4403-A39F-B1351925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"/>
            <a:ext cx="12192000" cy="4022203"/>
          </a:xfrm>
          <a:prstGeom prst="rect">
            <a:avLst/>
          </a:prstGeom>
        </p:spPr>
      </p:pic>
      <p:pic>
        <p:nvPicPr>
          <p:cNvPr id="9218" name="Picture 2" descr="On utilise border-top, border-bottom, left et right">
            <a:extLst>
              <a:ext uri="{FF2B5EF4-FFF2-40B4-BE49-F238E27FC236}">
                <a16:creationId xmlns:a16="http://schemas.microsoft.com/office/drawing/2014/main" id="{4C307F69-AF28-4101-BA61-27A505C97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7" r="47648"/>
          <a:stretch/>
        </p:blipFill>
        <p:spPr bwMode="auto">
          <a:xfrm>
            <a:off x="8895961" y="4274661"/>
            <a:ext cx="2395635" cy="224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On utilise la propriÃ©tÃ© border-radius">
            <a:extLst>
              <a:ext uri="{FF2B5EF4-FFF2-40B4-BE49-F238E27FC236}">
                <a16:creationId xmlns:a16="http://schemas.microsoft.com/office/drawing/2014/main" id="{57BD3F4A-7FB8-4FF1-9C19-B198BB8AA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28"/>
          <a:stretch/>
        </p:blipFill>
        <p:spPr bwMode="auto">
          <a:xfrm>
            <a:off x="494665" y="3951662"/>
            <a:ext cx="364045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58DEF3-377E-483E-A9AE-B0E72C9A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-183515"/>
            <a:ext cx="10515600" cy="1325563"/>
          </a:xfrm>
        </p:spPr>
        <p:txBody>
          <a:bodyPr/>
          <a:lstStyle/>
          <a:p>
            <a:r>
              <a:rPr lang="fr-FR" dirty="0"/>
              <a:t>Bordures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894A207-6202-4F31-9A57-51789FA80DB4}"/>
              </a:ext>
            </a:extLst>
          </p:cNvPr>
          <p:cNvSpPr txBox="1">
            <a:spLocks/>
          </p:cNvSpPr>
          <p:nvPr/>
        </p:nvSpPr>
        <p:spPr>
          <a:xfrm>
            <a:off x="4123301" y="5011883"/>
            <a:ext cx="2395634" cy="65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Bords 	arrondis</a:t>
            </a:r>
          </a:p>
        </p:txBody>
      </p:sp>
    </p:spTree>
    <p:extLst>
      <p:ext uri="{BB962C8B-B14F-4D97-AF65-F5344CB8AC3E}">
        <p14:creationId xmlns:p14="http://schemas.microsoft.com/office/powerpoint/2010/main" val="3905560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41F3C7-4D01-4512-863A-A599175C4F95}"/>
              </a:ext>
            </a:extLst>
          </p:cNvPr>
          <p:cNvSpPr/>
          <p:nvPr/>
        </p:nvSpPr>
        <p:spPr>
          <a:xfrm>
            <a:off x="5241883" y="6235125"/>
            <a:ext cx="27213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 =400 + 2*60 + 2*5 = 530px de large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64A0A3-BA40-4BC0-83F7-E8F9EC90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68" y="541706"/>
            <a:ext cx="10515600" cy="1325563"/>
          </a:xfrm>
        </p:spPr>
        <p:txBody>
          <a:bodyPr>
            <a:noAutofit/>
          </a:bodyPr>
          <a:lstStyle/>
          <a:p>
            <a:r>
              <a:rPr lang="fr-FR" sz="2000" dirty="0"/>
              <a:t>Hauteur par défaut déterminée par le contenu ( paragraphe de 2 lignes =&gt; plus de hauteur)</a:t>
            </a:r>
            <a:br>
              <a:rPr lang="fr-FR" sz="2000" dirty="0"/>
            </a:br>
            <a:r>
              <a:rPr lang="fr-FR" sz="2000" dirty="0"/>
              <a:t>Largeur est déterminée par son type : </a:t>
            </a:r>
            <a:br>
              <a:rPr lang="fr-FR" sz="2000" dirty="0"/>
            </a:br>
            <a:r>
              <a:rPr lang="fr-FR" sz="2000" dirty="0"/>
              <a:t>	block -&gt;par défaut tout l’espace disponible</a:t>
            </a:r>
            <a:br>
              <a:rPr lang="fr-FR" sz="2000" dirty="0"/>
            </a:br>
            <a:r>
              <a:rPr lang="fr-FR" sz="2000" dirty="0"/>
              <a:t>	</a:t>
            </a:r>
            <a:r>
              <a:rPr lang="fr-FR" sz="2000" dirty="0" err="1"/>
              <a:t>Inline</a:t>
            </a:r>
            <a:r>
              <a:rPr lang="fr-FR" sz="2000" dirty="0"/>
              <a:t> -&gt; largeur du nécessaire au contenu</a:t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84FD7D-2BE6-4A02-B973-169B66AFF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1" y="2490588"/>
            <a:ext cx="3610727" cy="23844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D82375-50F9-44FF-9A59-B92B76D3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78" y="2490588"/>
            <a:ext cx="4373980" cy="33157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02E71E0-6AEF-4BED-A6CE-E4186B352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623" y="2490588"/>
            <a:ext cx="3776512" cy="29570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AB66ECB-C819-468E-BBEF-E77B351AC2F8}"/>
              </a:ext>
            </a:extLst>
          </p:cNvPr>
          <p:cNvSpPr txBox="1"/>
          <p:nvPr/>
        </p:nvSpPr>
        <p:spPr>
          <a:xfrm>
            <a:off x="3686476" y="6121667"/>
            <a:ext cx="427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Pourquoi le paragraphe rouge déborde t il ?</a:t>
            </a:r>
          </a:p>
        </p:txBody>
      </p:sp>
    </p:spTree>
    <p:extLst>
      <p:ext uri="{BB962C8B-B14F-4D97-AF65-F5344CB8AC3E}">
        <p14:creationId xmlns:p14="http://schemas.microsoft.com/office/powerpoint/2010/main" val="65643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997F6-1CFB-48B1-A17B-1A3BA667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05"/>
            <a:ext cx="8509000" cy="478155"/>
          </a:xfrm>
        </p:spPr>
        <p:txBody>
          <a:bodyPr>
            <a:noAutofit/>
          </a:bodyPr>
          <a:lstStyle/>
          <a:p>
            <a:pPr algn="ctr"/>
            <a:r>
              <a:rPr lang="fr-FR" sz="2000" dirty="0"/>
              <a:t>Positionnement (propriété display)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F24805-B7F1-4E4C-98F9-C3A7B3F69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020" y="670560"/>
            <a:ext cx="11109960" cy="478155"/>
          </a:xfrm>
        </p:spPr>
        <p:txBody>
          <a:bodyPr>
            <a:normAutofit/>
          </a:bodyPr>
          <a:lstStyle/>
          <a:p>
            <a:r>
              <a:rPr lang="fr-FR" altLang="fr-FR" sz="12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inline</a:t>
            </a:r>
            <a:r>
              <a:rPr lang="fr-FR" altLang="fr-F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  permet à l’</a:t>
            </a:r>
            <a:r>
              <a:rPr lang="fr-FR" altLang="fr-FR" sz="12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elt</a:t>
            </a:r>
            <a:r>
              <a:rPr lang="fr-FR" altLang="fr-F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 de se comporter comme un </a:t>
            </a:r>
            <a:r>
              <a:rPr lang="fr-FR" altLang="fr-FR" sz="12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élt</a:t>
            </a:r>
            <a:r>
              <a:rPr lang="fr-FR" altLang="fr-F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  </a:t>
            </a:r>
            <a:r>
              <a:rPr lang="fr-FR" altLang="fr-FR" sz="12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inline</a:t>
            </a:r>
            <a:r>
              <a:rPr lang="fr-FR" altLang="fr-F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 ( n’occuper que la largeur nécessaire)</a:t>
            </a:r>
            <a:endParaRPr lang="fr-FR" sz="1200" dirty="0">
              <a:solidFill>
                <a:srgbClr val="FF0000"/>
              </a:solidFill>
            </a:endParaRPr>
          </a:p>
          <a:p>
            <a:endParaRPr lang="fr-FR" sz="13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8B1E24-3490-4B31-B2AD-DD7C34F2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844625"/>
            <a:ext cx="10038080" cy="256963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D743A3B-2DCE-4A82-9A0D-877C9B6ED4D3}"/>
              </a:ext>
            </a:extLst>
          </p:cNvPr>
          <p:cNvSpPr txBox="1">
            <a:spLocks/>
          </p:cNvSpPr>
          <p:nvPr/>
        </p:nvSpPr>
        <p:spPr>
          <a:xfrm>
            <a:off x="431541" y="3540483"/>
            <a:ext cx="11109960" cy="30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block permet à l’</a:t>
            </a:r>
            <a:r>
              <a:rPr lang="fr-FR" altLang="fr-FR" sz="12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elt</a:t>
            </a:r>
            <a:r>
              <a:rPr lang="fr-FR" altLang="fr-F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 de se comporter comme un </a:t>
            </a:r>
            <a:r>
              <a:rPr lang="fr-FR" altLang="fr-FR" sz="12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élt</a:t>
            </a:r>
            <a:r>
              <a:rPr lang="fr-FR" altLang="fr-F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  block  : d’occuper toute la largeur</a:t>
            </a:r>
            <a:endParaRPr lang="fr-FR" sz="1200" dirty="0">
              <a:solidFill>
                <a:srgbClr val="FF0000"/>
              </a:solidFill>
            </a:endParaRPr>
          </a:p>
          <a:p>
            <a:endParaRPr lang="fr-FR" sz="1800" dirty="0">
              <a:solidFill>
                <a:srgbClr val="FF0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5ED6391-935A-4F1B-9315-DF163F22B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34"/>
          <a:stretch/>
        </p:blipFill>
        <p:spPr>
          <a:xfrm>
            <a:off x="431541" y="3758394"/>
            <a:ext cx="10230174" cy="2183565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EE512A7-E9F7-4C46-B6D9-D2C05B9DAFAE}"/>
              </a:ext>
            </a:extLst>
          </p:cNvPr>
          <p:cNvSpPr txBox="1">
            <a:spLocks/>
          </p:cNvSpPr>
          <p:nvPr/>
        </p:nvSpPr>
        <p:spPr>
          <a:xfrm>
            <a:off x="301137" y="6222246"/>
            <a:ext cx="11109960" cy="30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sz="12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Inline</a:t>
            </a:r>
            <a:r>
              <a:rPr lang="fr-FR" altLang="fr-F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-block l’</a:t>
            </a:r>
            <a:r>
              <a:rPr lang="fr-FR" altLang="fr-FR" sz="12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elt</a:t>
            </a:r>
            <a:r>
              <a:rPr lang="fr-FR" altLang="fr-F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 est de type </a:t>
            </a:r>
            <a:r>
              <a:rPr lang="fr-FR" altLang="fr-FR" sz="12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inline</a:t>
            </a:r>
            <a:r>
              <a:rPr lang="fr-FR" altLang="fr-F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 mais ce qu’il contient est de type block</a:t>
            </a:r>
            <a:endParaRPr lang="fr-FR" sz="1200" dirty="0">
              <a:solidFill>
                <a:srgbClr val="FF0000"/>
              </a:solidFill>
            </a:endParaRPr>
          </a:p>
          <a:p>
            <a:endParaRPr lang="fr-F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38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997F6-1CFB-48B1-A17B-1A3BA667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05"/>
            <a:ext cx="8509000" cy="478155"/>
          </a:xfrm>
        </p:spPr>
        <p:txBody>
          <a:bodyPr>
            <a:noAutofit/>
          </a:bodyPr>
          <a:lstStyle/>
          <a:p>
            <a:pPr algn="ctr"/>
            <a:r>
              <a:rPr lang="fr-FR" sz="2800" dirty="0"/>
              <a:t>Positionnement (propriété position</a:t>
            </a:r>
            <a:r>
              <a:rPr lang="fr-FR" sz="2400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F24805-B7F1-4E4C-98F9-C3A7B3F69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020" y="909779"/>
            <a:ext cx="11109960" cy="590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fr-FR" sz="1800" dirty="0">
                <a:latin typeface="Century Gothic" panose="020B0502020202020204" pitchFamily="34" charset="0"/>
              </a:rPr>
              <a:t>Permet de positionner un élément de façon relative ou absolue par rapport à d’autre </a:t>
            </a:r>
            <a:r>
              <a:rPr lang="fr-FR" altLang="fr-FR" sz="1800" dirty="0" err="1">
                <a:latin typeface="Century Gothic" panose="020B0502020202020204" pitchFamily="34" charset="0"/>
              </a:rPr>
              <a:t>elts</a:t>
            </a:r>
            <a:r>
              <a:rPr lang="fr-FR" altLang="fr-FR" sz="1800" dirty="0">
                <a:latin typeface="Century Gothic" panose="020B0502020202020204" pitchFamily="34" charset="0"/>
              </a:rPr>
              <a:t> ou par rapport à leur position précédente</a:t>
            </a:r>
          </a:p>
          <a:p>
            <a:pPr marL="0" indent="0">
              <a:buNone/>
            </a:pPr>
            <a:endParaRPr lang="fr-FR" sz="13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7D5D7-EB5E-4DF8-8D14-E4343CDCA159}"/>
              </a:ext>
            </a:extLst>
          </p:cNvPr>
          <p:cNvSpPr/>
          <p:nvPr/>
        </p:nvSpPr>
        <p:spPr>
          <a:xfrm>
            <a:off x="1055571" y="1337087"/>
            <a:ext cx="2284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7BF57-A73C-4B31-84A8-3306825D47F0}"/>
              </a:ext>
            </a:extLst>
          </p:cNvPr>
          <p:cNvSpPr/>
          <p:nvPr/>
        </p:nvSpPr>
        <p:spPr>
          <a:xfrm>
            <a:off x="650488" y="1859339"/>
            <a:ext cx="79805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S’appliquent aux éléments blocs </a:t>
            </a:r>
          </a:p>
          <a:p>
            <a:r>
              <a:rPr lang="fr-FR" dirty="0"/>
              <a:t>‣</a:t>
            </a:r>
            <a:r>
              <a:rPr lang="fr-FR" dirty="0" err="1"/>
              <a:t>static</a:t>
            </a:r>
            <a:r>
              <a:rPr lang="fr-FR" dirty="0"/>
              <a:t> </a:t>
            </a:r>
          </a:p>
          <a:p>
            <a:r>
              <a:rPr lang="fr-FR" dirty="0"/>
              <a:t>	 ‣bloc placé en fonction de sa position dans l’ordre des balises,</a:t>
            </a:r>
          </a:p>
          <a:p>
            <a:r>
              <a:rPr lang="fr-FR" dirty="0"/>
              <a:t>	 ‣ne peut pas être modifiée dynamiquement</a:t>
            </a:r>
          </a:p>
          <a:p>
            <a:r>
              <a:rPr lang="fr-FR" dirty="0"/>
              <a:t> ‣</a:t>
            </a:r>
            <a:r>
              <a:rPr lang="fr-FR" dirty="0" err="1"/>
              <a:t>absolute</a:t>
            </a:r>
            <a:endParaRPr lang="fr-FR" dirty="0"/>
          </a:p>
          <a:p>
            <a:r>
              <a:rPr lang="fr-FR" dirty="0"/>
              <a:t>	‣bloc placé précisément par rapport aux bords de la fenêtre d’affichage</a:t>
            </a:r>
          </a:p>
          <a:p>
            <a:r>
              <a:rPr lang="fr-FR" dirty="0"/>
              <a:t>	‣la position peut être modifiée dynamiquement (déplacement)</a:t>
            </a:r>
          </a:p>
          <a:p>
            <a:endParaRPr lang="fr-FR" dirty="0"/>
          </a:p>
          <a:p>
            <a:r>
              <a:rPr lang="fr-FR" dirty="0"/>
              <a:t>‣relative</a:t>
            </a:r>
          </a:p>
          <a:p>
            <a:r>
              <a:rPr lang="fr-FR" dirty="0"/>
              <a:t>	‣bloc positionné par rapport à sa position normale, dans le flux (ex. décalage de 20 pts à droite</a:t>
            </a:r>
          </a:p>
        </p:txBody>
      </p:sp>
    </p:spTree>
    <p:extLst>
      <p:ext uri="{BB962C8B-B14F-4D97-AF65-F5344CB8AC3E}">
        <p14:creationId xmlns:p14="http://schemas.microsoft.com/office/powerpoint/2010/main" val="369053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2E28D-EAB1-49C9-90C0-65AD8B84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96" y="165597"/>
            <a:ext cx="8051276" cy="646331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Format d’une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47774B-BEA8-4BC9-829E-3EAA4AC326BB}"/>
              </a:ext>
            </a:extLst>
          </p:cNvPr>
          <p:cNvSpPr/>
          <p:nvPr/>
        </p:nvSpPr>
        <p:spPr>
          <a:xfrm>
            <a:off x="290439" y="4708640"/>
            <a:ext cx="5469118" cy="200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Autre information du </a:t>
            </a:r>
            <a:r>
              <a:rPr lang="fr-FR" sz="1050" i="1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/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 &lt;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="..." content="..." /&gt;</a:t>
            </a:r>
          </a:p>
          <a:p>
            <a:pPr lvl="1"/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 &lt;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http-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content="4" ; url=“http://www.google.com” /&gt;</a:t>
            </a:r>
          </a:p>
          <a:p>
            <a:pPr lvl="1"/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 &lt;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content=“”/&gt;</a:t>
            </a:r>
          </a:p>
          <a:p>
            <a:pPr lvl="1"/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 &lt;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="Keywords" content="motcle1, motcle2, motcle3”/&gt;</a:t>
            </a:r>
          </a:p>
          <a:p>
            <a:pPr lvl="1"/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 &lt;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content="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pPr lvl="1"/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‣URL de base pour les URL relatives &lt;base href="URL-de-base" /&gt;</a:t>
            </a:r>
          </a:p>
          <a:p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‣Styles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 &lt;style /&gt; : inclure une feuille de style CSS dans la page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 &lt;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/&gt; lier le document à une ressource externe (typiquement, feuille de style)</a:t>
            </a:r>
          </a:p>
          <a:p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‣Scripts</a:t>
            </a:r>
          </a:p>
          <a:p>
            <a:pPr lvl="1"/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 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 /&gt; ajouter un script à la page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568CCBF-05B1-4320-B8A5-2051635CCFCD}"/>
              </a:ext>
            </a:extLst>
          </p:cNvPr>
          <p:cNvCxnSpPr/>
          <p:nvPr/>
        </p:nvCxnSpPr>
        <p:spPr>
          <a:xfrm>
            <a:off x="546439" y="776171"/>
            <a:ext cx="11175006" cy="0"/>
          </a:xfrm>
          <a:prstGeom prst="line">
            <a:avLst/>
          </a:prstGeom>
          <a:ln w="381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0D84528-238C-4831-BE4A-85A44192549B}"/>
              </a:ext>
            </a:extLst>
          </p:cNvPr>
          <p:cNvSpPr/>
          <p:nvPr/>
        </p:nvSpPr>
        <p:spPr>
          <a:xfrm>
            <a:off x="6537991" y="4708640"/>
            <a:ext cx="5183453" cy="18466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400" dirty="0"/>
              <a:t>2  grandes classes d’éléments :</a:t>
            </a:r>
          </a:p>
          <a:p>
            <a:r>
              <a:rPr lang="fr-FR" sz="1400" dirty="0"/>
              <a:t>Block</a:t>
            </a:r>
          </a:p>
          <a:p>
            <a:pPr lvl="1"/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‣Prennent toute la largeur disponible</a:t>
            </a:r>
          </a:p>
          <a:p>
            <a:pPr lvl="1"/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‣Provoque un retour à la ligne</a:t>
            </a:r>
          </a:p>
          <a:p>
            <a:pPr lvl="1"/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‣Peuvent contenir des éléments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/>
              <a:t> </a:t>
            </a:r>
            <a:r>
              <a:rPr lang="fr-FR" sz="1400" dirty="0" err="1"/>
              <a:t>Inline</a:t>
            </a:r>
            <a:endParaRPr lang="fr-FR" sz="1400" dirty="0"/>
          </a:p>
          <a:p>
            <a:pPr lvl="1"/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 Ne provoque pas de retour à la ligne</a:t>
            </a:r>
          </a:p>
          <a:p>
            <a:pPr lvl="1"/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 Ne peuvent pas contenir des éléments block</a:t>
            </a:r>
          </a:p>
          <a:p>
            <a:pPr lvl="1"/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‣Peuvent contenir des éléments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195B07-74A0-4C63-9007-4016EE0F0C5F}"/>
              </a:ext>
            </a:extLst>
          </p:cNvPr>
          <p:cNvSpPr/>
          <p:nvPr/>
        </p:nvSpPr>
        <p:spPr>
          <a:xfrm>
            <a:off x="2020824" y="885899"/>
            <a:ext cx="10308368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70C0"/>
                </a:solidFill>
              </a:rPr>
              <a:t>&lt;!DOCTYPE html&gt;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&lt;html&gt;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    &lt;</a:t>
            </a:r>
            <a:r>
              <a:rPr lang="fr-FR" sz="1600" dirty="0" err="1">
                <a:solidFill>
                  <a:srgbClr val="0070C0"/>
                </a:solidFill>
              </a:rPr>
              <a:t>head</a:t>
            </a:r>
            <a:r>
              <a:rPr lang="fr-FR" sz="1600" dirty="0">
                <a:solidFill>
                  <a:srgbClr val="0070C0"/>
                </a:solidFill>
              </a:rPr>
              <a:t>&gt;					 &lt;!-- informations non affichées à l’écran --&gt;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        &lt;</a:t>
            </a:r>
            <a:r>
              <a:rPr lang="fr-FR" sz="1600" dirty="0" err="1">
                <a:solidFill>
                  <a:srgbClr val="0070C0"/>
                </a:solidFill>
              </a:rPr>
              <a:t>title</a:t>
            </a:r>
            <a:r>
              <a:rPr lang="fr-FR" sz="1600" dirty="0">
                <a:solidFill>
                  <a:srgbClr val="0070C0"/>
                </a:solidFill>
              </a:rPr>
              <a:t>&gt;Guide HTML&lt;/</a:t>
            </a:r>
            <a:r>
              <a:rPr lang="fr-FR" sz="1600" dirty="0" err="1">
                <a:solidFill>
                  <a:srgbClr val="0070C0"/>
                </a:solidFill>
              </a:rPr>
              <a:t>title</a:t>
            </a:r>
            <a:r>
              <a:rPr lang="fr-FR" sz="1600" dirty="0">
                <a:solidFill>
                  <a:srgbClr val="0070C0"/>
                </a:solidFill>
              </a:rPr>
              <a:t>&gt;  			 &lt;!-- titre du doc --&gt;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        &lt;</a:t>
            </a:r>
            <a:r>
              <a:rPr lang="fr-FR" sz="1600" dirty="0" err="1">
                <a:solidFill>
                  <a:srgbClr val="0070C0"/>
                </a:solidFill>
              </a:rPr>
              <a:t>meta</a:t>
            </a:r>
            <a:r>
              <a:rPr lang="fr-FR" sz="1600" dirty="0">
                <a:solidFill>
                  <a:srgbClr val="0070C0"/>
                </a:solidFill>
              </a:rPr>
              <a:t> </a:t>
            </a:r>
            <a:r>
              <a:rPr lang="fr-FR" sz="1600" dirty="0" err="1">
                <a:solidFill>
                  <a:srgbClr val="0070C0"/>
                </a:solidFill>
              </a:rPr>
              <a:t>charset</a:t>
            </a:r>
            <a:r>
              <a:rPr lang="fr-FR" sz="1600" dirty="0">
                <a:solidFill>
                  <a:srgbClr val="0070C0"/>
                </a:solidFill>
              </a:rPr>
              <a:t>= "utf-8"&gt;     			&lt;!--  encodage caractères --&gt;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&lt;/</a:t>
            </a:r>
            <a:r>
              <a:rPr lang="fr-FR" sz="1600" dirty="0" err="1">
                <a:solidFill>
                  <a:srgbClr val="0070C0"/>
                </a:solidFill>
              </a:rPr>
              <a:t>head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 &lt;body&gt;   </a:t>
            </a:r>
          </a:p>
          <a:p>
            <a:r>
              <a:rPr lang="fr-FR" sz="1600" dirty="0">
                <a:solidFill>
                  <a:srgbClr val="0070C0"/>
                </a:solidFill>
              </a:rPr>
              <a:t>	Le contenu du site</a:t>
            </a:r>
          </a:p>
          <a:p>
            <a:r>
              <a:rPr lang="fr-FR" sz="1600" dirty="0">
                <a:solidFill>
                  <a:srgbClr val="0070C0"/>
                </a:solidFill>
              </a:rPr>
              <a:t>        	&lt;h1&gt;Je viens d'écrire une balise qui aide au référencement&lt;/h1&gt;  </a:t>
            </a:r>
          </a:p>
          <a:p>
            <a:r>
              <a:rPr lang="fr-FR" sz="1600" dirty="0">
                <a:solidFill>
                  <a:srgbClr val="0070C0"/>
                </a:solidFill>
              </a:rPr>
              <a:t>	 &lt;p&gt; et je suis douée </a:t>
            </a:r>
          </a:p>
          <a:p>
            <a:r>
              <a:rPr lang="fr-FR" sz="1600" dirty="0">
                <a:solidFill>
                  <a:srgbClr val="0070C0"/>
                </a:solidFill>
              </a:rPr>
              <a:t>		&lt;</a:t>
            </a:r>
            <a:r>
              <a:rPr lang="fr-FR" sz="1600" dirty="0" err="1">
                <a:solidFill>
                  <a:srgbClr val="0070C0"/>
                </a:solidFill>
              </a:rPr>
              <a:t>br</a:t>
            </a:r>
            <a:r>
              <a:rPr lang="fr-FR" sz="1600" dirty="0">
                <a:solidFill>
                  <a:srgbClr val="0070C0"/>
                </a:solidFill>
              </a:rPr>
              <a:t>&gt;	 pour le html 	 &lt;!-- balise </a:t>
            </a:r>
            <a:r>
              <a:rPr lang="fr-FR" sz="1600" dirty="0" err="1">
                <a:solidFill>
                  <a:srgbClr val="0070C0"/>
                </a:solidFill>
              </a:rPr>
              <a:t>orphine</a:t>
            </a:r>
            <a:r>
              <a:rPr lang="fr-FR" sz="1600" dirty="0">
                <a:solidFill>
                  <a:srgbClr val="0070C0"/>
                </a:solidFill>
              </a:rPr>
              <a:t> --&gt;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	&lt;/p&gt;  </a:t>
            </a:r>
          </a:p>
          <a:p>
            <a:r>
              <a:rPr lang="fr-FR" sz="1600" dirty="0">
                <a:solidFill>
                  <a:srgbClr val="0070C0"/>
                </a:solidFill>
              </a:rPr>
              <a:t>    &lt;/body&gt;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48852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09612-F4C9-4341-8CA0-F211E824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 écrire le </a:t>
            </a:r>
            <a:r>
              <a:rPr lang="fr-FR" dirty="0" err="1"/>
              <a:t>css</a:t>
            </a:r>
            <a:r>
              <a:rPr lang="fr-FR" dirty="0"/>
              <a:t> manquant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04A71B2-3BDD-44B0-ABEE-0A05047752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77727"/>
            <a:ext cx="5181600" cy="2847133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1AF83BD-7D91-4D56-AC8E-494C51956D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725" y="2577727"/>
            <a:ext cx="5172075" cy="2857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666A87-DE46-420B-8C63-46AAD5D8FB8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0614744" flipV="1">
            <a:off x="7933973" y="6075278"/>
            <a:ext cx="147806" cy="16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83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690C8-79E8-4FDD-B53B-CB651882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3337" cy="876534"/>
          </a:xfrm>
        </p:spPr>
        <p:txBody>
          <a:bodyPr/>
          <a:lstStyle/>
          <a:p>
            <a:r>
              <a:rPr lang="fr-FR" dirty="0"/>
              <a:t>À vous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18A5B-3CFF-4D08-98D9-842ECCDA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20426" cy="975327"/>
          </a:xfrm>
        </p:spPr>
        <p:txBody>
          <a:bodyPr>
            <a:normAutofit/>
          </a:bodyPr>
          <a:lstStyle/>
          <a:p>
            <a:r>
              <a:rPr lang="fr-FR" dirty="0"/>
              <a:t>Le titre est fixe même lors d’un scroll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2232FD-2BC6-45FB-B33C-DFBE4F7C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7024"/>
            <a:ext cx="4902200" cy="51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52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1D139-52D1-4CBB-A209-0A8EDC7C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vidéo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18F0D5-9A76-4D7D-BF56-EBCF26EA360D}"/>
              </a:ext>
            </a:extLst>
          </p:cNvPr>
          <p:cNvSpPr/>
          <p:nvPr/>
        </p:nvSpPr>
        <p:spPr>
          <a:xfrm>
            <a:off x="5867400" y="952024"/>
            <a:ext cx="60960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width</a:t>
            </a:r>
            <a:r>
              <a:rPr lang="fr-FR" dirty="0"/>
              <a:t>="320" </a:t>
            </a:r>
            <a:r>
              <a:rPr lang="fr-FR" dirty="0" err="1"/>
              <a:t>height</a:t>
            </a:r>
            <a:r>
              <a:rPr lang="fr-FR" dirty="0"/>
              <a:t>="240" </a:t>
            </a:r>
            <a:r>
              <a:rPr lang="fr-FR" dirty="0" err="1"/>
              <a:t>controls</a:t>
            </a:r>
            <a:r>
              <a:rPr lang="fr-FR" dirty="0"/>
              <a:t>&gt;</a:t>
            </a:r>
          </a:p>
          <a:p>
            <a:r>
              <a:rPr lang="fr-FR" dirty="0"/>
              <a:t> 	 &lt;source src="movie.mp4" type="</a:t>
            </a:r>
            <a:r>
              <a:rPr lang="fr-FR" dirty="0" err="1"/>
              <a:t>video</a:t>
            </a:r>
            <a:r>
              <a:rPr lang="fr-FR" dirty="0"/>
              <a:t>/mp4"&gt;</a:t>
            </a:r>
          </a:p>
          <a:p>
            <a:r>
              <a:rPr lang="fr-FR" dirty="0"/>
              <a:t>  	&lt;source src="movie.ogg" type="</a:t>
            </a:r>
            <a:r>
              <a:rPr lang="fr-FR" dirty="0" err="1"/>
              <a:t>video</a:t>
            </a:r>
            <a:r>
              <a:rPr lang="fr-FR" dirty="0"/>
              <a:t>/</a:t>
            </a:r>
            <a:r>
              <a:rPr lang="fr-FR" dirty="0" err="1"/>
              <a:t>ogg</a:t>
            </a:r>
            <a:r>
              <a:rPr lang="fr-FR" dirty="0"/>
              <a:t>"&gt;</a:t>
            </a:r>
          </a:p>
          <a:p>
            <a:r>
              <a:rPr lang="fr-FR" dirty="0"/>
              <a:t>	</a:t>
            </a:r>
            <a:r>
              <a:rPr lang="fr-FR" dirty="0" err="1"/>
              <a:t>Your</a:t>
            </a:r>
            <a:r>
              <a:rPr lang="fr-FR" dirty="0"/>
              <a:t> browser </a:t>
            </a:r>
            <a:r>
              <a:rPr lang="fr-FR" dirty="0" err="1"/>
              <a:t>does</a:t>
            </a:r>
            <a:r>
              <a:rPr lang="fr-FR" dirty="0"/>
              <a:t> not support the </a:t>
            </a:r>
            <a:r>
              <a:rPr lang="fr-FR" dirty="0" err="1"/>
              <a:t>video</a:t>
            </a:r>
            <a:r>
              <a:rPr lang="fr-FR" dirty="0"/>
              <a:t> tag.</a:t>
            </a:r>
          </a:p>
          <a:p>
            <a:r>
              <a:rPr lang="fr-FR" dirty="0"/>
              <a:t>&lt;/</a:t>
            </a:r>
            <a:r>
              <a:rPr lang="fr-FR" dirty="0" err="1"/>
              <a:t>video</a:t>
            </a:r>
            <a:r>
              <a:rPr lang="fr-FR" dirty="0"/>
              <a:t>&gt;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909418-73BA-4691-B466-3A9B408BC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0946" y="3016251"/>
            <a:ext cx="8001921" cy="18158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controls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pour ajouter les boutons (lecture, arrêt, etc.) 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Preload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précharger la vidéo. 3valeurs : auto (chargement total),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metadata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 (chargement partiel de la vidéo) et none (pas de chargement) 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autoplay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pour activer la lecture automatique de la vidéo 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loop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pour lire une vidéo en boucle 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mute coupe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 le son</a:t>
            </a:r>
          </a:p>
          <a:p>
            <a:pPr algn="just">
              <a:lnSpc>
                <a:spcPct val="100000"/>
              </a:lnSpc>
            </a:pPr>
            <a:r>
              <a:rPr lang="fr-FR" altLang="fr-FR" sz="1400" dirty="0">
                <a:solidFill>
                  <a:srgbClr val="333333"/>
                </a:solidFill>
                <a:latin typeface="Arial Unicode MS" panose="020B0604020202020204" pitchFamily="34" charset="-128"/>
              </a:rPr>
              <a:t>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oster=« … «  p</a:t>
            </a:r>
            <a:r>
              <a:rPr lang="fr-FR" altLang="fr-FR" sz="1400" dirty="0">
                <a:solidFill>
                  <a:srgbClr val="333333"/>
                </a:solidFill>
                <a:latin typeface="Century Gothic" panose="020B0502020202020204" pitchFamily="34" charset="0"/>
              </a:rPr>
              <a:t>our afficher une image avant le lancement de la </a:t>
            </a:r>
            <a:r>
              <a:rPr lang="fr-FR" altLang="fr-FR" sz="14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video</a:t>
            </a:r>
            <a:endParaRPr lang="fr-FR" altLang="fr-FR" sz="1400" dirty="0">
              <a:solidFill>
                <a:srgbClr val="333333"/>
              </a:solidFill>
              <a:latin typeface="Century Gothic" panose="020B0502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 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37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78E78-B431-4E1E-92FD-785FA249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pour finir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DD041-E2E8-4DFE-9D8D-135B85936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Créer un cv en ligne</a:t>
            </a:r>
          </a:p>
          <a:p>
            <a:r>
              <a:rPr lang="fr-FR" sz="1600" dirty="0"/>
              <a:t>Avec une barre fixe de navigation ( horizontal, c’est plus moderne). La copie d’écran n’est qu’un exemple.</a:t>
            </a:r>
          </a:p>
          <a:p>
            <a:r>
              <a:rPr lang="fr-FR" sz="1600" dirty="0"/>
              <a:t>Créer les zones fixes (header, </a:t>
            </a:r>
            <a:r>
              <a:rPr lang="fr-FR" sz="1600" dirty="0" err="1"/>
              <a:t>nav</a:t>
            </a:r>
            <a:r>
              <a:rPr lang="fr-FR" sz="1600" dirty="0"/>
              <a:t>, </a:t>
            </a:r>
            <a:r>
              <a:rPr lang="fr-FR" sz="1600" dirty="0" err="1"/>
              <a:t>footer</a:t>
            </a:r>
            <a:r>
              <a:rPr lang="fr-FR" sz="1600" dirty="0"/>
              <a:t>)</a:t>
            </a:r>
          </a:p>
          <a:p>
            <a:r>
              <a:rPr lang="fr-FR" sz="1600" dirty="0"/>
              <a:t>Proposez en plus de votre cv une </a:t>
            </a:r>
            <a:r>
              <a:rPr lang="fr-FR" sz="1600" dirty="0" err="1"/>
              <a:t>video</a:t>
            </a:r>
            <a:r>
              <a:rPr lang="fr-FR" sz="1600" dirty="0"/>
              <a:t> de présentation</a:t>
            </a:r>
          </a:p>
          <a:p>
            <a:r>
              <a:rPr lang="fr-FR" sz="1600" dirty="0"/>
              <a:t>Proposez le chargement au format </a:t>
            </a:r>
            <a:r>
              <a:rPr lang="fr-FR" sz="1600" dirty="0" err="1"/>
              <a:t>pdf</a:t>
            </a:r>
            <a:endParaRPr lang="fr-FR" sz="1600" dirty="0"/>
          </a:p>
          <a:p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6E3292-61F3-4C55-A9F5-58B16BE8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821" y="3228270"/>
            <a:ext cx="5983173" cy="3264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32829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22895" cy="493128"/>
          </a:xfrm>
        </p:spPr>
        <p:txBody>
          <a:bodyPr>
            <a:normAutofit fontScale="90000"/>
          </a:bodyPr>
          <a:lstStyle/>
          <a:p>
            <a:r>
              <a:rPr lang="en-US" dirty="0"/>
              <a:t>La </a:t>
            </a:r>
            <a:r>
              <a:rPr lang="en-US" dirty="0" err="1"/>
              <a:t>barre</a:t>
            </a:r>
            <a:r>
              <a:rPr lang="en-US" dirty="0"/>
              <a:t> de navigation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3452" y="1195136"/>
            <a:ext cx="10720137" cy="5045995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Body reset des </a:t>
            </a:r>
            <a:r>
              <a:rPr lang="en-US" sz="1600" dirty="0" err="1"/>
              <a:t>marges</a:t>
            </a:r>
            <a:r>
              <a:rPr lang="en-US" sz="1600" dirty="0"/>
              <a:t> et padding  ( font par </a:t>
            </a:r>
            <a:r>
              <a:rPr lang="en-US" sz="1600" dirty="0" err="1"/>
              <a:t>defaut</a:t>
            </a:r>
            <a:r>
              <a:rPr lang="en-US" sz="1600" dirty="0"/>
              <a:t> )</a:t>
            </a:r>
          </a:p>
          <a:p>
            <a:r>
              <a:rPr lang="en-US" sz="1600" dirty="0"/>
              <a:t>Les </a:t>
            </a:r>
            <a:r>
              <a:rPr lang="en-US" sz="1600" dirty="0" err="1"/>
              <a:t>li</a:t>
            </a:r>
            <a:r>
              <a:rPr lang="en-US" sz="1600" dirty="0"/>
              <a:t> de </a:t>
            </a:r>
            <a:r>
              <a:rPr lang="en-US" sz="1600" dirty="0" err="1"/>
              <a:t>nav</a:t>
            </a:r>
            <a:r>
              <a:rPr lang="en-US" sz="1600" dirty="0"/>
              <a:t>  </a:t>
            </a:r>
          </a:p>
          <a:p>
            <a:pPr lvl="1"/>
            <a:r>
              <a:rPr lang="en-US" sz="1600" dirty="0" err="1"/>
              <a:t>Nav</a:t>
            </a:r>
            <a:r>
              <a:rPr lang="en-US" sz="1600" dirty="0"/>
              <a:t> </a:t>
            </a:r>
            <a:r>
              <a:rPr lang="en-US" sz="1600" dirty="0" err="1"/>
              <a:t>li</a:t>
            </a:r>
            <a:r>
              <a:rPr lang="en-US" sz="1600" dirty="0"/>
              <a:t>   </a:t>
            </a:r>
          </a:p>
          <a:p>
            <a:pPr lvl="2"/>
            <a:r>
              <a:rPr lang="en-US" sz="1600" dirty="0"/>
              <a:t>List-style-type : none;    	</a:t>
            </a:r>
            <a:r>
              <a:rPr lang="en-US" sz="1600" dirty="0" err="1"/>
              <a:t>enlever</a:t>
            </a:r>
            <a:r>
              <a:rPr lang="en-US" sz="1600" dirty="0"/>
              <a:t> les </a:t>
            </a:r>
            <a:r>
              <a:rPr lang="en-US" sz="1600" dirty="0" err="1"/>
              <a:t>puces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float : left;    		met les </a:t>
            </a:r>
            <a:r>
              <a:rPr lang="en-US" sz="1600" dirty="0" err="1"/>
              <a:t>éléments</a:t>
            </a:r>
            <a:r>
              <a:rPr lang="en-US" sz="1600" dirty="0"/>
              <a:t> en </a:t>
            </a:r>
            <a:r>
              <a:rPr lang="en-US" sz="1600" dirty="0" err="1"/>
              <a:t>ligne</a:t>
            </a:r>
            <a:endParaRPr lang="en-US" sz="1600" dirty="0"/>
          </a:p>
          <a:p>
            <a:r>
              <a:rPr lang="en-US" sz="1600" dirty="0"/>
              <a:t>Le </a:t>
            </a:r>
            <a:r>
              <a:rPr lang="en-US" sz="1600" dirty="0" err="1"/>
              <a:t>ul</a:t>
            </a:r>
            <a:r>
              <a:rPr lang="en-US" sz="1600" dirty="0"/>
              <a:t> de </a:t>
            </a:r>
            <a:r>
              <a:rPr lang="en-US" sz="1600" dirty="0" err="1"/>
              <a:t>nav</a:t>
            </a:r>
            <a:endParaRPr lang="en-US" sz="1600" dirty="0"/>
          </a:p>
          <a:p>
            <a:pPr lvl="1"/>
            <a:r>
              <a:rPr lang="en-US" sz="1600" dirty="0" err="1"/>
              <a:t>nav</a:t>
            </a:r>
            <a:r>
              <a:rPr lang="en-US" sz="1600" dirty="0"/>
              <a:t> </a:t>
            </a:r>
            <a:r>
              <a:rPr lang="en-US" sz="1600" dirty="0" err="1"/>
              <a:t>ul</a:t>
            </a:r>
            <a:r>
              <a:rPr lang="en-US" sz="1600" dirty="0"/>
              <a:t>   Pas de margin pas de padding</a:t>
            </a:r>
          </a:p>
          <a:p>
            <a:pPr lvl="1"/>
            <a:endParaRPr lang="en-US" sz="1600" dirty="0"/>
          </a:p>
          <a:p>
            <a:r>
              <a:rPr lang="en-US" sz="1600" dirty="0" err="1"/>
              <a:t>Nav</a:t>
            </a:r>
            <a:r>
              <a:rPr lang="en-US" sz="1600" dirty="0"/>
              <a:t> : </a:t>
            </a:r>
          </a:p>
          <a:p>
            <a:pPr lvl="1"/>
            <a:r>
              <a:rPr lang="en-US" sz="1600" dirty="0" err="1"/>
              <a:t>toute</a:t>
            </a:r>
            <a:r>
              <a:rPr lang="en-US" sz="1600" dirty="0"/>
              <a:t> la </a:t>
            </a:r>
            <a:r>
              <a:rPr lang="en-US" sz="1600" dirty="0" err="1"/>
              <a:t>largeur</a:t>
            </a:r>
            <a:r>
              <a:rPr lang="en-US" sz="1600" dirty="0"/>
              <a:t> de la page  (en %)</a:t>
            </a:r>
          </a:p>
          <a:p>
            <a:pPr lvl="1"/>
            <a:r>
              <a:rPr lang="en-US" sz="1600" dirty="0" err="1"/>
              <a:t>Couleur</a:t>
            </a:r>
            <a:r>
              <a:rPr lang="en-US" sz="1600" dirty="0"/>
              <a:t> de fond</a:t>
            </a:r>
          </a:p>
          <a:p>
            <a:r>
              <a:rPr lang="en-US" sz="1600" dirty="0"/>
              <a:t>Les A de </a:t>
            </a:r>
            <a:r>
              <a:rPr lang="en-US" sz="1600" dirty="0" err="1"/>
              <a:t>nav</a:t>
            </a:r>
            <a:endParaRPr lang="en-US" sz="1600" dirty="0"/>
          </a:p>
          <a:p>
            <a:pPr lvl="1"/>
            <a:r>
              <a:rPr lang="en-US" sz="1600" dirty="0"/>
              <a:t>Display : inline-block pour </a:t>
            </a:r>
            <a:r>
              <a:rPr lang="en-US" sz="1600" dirty="0" err="1"/>
              <a:t>qu’il</a:t>
            </a:r>
            <a:r>
              <a:rPr lang="en-US" sz="1600" dirty="0"/>
              <a:t> </a:t>
            </a:r>
            <a:r>
              <a:rPr lang="en-US" sz="1600" dirty="0" err="1"/>
              <a:t>n’y</a:t>
            </a:r>
            <a:r>
              <a:rPr lang="en-US" sz="1600" dirty="0"/>
              <a:t> </a:t>
            </a:r>
            <a:r>
              <a:rPr lang="en-US" sz="1600" dirty="0" err="1"/>
              <a:t>ai</a:t>
            </a:r>
            <a:r>
              <a:rPr lang="en-US" sz="1600" dirty="0"/>
              <a:t> pas </a:t>
            </a:r>
            <a:r>
              <a:rPr lang="en-US" sz="1600" dirty="0" err="1"/>
              <a:t>d’espace</a:t>
            </a:r>
            <a:r>
              <a:rPr lang="en-US" sz="1600" dirty="0"/>
              <a:t> </a:t>
            </a:r>
            <a:r>
              <a:rPr lang="en-US" sz="1600" dirty="0" err="1"/>
              <a:t>neutre</a:t>
            </a:r>
            <a:r>
              <a:rPr lang="en-US" sz="1600" dirty="0"/>
              <a:t> entre </a:t>
            </a:r>
            <a:r>
              <a:rPr lang="en-US" sz="1600" dirty="0" err="1"/>
              <a:t>entre</a:t>
            </a:r>
            <a:r>
              <a:rPr lang="en-US" sz="1600" dirty="0"/>
              <a:t> les </a:t>
            </a:r>
            <a:r>
              <a:rPr lang="en-US" sz="1600" dirty="0" err="1"/>
              <a:t>différents</a:t>
            </a:r>
            <a:r>
              <a:rPr lang="en-US" sz="1600" dirty="0"/>
              <a:t> </a:t>
            </a:r>
            <a:r>
              <a:rPr lang="en-US" sz="1600" dirty="0" err="1"/>
              <a:t>éléments</a:t>
            </a:r>
            <a:endParaRPr lang="en-US" sz="1600" dirty="0"/>
          </a:p>
          <a:p>
            <a:pPr lvl="1"/>
            <a:r>
              <a:rPr lang="en-US" sz="1600" dirty="0"/>
              <a:t>Padding pour </a:t>
            </a:r>
            <a:r>
              <a:rPr lang="en-US" sz="1600" dirty="0" err="1"/>
              <a:t>espacer</a:t>
            </a:r>
            <a:endParaRPr lang="en-US" sz="1600" dirty="0"/>
          </a:p>
          <a:p>
            <a:pPr lvl="1"/>
            <a:r>
              <a:rPr lang="en-US" sz="1600" dirty="0"/>
              <a:t>Text-decoration : none ;         	</a:t>
            </a:r>
            <a:r>
              <a:rPr lang="en-US" sz="1600" dirty="0" err="1"/>
              <a:t>Enlever</a:t>
            </a:r>
            <a:r>
              <a:rPr lang="en-US" sz="1600" dirty="0"/>
              <a:t> le bleu et le </a:t>
            </a:r>
            <a:r>
              <a:rPr lang="en-US" sz="1600" dirty="0" err="1"/>
              <a:t>souligné</a:t>
            </a:r>
            <a:r>
              <a:rPr lang="en-US" sz="1600" dirty="0"/>
              <a:t> des liens</a:t>
            </a:r>
          </a:p>
          <a:p>
            <a:pPr lvl="1"/>
            <a:r>
              <a:rPr lang="en-US" sz="1600" dirty="0" err="1"/>
              <a:t>Couleur</a:t>
            </a:r>
            <a:r>
              <a:rPr lang="en-US" sz="1600" dirty="0"/>
              <a:t> et </a:t>
            </a:r>
            <a:r>
              <a:rPr lang="en-US" sz="1600" dirty="0" err="1"/>
              <a:t>taille</a:t>
            </a:r>
            <a:r>
              <a:rPr lang="en-US" sz="1600" dirty="0"/>
              <a:t> </a:t>
            </a:r>
          </a:p>
          <a:p>
            <a:pPr lvl="1"/>
            <a:endParaRPr lang="en-US" sz="1600" dirty="0"/>
          </a:p>
          <a:p>
            <a:r>
              <a:rPr lang="en-US" sz="1600" dirty="0"/>
              <a:t>La div de </a:t>
            </a:r>
            <a:r>
              <a:rPr lang="en-US" sz="1600" dirty="0" err="1"/>
              <a:t>nav</a:t>
            </a:r>
            <a:r>
              <a:rPr lang="en-US" sz="1600" dirty="0"/>
              <a:t> (menu)    </a:t>
            </a:r>
            <a:r>
              <a:rPr lang="en-US" sz="1600" dirty="0" err="1"/>
              <a:t>centrer</a:t>
            </a:r>
            <a:r>
              <a:rPr lang="en-US" sz="1600" dirty="0"/>
              <a:t> le menu </a:t>
            </a:r>
            <a:r>
              <a:rPr lang="en-US" sz="1600" dirty="0" err="1"/>
              <a:t>dans</a:t>
            </a:r>
            <a:r>
              <a:rPr lang="en-US" sz="1600" dirty="0"/>
              <a:t> la page</a:t>
            </a:r>
          </a:p>
          <a:p>
            <a:pPr lvl="1"/>
            <a:r>
              <a:rPr lang="en-US" sz="1600" dirty="0"/>
              <a:t>Pas de </a:t>
            </a:r>
            <a:r>
              <a:rPr lang="en-US" sz="1600" dirty="0" err="1"/>
              <a:t>marge</a:t>
            </a:r>
            <a:r>
              <a:rPr lang="en-US" sz="1600" dirty="0"/>
              <a:t> en haut bas et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marge</a:t>
            </a:r>
            <a:r>
              <a:rPr lang="en-US" sz="1600" dirty="0"/>
              <a:t> auto en gauche </a:t>
            </a:r>
            <a:r>
              <a:rPr lang="en-US" sz="1600" dirty="0" err="1"/>
              <a:t>droite</a:t>
            </a:r>
            <a:endParaRPr lang="en-US" sz="1600" dirty="0"/>
          </a:p>
          <a:p>
            <a:pPr lvl="1"/>
            <a:r>
              <a:rPr lang="en-US" sz="1600" dirty="0"/>
              <a:t>Display: table;</a:t>
            </a:r>
          </a:p>
          <a:p>
            <a:pPr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7876673" y="1162127"/>
            <a:ext cx="4170947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Li:hover</a:t>
            </a:r>
            <a:r>
              <a:rPr lang="en-US" sz="1600" dirty="0"/>
              <a:t>,     </a:t>
            </a:r>
          </a:p>
          <a:p>
            <a:pPr lvl="1"/>
            <a:r>
              <a:rPr lang="en-US" sz="1200" dirty="0" err="1"/>
              <a:t>définir</a:t>
            </a:r>
            <a:r>
              <a:rPr lang="en-US" sz="1200" dirty="0"/>
              <a:t> les bordures et </a:t>
            </a:r>
            <a:r>
              <a:rPr lang="en-US" sz="1200" dirty="0" err="1"/>
              <a:t>couleurs</a:t>
            </a:r>
            <a:r>
              <a:rPr lang="en-US" sz="1200" dirty="0"/>
              <a:t> </a:t>
            </a:r>
            <a:r>
              <a:rPr lang="en-US" sz="1200" dirty="0" err="1"/>
              <a:t>qd</a:t>
            </a:r>
            <a:r>
              <a:rPr lang="en-US" sz="1200" dirty="0"/>
              <a:t> </a:t>
            </a:r>
            <a:r>
              <a:rPr lang="en-US" sz="1200" dirty="0" err="1"/>
              <a:t>l’elt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survolé</a:t>
            </a:r>
            <a:endParaRPr lang="en-US" sz="1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DF28B5-FC7F-4AC2-AA96-C86219D2D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15746" cy="4351338"/>
          </a:xfrm>
        </p:spPr>
        <p:txBody>
          <a:bodyPr/>
          <a:lstStyle/>
          <a:p>
            <a:r>
              <a:rPr lang="fr-FR" dirty="0"/>
              <a:t>Validateurs HTML et CSS aux adresses suivantes :</a:t>
            </a:r>
          </a:p>
          <a:p>
            <a:r>
              <a:rPr lang="fr-FR" dirty="0"/>
              <a:t>HTML : </a:t>
            </a:r>
            <a:r>
              <a:rPr lang="fr-FR" dirty="0">
                <a:hlinkClick r:id="rId2"/>
              </a:rPr>
              <a:t>ici</a:t>
            </a:r>
            <a:endParaRPr lang="fr-FR" dirty="0"/>
          </a:p>
          <a:p>
            <a:r>
              <a:rPr lang="fr-FR" dirty="0"/>
              <a:t>CSS : </a:t>
            </a:r>
            <a:r>
              <a:rPr lang="fr-FR" dirty="0">
                <a:hlinkClick r:id="rId3"/>
              </a:rPr>
              <a:t>ici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479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986705-88EB-47B5-B00D-772B02D4F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460" y="1174741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 algn="ctr">
              <a:buNone/>
            </a:pPr>
            <a:r>
              <a:rPr lang="fr-FR" b="1" dirty="0"/>
              <a:t>Importance du texte</a:t>
            </a:r>
          </a:p>
          <a:p>
            <a:pPr marL="0" indent="0" algn="ctr">
              <a:buNone/>
            </a:pPr>
            <a:endParaRPr lang="fr-FR" b="1" dirty="0"/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strong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 (défaut gras)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(défaut italique)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&lt;mark&gt; le texte sera important à un moment donné (ex: lors d’une recherche) (défaut surbrillance)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C77F91-37BF-4B6D-8918-7B1500ED7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0120" y="1630813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fr-FR" b="1" dirty="0"/>
              <a:t>Espaces et retour à la ligne</a:t>
            </a:r>
          </a:p>
          <a:p>
            <a:pPr marL="0" indent="0" algn="ctr">
              <a:buNone/>
            </a:pP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&lt;p&gt;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Retour à la ligne &lt;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Retour à la ligne avec changement de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thematique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&lt;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Espaces (pas de gestion)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&lt;/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&gt;Le texte conserve la mise en forme que nous allons lui donner. Ne pas abuser de cet élément et à ne l’utiliser que si vous n’avez pas d’autre choix car celui-ci ne comporte aucune signification d’un point de vue sémantique.</a:t>
            </a:r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6A81B6-D2EB-4D94-834D-263D7F716EB8}"/>
              </a:ext>
            </a:extLst>
          </p:cNvPr>
          <p:cNvSpPr/>
          <p:nvPr/>
        </p:nvSpPr>
        <p:spPr>
          <a:xfrm>
            <a:off x="1328520" y="4615934"/>
            <a:ext cx="2509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entury Gothic" panose="020B0502020202020204" pitchFamily="34" charset="0"/>
              </a:rPr>
              <a:t>Caractères spéciaux</a:t>
            </a:r>
          </a:p>
          <a:p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45DF87B-7942-4E82-A3E1-793723BAD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4364"/>
              </p:ext>
            </p:extLst>
          </p:nvPr>
        </p:nvGraphicFramePr>
        <p:xfrm>
          <a:off x="760460" y="5163354"/>
          <a:ext cx="4371880" cy="1203960"/>
        </p:xfrm>
        <a:graphic>
          <a:graphicData uri="http://schemas.openxmlformats.org/drawingml/2006/table">
            <a:tbl>
              <a:tblPr/>
              <a:tblGrid>
                <a:gridCol w="2185940">
                  <a:extLst>
                    <a:ext uri="{9D8B030D-6E8A-4147-A177-3AD203B41FA5}">
                      <a16:colId xmlns:a16="http://schemas.microsoft.com/office/drawing/2014/main" val="2030883382"/>
                    </a:ext>
                  </a:extLst>
                </a:gridCol>
                <a:gridCol w="2185940">
                  <a:extLst>
                    <a:ext uri="{9D8B030D-6E8A-4147-A177-3AD203B41FA5}">
                      <a16:colId xmlns:a16="http://schemas.microsoft.com/office/drawing/2014/main" val="3335291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&amp;lt;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&lt;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8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&amp;gt;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&gt;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1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&amp;</a:t>
                      </a:r>
                      <a:r>
                        <a:rPr lang="fr-FR" dirty="0" err="1">
                          <a:effectLst/>
                        </a:rPr>
                        <a:t>amp</a:t>
                      </a:r>
                      <a:r>
                        <a:rPr lang="fr-FR" dirty="0">
                          <a:effectLst/>
                        </a:rPr>
                        <a:t>;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&amp;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6459"/>
                  </a:ext>
                </a:extLst>
              </a:tr>
            </a:tbl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579B59A3-DB87-4809-96C1-8C0102A533F6}"/>
              </a:ext>
            </a:extLst>
          </p:cNvPr>
          <p:cNvSpPr txBox="1">
            <a:spLocks/>
          </p:cNvSpPr>
          <p:nvPr/>
        </p:nvSpPr>
        <p:spPr>
          <a:xfrm>
            <a:off x="555396" y="165597"/>
            <a:ext cx="805127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Le texte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E03A13-D919-4B3F-A6F9-1A3D56E6A18A}"/>
              </a:ext>
            </a:extLst>
          </p:cNvPr>
          <p:cNvCxnSpPr/>
          <p:nvPr/>
        </p:nvCxnSpPr>
        <p:spPr>
          <a:xfrm>
            <a:off x="546439" y="776171"/>
            <a:ext cx="11175006" cy="0"/>
          </a:xfrm>
          <a:prstGeom prst="line">
            <a:avLst/>
          </a:prstGeom>
          <a:ln w="381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B0B5E-9ECC-4EE9-B021-F32738F26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464" y="160254"/>
            <a:ext cx="5633301" cy="679672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      &lt;ul&gt;</a:t>
            </a:r>
          </a:p>
          <a:p>
            <a:pPr marL="0" indent="0">
              <a:buNone/>
            </a:pPr>
            <a:r>
              <a:rPr lang="it-IT" dirty="0"/>
              <a:t>            &lt;li&gt;Jre&lt;/li&gt;</a:t>
            </a:r>
          </a:p>
          <a:p>
            <a:pPr marL="0" indent="0">
              <a:buNone/>
            </a:pPr>
            <a:r>
              <a:rPr lang="it-IT" dirty="0"/>
              <a:t>            &lt;li&gt;Jdk&lt;/li&gt;</a:t>
            </a:r>
          </a:p>
          <a:p>
            <a:pPr marL="0" indent="0">
              <a:buNone/>
            </a:pPr>
            <a:r>
              <a:rPr lang="it-IT" dirty="0"/>
              <a:t>            &lt;li&gt;J2EE&lt;/li&gt;</a:t>
            </a:r>
          </a:p>
          <a:p>
            <a:pPr marL="0" indent="0">
              <a:buNone/>
            </a:pPr>
            <a:r>
              <a:rPr lang="it-IT" dirty="0"/>
              <a:t>      &lt;/ul&gt;</a:t>
            </a:r>
          </a:p>
          <a:p>
            <a:pPr marL="0" indent="0">
              <a:buNone/>
            </a:pPr>
            <a:r>
              <a:rPr lang="it-IT" dirty="0"/>
              <a:t>      &lt;ol&gt;</a:t>
            </a:r>
          </a:p>
          <a:p>
            <a:pPr marL="0" indent="0">
              <a:buNone/>
            </a:pPr>
            <a:r>
              <a:rPr lang="it-IT" dirty="0"/>
              <a:t>            &lt;li&gt;Je me leve&lt;/li&gt;</a:t>
            </a:r>
          </a:p>
          <a:p>
            <a:pPr marL="0" indent="0">
              <a:buNone/>
            </a:pPr>
            <a:r>
              <a:rPr lang="it-IT" dirty="0"/>
              <a:t>            &lt;li&gt;Je bosse&lt;/li&gt;</a:t>
            </a:r>
          </a:p>
          <a:p>
            <a:pPr marL="0" indent="0">
              <a:buNone/>
            </a:pPr>
            <a:r>
              <a:rPr lang="it-IT" dirty="0"/>
              <a:t>            &lt;li&gt;Je me couche&lt;/li&gt;</a:t>
            </a:r>
          </a:p>
          <a:p>
            <a:pPr marL="0" indent="0">
              <a:buNone/>
            </a:pPr>
            <a:r>
              <a:rPr lang="it-IT" dirty="0"/>
              <a:t>        &lt;/ol&gt;</a:t>
            </a:r>
          </a:p>
          <a:p>
            <a:pPr marL="0" indent="0">
              <a:buNone/>
            </a:pPr>
            <a:r>
              <a:rPr lang="it-IT" dirty="0"/>
              <a:t>        &lt;ol type="A"&gt;</a:t>
            </a:r>
          </a:p>
          <a:p>
            <a:pPr marL="0" indent="0">
              <a:buNone/>
            </a:pPr>
            <a:r>
              <a:rPr lang="it-IT" dirty="0"/>
              <a:t>            &lt;li&gt;aa&lt;/li&gt;</a:t>
            </a:r>
          </a:p>
          <a:p>
            <a:pPr marL="0" indent="0">
              <a:buNone/>
            </a:pPr>
            <a:r>
              <a:rPr lang="it-IT" dirty="0"/>
              <a:t>            &lt;li&gt;bb&lt;/li&gt;</a:t>
            </a:r>
          </a:p>
          <a:p>
            <a:pPr marL="0" indent="0">
              <a:buNone/>
            </a:pPr>
            <a:r>
              <a:rPr lang="it-IT" dirty="0"/>
              <a:t>            &lt;li&gt;cct&lt;/li&gt;</a:t>
            </a:r>
          </a:p>
          <a:p>
            <a:pPr marL="0" indent="0">
              <a:buNone/>
            </a:pPr>
            <a:r>
              <a:rPr lang="it-IT" dirty="0"/>
              <a:t>        &lt;/ol&gt;</a:t>
            </a:r>
          </a:p>
          <a:p>
            <a:pPr marL="0" indent="0">
              <a:buNone/>
            </a:pPr>
            <a:r>
              <a:rPr lang="it-IT" dirty="0"/>
              <a:t>        &lt;ol type="i"&gt;</a:t>
            </a:r>
          </a:p>
          <a:p>
            <a:pPr marL="0" indent="0">
              <a:buNone/>
            </a:pPr>
            <a:r>
              <a:rPr lang="it-IT" dirty="0"/>
              <a:t>            &lt;li&gt;html&lt;/li&gt;</a:t>
            </a:r>
          </a:p>
          <a:p>
            <a:pPr marL="0" indent="0">
              <a:buNone/>
            </a:pPr>
            <a:r>
              <a:rPr lang="it-IT" dirty="0"/>
              <a:t>            &lt;li&gt;css&lt;/li&gt;</a:t>
            </a:r>
          </a:p>
          <a:p>
            <a:pPr marL="0" indent="0">
              <a:buNone/>
            </a:pPr>
            <a:r>
              <a:rPr lang="it-IT" dirty="0"/>
              <a:t>        &lt;/ol&gt;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26984E9-7A52-438F-B70D-4FA91313F1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67040" y="1043446"/>
            <a:ext cx="2270190" cy="443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7C83A4-9634-4956-A96A-07896D79C315}"/>
              </a:ext>
            </a:extLst>
          </p:cNvPr>
          <p:cNvSpPr/>
          <p:nvPr/>
        </p:nvSpPr>
        <p:spPr>
          <a:xfrm>
            <a:off x="6096000" y="3477218"/>
            <a:ext cx="60960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FR" dirty="0"/>
              <a:t> &lt;h2&gt;Les listes de définitions&lt;/h2&gt;</a:t>
            </a:r>
          </a:p>
          <a:p>
            <a:r>
              <a:rPr lang="fr-FR" dirty="0"/>
              <a:t>        &lt;dl&gt;</a:t>
            </a:r>
          </a:p>
          <a:p>
            <a:r>
              <a:rPr lang="fr-FR" dirty="0"/>
              <a:t>            &lt;</a:t>
            </a:r>
            <a:r>
              <a:rPr lang="fr-FR" dirty="0" err="1"/>
              <a:t>dt</a:t>
            </a:r>
            <a:r>
              <a:rPr lang="fr-FR" dirty="0"/>
              <a:t>&gt;HTML&lt;/</a:t>
            </a:r>
            <a:r>
              <a:rPr lang="fr-FR" dirty="0" err="1"/>
              <a:t>dt</a:t>
            </a:r>
            <a:r>
              <a:rPr lang="fr-FR" dirty="0"/>
              <a:t>&gt;</a:t>
            </a:r>
          </a:p>
          <a:p>
            <a:r>
              <a:rPr lang="fr-FR" dirty="0"/>
              <a:t>                 &lt;dd&gt; signifie HyperText Markup </a:t>
            </a:r>
            <a:r>
              <a:rPr lang="fr-FR" dirty="0" err="1"/>
              <a:t>Language</a:t>
            </a:r>
            <a:r>
              <a:rPr lang="fr-FR" dirty="0"/>
              <a:t> et s occupe de la différentiation </a:t>
            </a:r>
            <a:r>
              <a:rPr lang="fr-FR" dirty="0" err="1"/>
              <a:t>sémentique</a:t>
            </a:r>
            <a:r>
              <a:rPr lang="fr-FR" dirty="0"/>
              <a:t>&lt;/dd&gt;</a:t>
            </a:r>
          </a:p>
          <a:p>
            <a:r>
              <a:rPr lang="fr-FR" dirty="0"/>
              <a:t>            &lt;</a:t>
            </a:r>
            <a:r>
              <a:rPr lang="fr-FR" dirty="0" err="1"/>
              <a:t>dt</a:t>
            </a:r>
            <a:r>
              <a:rPr lang="fr-FR" dirty="0"/>
              <a:t>&gt;CSS&lt;/</a:t>
            </a:r>
            <a:r>
              <a:rPr lang="fr-FR" dirty="0" err="1"/>
              <a:t>dt</a:t>
            </a:r>
            <a:r>
              <a:rPr lang="fr-FR" dirty="0"/>
              <a:t>&gt;</a:t>
            </a:r>
          </a:p>
          <a:p>
            <a:r>
              <a:rPr lang="fr-FR" dirty="0"/>
              <a:t>              &lt;dd&gt; signifie </a:t>
            </a:r>
            <a:r>
              <a:rPr lang="fr-FR" dirty="0" err="1"/>
              <a:t>Cascading</a:t>
            </a:r>
            <a:r>
              <a:rPr lang="fr-FR" dirty="0"/>
              <a:t> .... c'est la déco &lt;/dd&gt;</a:t>
            </a:r>
          </a:p>
          <a:p>
            <a:r>
              <a:rPr lang="fr-FR" dirty="0"/>
              <a:t>        &lt;/dl&gt;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F0BB62-2CB5-457F-B157-681ABED18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65" y="728226"/>
            <a:ext cx="6470226" cy="26193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D0FBBF-4978-4ED2-ADBF-87E52045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047" y="275365"/>
            <a:ext cx="2802743" cy="652970"/>
          </a:xfrm>
        </p:spPr>
        <p:txBody>
          <a:bodyPr>
            <a:normAutofit fontScale="90000"/>
          </a:bodyPr>
          <a:lstStyle/>
          <a:p>
            <a:r>
              <a:rPr lang="fr-FR" dirty="0"/>
              <a:t>Les listes</a:t>
            </a:r>
          </a:p>
        </p:txBody>
      </p:sp>
    </p:spTree>
    <p:extLst>
      <p:ext uri="{BB962C8B-B14F-4D97-AF65-F5344CB8AC3E}">
        <p14:creationId xmlns:p14="http://schemas.microsoft.com/office/powerpoint/2010/main" val="423526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46B50-9090-4BF6-B1AB-28DBB5774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0934" y="2108525"/>
            <a:ext cx="8397240" cy="4351338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 &lt;a href="http://wikipedia.org"&gt;ce lien &lt;/a&gt;</a:t>
            </a:r>
          </a:p>
          <a:p>
            <a:r>
              <a:rPr lang="fr-FR" sz="2000" dirty="0"/>
              <a:t>Interne au site :</a:t>
            </a:r>
          </a:p>
          <a:p>
            <a:pPr lvl="1"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&lt;a href="suite.html"&gt;même dossier&lt;/a&gt;</a:t>
            </a:r>
          </a:p>
          <a:p>
            <a:pPr lvl="1"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&lt;a href=" ../suite.html"&gt; dossier parent&lt;/a&gt;</a:t>
            </a:r>
          </a:p>
          <a:p>
            <a:pPr lvl="1"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&lt;a href= "ici/suite.html"&gt;sous dossier&lt;/a&gt;</a:t>
            </a:r>
          </a:p>
          <a:p>
            <a:r>
              <a:rPr lang="fr-FR" sz="2000" dirty="0"/>
              <a:t>Ouverture nouvel onglet :</a:t>
            </a:r>
          </a:p>
          <a:p>
            <a:pPr lvl="1"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&lt;a href="suite.html« 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target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="_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blank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"&gt;même dossier&lt;/a&gt;</a:t>
            </a:r>
          </a:p>
          <a:p>
            <a:r>
              <a:rPr lang="fr-FR" sz="2000" dirty="0"/>
              <a:t>Intérieur d’une page :</a:t>
            </a:r>
          </a:p>
          <a:p>
            <a:pPr lvl="1"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Poser une ancre ex : &lt;h2 id="suite"&gt;</a:t>
            </a:r>
          </a:p>
          <a:p>
            <a:pPr lvl="1"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&lt;a href="#suite"&gt;même dossier&lt;/a&gt;</a:t>
            </a:r>
          </a:p>
          <a:p>
            <a:r>
              <a:rPr lang="fr-FR" sz="2000" dirty="0"/>
              <a:t>Envoi d’un mail :</a:t>
            </a:r>
          </a:p>
          <a:p>
            <a:pPr lvl="1"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&lt;a href="mailto:brigitte.titi@gmaikl.com"&gt;un mail&lt;/a&gt;</a:t>
            </a:r>
          </a:p>
          <a:p>
            <a:r>
              <a:rPr lang="fr-FR" sz="2000" dirty="0"/>
              <a:t>Téléchargement fichier :</a:t>
            </a:r>
          </a:p>
          <a:p>
            <a:pPr lvl="1"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&lt;a href="livre.pdf"&gt;un livre&lt;/a&gt;  (ne permet pas de charger des fichiers html</a:t>
            </a:r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endParaRPr lang="fr-FR" sz="2000" dirty="0"/>
          </a:p>
          <a:p>
            <a:endParaRPr lang="fr-FR" sz="20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endParaRPr lang="fr-FR" sz="2000" dirty="0"/>
          </a:p>
          <a:p>
            <a:pPr lvl="1"/>
            <a:endParaRPr lang="fr-FR" sz="1600" dirty="0"/>
          </a:p>
          <a:p>
            <a:endParaRPr lang="fr-F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E6AC6-584F-4C31-AF10-18A599F60A9B}"/>
              </a:ext>
            </a:extLst>
          </p:cNvPr>
          <p:cNvSpPr/>
          <p:nvPr/>
        </p:nvSpPr>
        <p:spPr>
          <a:xfrm>
            <a:off x="702056" y="1020783"/>
            <a:ext cx="919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‣ le clic redirige vers une URL -&gt; chargement de la ressource désignée par l’URL. </a:t>
            </a:r>
          </a:p>
          <a:p>
            <a:r>
              <a:rPr lang="fr-FR" dirty="0"/>
              <a:t>‣ une ancre contenant le texte ou les éléments sur lesquels on peut cliquer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1BB9FE2-954E-4E59-A38F-E6A7F848D34E}"/>
              </a:ext>
            </a:extLst>
          </p:cNvPr>
          <p:cNvSpPr txBox="1">
            <a:spLocks/>
          </p:cNvSpPr>
          <p:nvPr/>
        </p:nvSpPr>
        <p:spPr>
          <a:xfrm>
            <a:off x="555396" y="165597"/>
            <a:ext cx="805127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Les liens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6325068-A7DB-4675-A1DC-8453D406EF28}"/>
              </a:ext>
            </a:extLst>
          </p:cNvPr>
          <p:cNvCxnSpPr/>
          <p:nvPr/>
        </p:nvCxnSpPr>
        <p:spPr>
          <a:xfrm>
            <a:off x="546439" y="776171"/>
            <a:ext cx="11175006" cy="0"/>
          </a:xfrm>
          <a:prstGeom prst="line">
            <a:avLst/>
          </a:prstGeom>
          <a:ln w="381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00F696-7AB8-40ED-909D-2A50404E853C}"/>
              </a:ext>
            </a:extLst>
          </p:cNvPr>
          <p:cNvSpPr/>
          <p:nvPr/>
        </p:nvSpPr>
        <p:spPr>
          <a:xfrm>
            <a:off x="1331495" y="1582341"/>
            <a:ext cx="899962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‣Uniform Resource Locator (URL)</a:t>
            </a:r>
          </a:p>
          <a:p>
            <a:pPr lvl="1"/>
            <a:r>
              <a:rPr lang="fr-FR" sz="2000" dirty="0"/>
              <a:t>‣ Les liens sont des pointeurs, relatifs ou absolus</a:t>
            </a:r>
          </a:p>
          <a:p>
            <a:pPr lvl="1"/>
            <a:r>
              <a:rPr lang="fr-FR" sz="2000" dirty="0"/>
              <a:t>‣Permettent d’identifier une ressource sur le réseau</a:t>
            </a:r>
          </a:p>
          <a:p>
            <a:pPr lvl="2"/>
            <a:r>
              <a:rPr lang="fr-FR" sz="2000" dirty="0"/>
              <a:t>‣Page Web, image, programme, fichier à télécharger…</a:t>
            </a:r>
          </a:p>
          <a:p>
            <a:r>
              <a:rPr lang="fr-FR" sz="2000" dirty="0"/>
              <a:t>‣ Liens relatifs :</a:t>
            </a:r>
          </a:p>
          <a:p>
            <a:pPr lvl="1"/>
            <a:r>
              <a:rPr lang="fr-FR" sz="2000" dirty="0"/>
              <a:t>‣ Les liens relatifs pointent vers un endroit relatif à la position de la page courante,</a:t>
            </a:r>
          </a:p>
          <a:p>
            <a:pPr lvl="1"/>
            <a:r>
              <a:rPr lang="fr-FR" sz="2000" dirty="0"/>
              <a:t>‣ utilisent .. ou / 	 	 (voir cours UNIX)</a:t>
            </a:r>
          </a:p>
          <a:p>
            <a:pPr lvl="1"/>
            <a:r>
              <a:rPr lang="fr-FR" sz="2000" dirty="0"/>
              <a:t>‣ &lt;a href="../../file.html"&gt;file.html&lt;/a&gt;</a:t>
            </a:r>
          </a:p>
          <a:p>
            <a:r>
              <a:rPr lang="fr-FR" sz="2000" dirty="0"/>
              <a:t>‣ Liens absolus :</a:t>
            </a:r>
          </a:p>
          <a:p>
            <a:pPr lvl="1"/>
            <a:r>
              <a:rPr lang="fr-FR" sz="2000" dirty="0"/>
              <a:t>‣ Les liens relatifs pointent vers une destination absolue,</a:t>
            </a:r>
          </a:p>
          <a:p>
            <a:pPr lvl="1"/>
            <a:r>
              <a:rPr lang="fr-FR" sz="2000" dirty="0"/>
              <a:t>‣ structure : protocole :// adresse / chemin</a:t>
            </a:r>
          </a:p>
          <a:p>
            <a:pPr lvl="1"/>
            <a:r>
              <a:rPr lang="fr-FR" sz="2000" dirty="0"/>
              <a:t>‣ &lt;a href="http://google.com"&gt;Google&lt;/a&gt;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412FEBF-CB12-441A-885D-67B5FE883770}"/>
              </a:ext>
            </a:extLst>
          </p:cNvPr>
          <p:cNvSpPr txBox="1">
            <a:spLocks/>
          </p:cNvSpPr>
          <p:nvPr/>
        </p:nvSpPr>
        <p:spPr>
          <a:xfrm>
            <a:off x="555396" y="165597"/>
            <a:ext cx="805127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Les URL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3DCBE89-A0D1-4B57-9166-42BF042230E5}"/>
              </a:ext>
            </a:extLst>
          </p:cNvPr>
          <p:cNvCxnSpPr/>
          <p:nvPr/>
        </p:nvCxnSpPr>
        <p:spPr>
          <a:xfrm>
            <a:off x="546439" y="776171"/>
            <a:ext cx="11175006" cy="0"/>
          </a:xfrm>
          <a:prstGeom prst="line">
            <a:avLst/>
          </a:prstGeom>
          <a:ln w="381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51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FCBC4-F3B2-4538-8A39-08755429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vous … </a:t>
            </a:r>
            <a:r>
              <a:rPr lang="fr-FR" sz="800" dirty="0"/>
              <a:t>(balises base)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19C7D0-3291-4B14-87C4-38CEED1C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2301875"/>
            <a:ext cx="4791075" cy="36766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427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FD65F-7AE3-4592-B1A9-2065C87D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images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B17ECF-8F09-4D0E-A620-B8C5FFD27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8939" y="968375"/>
            <a:ext cx="5181600" cy="3024505"/>
          </a:xfrm>
        </p:spPr>
        <p:txBody>
          <a:bodyPr>
            <a:normAutofit fontScale="85000" lnSpcReduction="20000"/>
          </a:bodyPr>
          <a:lstStyle/>
          <a:p>
            <a:r>
              <a:rPr lang="fr-FR" sz="2100" dirty="0"/>
              <a:t>Formats d’image ( vs poids) :</a:t>
            </a:r>
          </a:p>
          <a:p>
            <a:r>
              <a:rPr lang="fr-FR" sz="2100" dirty="0"/>
              <a:t>Jpeg (.jpg ou .jpeg) Bien pour les photos, léger détériore très peu la qualité. Pas bien pour autre chose que les photos ( image bave) </a:t>
            </a:r>
          </a:p>
          <a:p>
            <a:r>
              <a:rPr lang="fr-FR" sz="2100" dirty="0"/>
              <a:t>Png le plus moderne  , Graphique (tout sauf photo). Les plus : peu être transparent , ne modifie pas la qualité de l’image. Png 8 bits pour 256 couleurs  ou 24 bits </a:t>
            </a:r>
          </a:p>
          <a:p>
            <a:r>
              <a:rPr lang="fr-FR" sz="2100" dirty="0"/>
              <a:t>Gif : à éviter ancien</a:t>
            </a:r>
          </a:p>
          <a:p>
            <a:r>
              <a:rPr lang="fr-FR" sz="2100" dirty="0"/>
              <a:t>le BITMAP (ou BMP) très bonne prise en charge par tous les navigateurs mais très mauvaise qualité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BAEDA0-92CF-449C-B97A-533E1E067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382270"/>
            <a:ext cx="5181600" cy="1172210"/>
          </a:xfrm>
        </p:spPr>
        <p:txBody>
          <a:bodyPr>
            <a:normAutofit fontScale="85000" lnSpcReduction="20000"/>
          </a:bodyPr>
          <a:lstStyle/>
          <a:p>
            <a:r>
              <a:rPr lang="fr-FR" sz="2100" dirty="0"/>
              <a:t>Nom d’image sans espace ni caractère spécial</a:t>
            </a:r>
          </a:p>
          <a:p>
            <a:r>
              <a:rPr lang="fr-FR" sz="2100" dirty="0"/>
              <a:t>Affichage de l’image à la taille réelle</a:t>
            </a:r>
          </a:p>
          <a:p>
            <a:r>
              <a:rPr lang="fr-FR" sz="2100" dirty="0"/>
              <a:t>Découper l’image plutôt que de la </a:t>
            </a:r>
            <a:r>
              <a:rPr lang="fr-FR" sz="2100" dirty="0" err="1"/>
              <a:t>redimentionner</a:t>
            </a:r>
            <a:r>
              <a:rPr lang="fr-FR" sz="2100" dirty="0"/>
              <a:t> en </a:t>
            </a:r>
            <a:r>
              <a:rPr lang="fr-FR" sz="2100" dirty="0" err="1"/>
              <a:t>css</a:t>
            </a:r>
            <a:endParaRPr lang="fr-FR" sz="2100" dirty="0"/>
          </a:p>
          <a:p>
            <a:endParaRPr lang="fr-FR" dirty="0"/>
          </a:p>
        </p:txBody>
      </p:sp>
      <p:pic>
        <p:nvPicPr>
          <p:cNvPr id="2050" name="Picture 2" descr="RÃ©sultat de recherche d'images pour &quot;photo jpg en png&quot;">
            <a:extLst>
              <a:ext uri="{FF2B5EF4-FFF2-40B4-BE49-F238E27FC236}">
                <a16:creationId xmlns:a16="http://schemas.microsoft.com/office/drawing/2014/main" id="{F4D21A8B-9252-4BBA-AF9C-0D5432E65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9" t="16069" r="8388" b="3168"/>
          <a:stretch/>
        </p:blipFill>
        <p:spPr bwMode="auto">
          <a:xfrm>
            <a:off x="6096000" y="1571625"/>
            <a:ext cx="5763261" cy="49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B52CFF-D63D-45C6-A899-9861E86F7D6C}"/>
              </a:ext>
            </a:extLst>
          </p:cNvPr>
          <p:cNvSpPr/>
          <p:nvPr/>
        </p:nvSpPr>
        <p:spPr>
          <a:xfrm>
            <a:off x="8674100" y="6475730"/>
            <a:ext cx="2206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/www.cultofmac.com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51452287-B48B-4B5D-8C73-009D742A0BE0}"/>
              </a:ext>
            </a:extLst>
          </p:cNvPr>
          <p:cNvSpPr txBox="1">
            <a:spLocks/>
          </p:cNvSpPr>
          <p:nvPr/>
        </p:nvSpPr>
        <p:spPr>
          <a:xfrm>
            <a:off x="0" y="4900295"/>
            <a:ext cx="5862320" cy="57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&lt;</a:t>
            </a:r>
            <a:r>
              <a:rPr lang="fr-FR" sz="2400" dirty="0" err="1"/>
              <a:t>img</a:t>
            </a:r>
            <a:r>
              <a:rPr lang="fr-FR" sz="2400" dirty="0"/>
              <a:t> src="…"  alt ="texte de substitution"&gt;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2199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5322</TotalTime>
  <Words>1896</Words>
  <Application>Microsoft Office PowerPoint</Application>
  <PresentationFormat>Grand écran</PresentationFormat>
  <Paragraphs>437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3" baseType="lpstr">
      <vt:lpstr>Arial Unicode MS</vt:lpstr>
      <vt:lpstr>Arial</vt:lpstr>
      <vt:lpstr>Calibri</vt:lpstr>
      <vt:lpstr>Calibri Light</vt:lpstr>
      <vt:lpstr>Century Gothic</vt:lpstr>
      <vt:lpstr>Consolas</vt:lpstr>
      <vt:lpstr>Open Sans</vt:lpstr>
      <vt:lpstr>Thème Office</vt:lpstr>
      <vt:lpstr>Html 5 CSS 3</vt:lpstr>
      <vt:lpstr>Html le fond // css : la forme</vt:lpstr>
      <vt:lpstr>Format d’une page</vt:lpstr>
      <vt:lpstr>Présentation PowerPoint</vt:lpstr>
      <vt:lpstr>Les listes</vt:lpstr>
      <vt:lpstr>Présentation PowerPoint</vt:lpstr>
      <vt:lpstr>Présentation PowerPoint</vt:lpstr>
      <vt:lpstr>À vous … (balises base)</vt:lpstr>
      <vt:lpstr>Les images </vt:lpstr>
      <vt:lpstr>À vous …</vt:lpstr>
      <vt:lpstr>Les tableaux</vt:lpstr>
      <vt:lpstr>Les formulaires</vt:lpstr>
      <vt:lpstr>Présentation PowerPoint</vt:lpstr>
      <vt:lpstr>HTML génère un arbre </vt:lpstr>
      <vt:lpstr>Html 5 Récent (2010) et en cours de définition </vt:lpstr>
      <vt:lpstr>CSS   --  Mise en forme      Sélecteur et propriété </vt:lpstr>
      <vt:lpstr>Présentation PowerPoint</vt:lpstr>
      <vt:lpstr>Types de sélecteur</vt:lpstr>
      <vt:lpstr>Cascade</vt:lpstr>
      <vt:lpstr>Mise en forme de texte</vt:lpstr>
      <vt:lpstr>Ecartement entre les lignes ou les lettres ou les mots :   line-height: 20px;   letter-spacing: 2px;      word-spacing: 10px;</vt:lpstr>
      <vt:lpstr>Couleurs</vt:lpstr>
      <vt:lpstr>À vous … Mise en forme de texte exo2</vt:lpstr>
      <vt:lpstr>Mise en forme de tableau</vt:lpstr>
      <vt:lpstr>Les modèles de boite</vt:lpstr>
      <vt:lpstr>Bordures</vt:lpstr>
      <vt:lpstr>Hauteur par défaut déterminée par le contenu ( paragraphe de 2 lignes =&gt; plus de hauteur) Largeur est déterminée par son type :   block -&gt;par défaut tout l’espace disponible  Inline -&gt; largeur du nécessaire au contenu </vt:lpstr>
      <vt:lpstr>Positionnement (propriété display)</vt:lpstr>
      <vt:lpstr>Positionnement (propriété position)</vt:lpstr>
      <vt:lpstr>Exercice :  écrire le css manquant</vt:lpstr>
      <vt:lpstr>À vous</vt:lpstr>
      <vt:lpstr>La vidéo</vt:lpstr>
      <vt:lpstr>Et pour finir </vt:lpstr>
      <vt:lpstr>La barre de navigation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Cyril Nicaud</dc:creator>
  <cp:lastModifiedBy>Cyril Nicaud</cp:lastModifiedBy>
  <cp:revision>152</cp:revision>
  <dcterms:created xsi:type="dcterms:W3CDTF">2018-08-22T10:39:00Z</dcterms:created>
  <dcterms:modified xsi:type="dcterms:W3CDTF">2018-09-03T14:48:31Z</dcterms:modified>
</cp:coreProperties>
</file>