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6" r:id="rId3"/>
    <p:sldId id="257" r:id="rId4"/>
    <p:sldId id="258" r:id="rId5"/>
    <p:sldId id="259" r:id="rId6"/>
    <p:sldId id="289" r:id="rId7"/>
    <p:sldId id="278" r:id="rId8"/>
    <p:sldId id="279" r:id="rId9"/>
    <p:sldId id="280" r:id="rId10"/>
    <p:sldId id="283" r:id="rId11"/>
    <p:sldId id="281" r:id="rId12"/>
    <p:sldId id="282" r:id="rId13"/>
    <p:sldId id="288" r:id="rId14"/>
    <p:sldId id="284" r:id="rId15"/>
    <p:sldId id="28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1E0D1B-685E-47D8-8438-EE5477B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81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1E0D1B-685E-47D8-8438-EE5477B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6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F25FB-67BD-48A0-9830-510E8292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DB742-FC81-48B9-AB94-4749FCA19E6F}"/>
              </a:ext>
            </a:extLst>
          </p:cNvPr>
          <p:cNvSpPr/>
          <p:nvPr userDrawn="1"/>
        </p:nvSpPr>
        <p:spPr>
          <a:xfrm>
            <a:off x="0" y="0"/>
            <a:ext cx="2576945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E03E7B-3BEF-485D-9206-949AC904B368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3181FB-FFDA-466D-A9C1-86519AB5AEED}"/>
              </a:ext>
            </a:extLst>
          </p:cNvPr>
          <p:cNvSpPr txBox="1"/>
          <p:nvPr userDrawn="1"/>
        </p:nvSpPr>
        <p:spPr>
          <a:xfrm>
            <a:off x="0" y="0"/>
            <a:ext cx="257694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mbria" panose="02040503050406030204" pitchFamily="18" charset="0"/>
              </a:rPr>
              <a:t>Plan de cours</a:t>
            </a: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J-1 Présentations des Framework-Introduction à React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J-2 JavaScript pour React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J-3 Les props-les composants-le state - </a:t>
            </a:r>
            <a:r>
              <a:rPr lang="fr-FR" dirty="0" err="1">
                <a:latin typeface="Cambria" panose="02040503050406030204" pitchFamily="18" charset="0"/>
              </a:rPr>
              <a:t>Redux</a:t>
            </a: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J-4 React/Rédux- Les middleware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J-5 Exemple Serveur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4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F25FB-67BD-48A0-9830-510E8292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DB742-FC81-48B9-AB94-4749FCA19E6F}"/>
              </a:ext>
            </a:extLst>
          </p:cNvPr>
          <p:cNvSpPr/>
          <p:nvPr userDrawn="1"/>
        </p:nvSpPr>
        <p:spPr>
          <a:xfrm>
            <a:off x="0" y="0"/>
            <a:ext cx="1969477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E03E7B-3BEF-485D-9206-949AC904B368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3181FB-FFDA-466D-A9C1-86519AB5AEED}"/>
              </a:ext>
            </a:extLst>
          </p:cNvPr>
          <p:cNvSpPr txBox="1"/>
          <p:nvPr userDrawn="1"/>
        </p:nvSpPr>
        <p:spPr>
          <a:xfrm>
            <a:off x="1" y="0"/>
            <a:ext cx="196947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mbria" panose="02040503050406030204" pitchFamily="18" charset="0"/>
              </a:rPr>
              <a:t>Plan de cours</a:t>
            </a: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Fin Config Webpack Babel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Le DOM Virtuel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Intro au JSX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Notre 1</a:t>
            </a:r>
            <a:r>
              <a:rPr lang="fr-FR" baseline="30000" dirty="0">
                <a:latin typeface="Cambria" panose="02040503050406030204" pitchFamily="18" charset="0"/>
              </a:rPr>
              <a:t>er</a:t>
            </a:r>
            <a:r>
              <a:rPr lang="fr-FR" dirty="0">
                <a:latin typeface="Cambria" panose="02040503050406030204" pitchFamily="18" charset="0"/>
              </a:rPr>
              <a:t> composant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Nouvelles fonctions JS [TP]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0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2150F-4BFE-4D97-8F21-5A4463233B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0160" y="0"/>
            <a:ext cx="9641840" cy="8026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</a:rPr>
              <a:t>J - 2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C39BF9-6783-4B47-92E0-086B6996CCB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94000" y="1097280"/>
            <a:ext cx="9144000" cy="44399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Planning : 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Introduction à </a:t>
            </a:r>
            <a:r>
              <a:rPr lang="fr-FR" dirty="0" err="1"/>
              <a:t>WebPack</a:t>
            </a:r>
            <a:r>
              <a:rPr lang="fr-FR" dirty="0"/>
              <a:t> – Babel – Config 2/2   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Le DOM Virtuel / Cycle de React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Introduction au JSX 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Premier composant </a:t>
            </a:r>
            <a:r>
              <a:rPr lang="fr-FR" dirty="0" err="1"/>
              <a:t>react</a:t>
            </a:r>
            <a:r>
              <a:rPr lang="fr-FR" dirty="0"/>
              <a:t> / philosophie  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Nouvelles fonctions Javascript / ES6 [Pratique]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60960" y="924560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61CE18-CAE1-423E-ADFD-8173384F674A}"/>
              </a:ext>
            </a:extLst>
          </p:cNvPr>
          <p:cNvSpPr txBox="1"/>
          <p:nvPr/>
        </p:nvSpPr>
        <p:spPr>
          <a:xfrm>
            <a:off x="-40640" y="2286000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06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30815" y="3697905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Architecture React – Premier Composant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6B2666-9BB3-43B1-BDEE-13DEDEA4BB8B}"/>
              </a:ext>
            </a:extLst>
          </p:cNvPr>
          <p:cNvSpPr txBox="1"/>
          <p:nvPr/>
        </p:nvSpPr>
        <p:spPr>
          <a:xfrm>
            <a:off x="2114535" y="479846"/>
            <a:ext cx="89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Philosophie de REACT : « Séparation des concepts » - « Atomisation »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FDC161-8338-4D28-96DC-8E4978C7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035" y="1391810"/>
            <a:ext cx="3658076" cy="25980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AC8527-8A44-4C25-8693-20FDE3399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52" y="1023937"/>
            <a:ext cx="1543050" cy="2895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D274BC-ABFD-45C2-A4CF-EC3EBC36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092" y="1028550"/>
            <a:ext cx="1390650" cy="15716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C767381-F966-4126-A5FF-1F2DAA747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827" y="1023937"/>
            <a:ext cx="1314450" cy="33337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89A183-4053-419E-958D-03D42BE82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001" y="1023937"/>
            <a:ext cx="1343025" cy="3962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2F22A43-A4E7-47C3-B768-98F628FF4FF2}"/>
              </a:ext>
            </a:extLst>
          </p:cNvPr>
          <p:cNvSpPr/>
          <p:nvPr/>
        </p:nvSpPr>
        <p:spPr>
          <a:xfrm>
            <a:off x="8320035" y="2471737"/>
            <a:ext cx="1416818" cy="251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AA513-3182-4FAA-9206-004C3753A983}"/>
              </a:ext>
            </a:extLst>
          </p:cNvPr>
          <p:cNvSpPr/>
          <p:nvPr/>
        </p:nvSpPr>
        <p:spPr>
          <a:xfrm>
            <a:off x="8320035" y="1415908"/>
            <a:ext cx="3658076" cy="704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05E213-3A2E-4590-99A6-F1D6AFB75E04}"/>
              </a:ext>
            </a:extLst>
          </p:cNvPr>
          <p:cNvSpPr/>
          <p:nvPr/>
        </p:nvSpPr>
        <p:spPr>
          <a:xfrm>
            <a:off x="8321709" y="2834400"/>
            <a:ext cx="3658076" cy="1144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4A02AA-0959-4103-8DA5-E81F11B21781}"/>
              </a:ext>
            </a:extLst>
          </p:cNvPr>
          <p:cNvSpPr/>
          <p:nvPr/>
        </p:nvSpPr>
        <p:spPr>
          <a:xfrm>
            <a:off x="8239648" y="1292662"/>
            <a:ext cx="3838471" cy="28171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E4A27-B3D6-4390-889E-50026D57078B}"/>
              </a:ext>
            </a:extLst>
          </p:cNvPr>
          <p:cNvSpPr/>
          <p:nvPr/>
        </p:nvSpPr>
        <p:spPr>
          <a:xfrm>
            <a:off x="8400421" y="2886239"/>
            <a:ext cx="3496827" cy="3539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916FDE-35E5-4CA5-B7B3-A6E6B0A56FA0}"/>
              </a:ext>
            </a:extLst>
          </p:cNvPr>
          <p:cNvSpPr/>
          <p:nvPr/>
        </p:nvSpPr>
        <p:spPr>
          <a:xfrm>
            <a:off x="8412144" y="3219510"/>
            <a:ext cx="3496827" cy="3539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66A42C-416B-4D1A-B585-94D0E2152B03}"/>
              </a:ext>
            </a:extLst>
          </p:cNvPr>
          <p:cNvSpPr/>
          <p:nvPr/>
        </p:nvSpPr>
        <p:spPr>
          <a:xfrm>
            <a:off x="8393722" y="3552779"/>
            <a:ext cx="3496827" cy="3539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9246F90-E9E5-4041-BE27-1ED27A570993}"/>
              </a:ext>
            </a:extLst>
          </p:cNvPr>
          <p:cNvSpPr txBox="1"/>
          <p:nvPr/>
        </p:nvSpPr>
        <p:spPr>
          <a:xfrm>
            <a:off x="2114535" y="5418656"/>
            <a:ext cx="89809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défini le périmètre d’un composant :</a:t>
            </a:r>
          </a:p>
          <a:p>
            <a:pPr>
              <a:lnSpc>
                <a:spcPct val="150000"/>
              </a:lnSpc>
            </a:pPr>
            <a:r>
              <a:rPr lang="fr-FR" dirty="0"/>
              <a:t>- Par concept</a:t>
            </a:r>
          </a:p>
          <a:p>
            <a:r>
              <a:rPr lang="fr-FR" dirty="0"/>
              <a:t>- Par besoin de passage de propriété</a:t>
            </a:r>
          </a:p>
        </p:txBody>
      </p:sp>
    </p:spTree>
    <p:extLst>
      <p:ext uri="{BB962C8B-B14F-4D97-AF65-F5344CB8AC3E}">
        <p14:creationId xmlns:p14="http://schemas.microsoft.com/office/powerpoint/2010/main" val="85434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30815" y="3657711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E77D6F1-D614-46F1-A581-FC55A29E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57" y="164391"/>
            <a:ext cx="1390650" cy="15716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1420FE-F609-42A1-9B30-CDB756D1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57" y="1960188"/>
            <a:ext cx="3753845" cy="179211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Architecture React – Premier Composant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84E183-E086-459F-B9A0-E6F63246C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352" y="2402837"/>
            <a:ext cx="3753845" cy="1212465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9C4E4CC-35D6-4069-B314-49A046AAFBF8}"/>
              </a:ext>
            </a:extLst>
          </p:cNvPr>
          <p:cNvCxnSpPr>
            <a:cxnSpLocks/>
          </p:cNvCxnSpPr>
          <p:nvPr/>
        </p:nvCxnSpPr>
        <p:spPr>
          <a:xfrm>
            <a:off x="5094514" y="2769577"/>
            <a:ext cx="267683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0B232F30-B643-4BD0-9724-91C9B9656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352" y="837917"/>
            <a:ext cx="2865664" cy="124382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BD5D8C3-595E-41E4-8C2C-73BB90AFC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352" y="3958292"/>
            <a:ext cx="1770756" cy="296499"/>
          </a:xfrm>
          <a:prstGeom prst="rect">
            <a:avLst/>
          </a:prstGeom>
        </p:spPr>
      </p:pic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B41FFF8E-DA32-46EB-9C03-DD60C6248D85}"/>
              </a:ext>
            </a:extLst>
          </p:cNvPr>
          <p:cNvCxnSpPr>
            <a:stCxn id="35" idx="1"/>
            <a:endCxn id="7" idx="2"/>
          </p:cNvCxnSpPr>
          <p:nvPr/>
        </p:nvCxnSpPr>
        <p:spPr>
          <a:xfrm rot="10800000">
            <a:off x="4033180" y="3752300"/>
            <a:ext cx="3738172" cy="354243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DD97F2C-BAAC-44BD-A28C-C4DDF361A036}"/>
              </a:ext>
            </a:extLst>
          </p:cNvPr>
          <p:cNvSpPr/>
          <p:nvPr/>
        </p:nvSpPr>
        <p:spPr>
          <a:xfrm>
            <a:off x="7576197" y="653143"/>
            <a:ext cx="4119825" cy="3737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678A99-D634-4E92-943D-CEC7CADCAB75}"/>
              </a:ext>
            </a:extLst>
          </p:cNvPr>
          <p:cNvSpPr/>
          <p:nvPr/>
        </p:nvSpPr>
        <p:spPr>
          <a:xfrm>
            <a:off x="2061586" y="1860621"/>
            <a:ext cx="3927231" cy="2299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51DEF4C-2B7A-4618-B26B-6FC5ABA9C46D}"/>
              </a:ext>
            </a:extLst>
          </p:cNvPr>
          <p:cNvCxnSpPr>
            <a:stCxn id="24" idx="3"/>
            <a:endCxn id="7" idx="0"/>
          </p:cNvCxnSpPr>
          <p:nvPr/>
        </p:nvCxnSpPr>
        <p:spPr>
          <a:xfrm>
            <a:off x="3546907" y="950204"/>
            <a:ext cx="486273" cy="100998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3E2E02C-5253-43E5-9E7B-3EB0965D57AA}"/>
              </a:ext>
            </a:extLst>
          </p:cNvPr>
          <p:cNvCxnSpPr>
            <a:cxnSpLocks/>
          </p:cNvCxnSpPr>
          <p:nvPr/>
        </p:nvCxnSpPr>
        <p:spPr>
          <a:xfrm>
            <a:off x="10439382" y="1354532"/>
            <a:ext cx="14813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6D48541-73B2-4A09-8F64-570FD74B05BE}"/>
              </a:ext>
            </a:extLst>
          </p:cNvPr>
          <p:cNvCxnSpPr>
            <a:cxnSpLocks/>
          </p:cNvCxnSpPr>
          <p:nvPr/>
        </p:nvCxnSpPr>
        <p:spPr>
          <a:xfrm>
            <a:off x="10591782" y="1506932"/>
            <a:ext cx="14813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10DDD8E-FE18-4D7F-851E-E2B5E7700E67}"/>
              </a:ext>
            </a:extLst>
          </p:cNvPr>
          <p:cNvCxnSpPr>
            <a:cxnSpLocks/>
          </p:cNvCxnSpPr>
          <p:nvPr/>
        </p:nvCxnSpPr>
        <p:spPr>
          <a:xfrm>
            <a:off x="10409834" y="1659332"/>
            <a:ext cx="14813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D5B1496C-6ED4-404F-AC06-A580C19B27DA}"/>
              </a:ext>
            </a:extLst>
          </p:cNvPr>
          <p:cNvCxnSpPr/>
          <p:nvPr/>
        </p:nvCxnSpPr>
        <p:spPr>
          <a:xfrm rot="10800000">
            <a:off x="10918064" y="3618718"/>
            <a:ext cx="2542677" cy="324098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36E86B0A-2135-4CB8-AA33-FBFE07CE8CFE}"/>
              </a:ext>
            </a:extLst>
          </p:cNvPr>
          <p:cNvSpPr/>
          <p:nvPr/>
        </p:nvSpPr>
        <p:spPr>
          <a:xfrm>
            <a:off x="2061586" y="4259586"/>
            <a:ext cx="4319116" cy="2598414"/>
          </a:xfrm>
          <a:prstGeom prst="roundRect">
            <a:avLst>
              <a:gd name="adj" fmla="val 506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55CE941A-5BFB-42B0-B1AA-6D7B3760D4F8}"/>
              </a:ext>
            </a:extLst>
          </p:cNvPr>
          <p:cNvCxnSpPr/>
          <p:nvPr/>
        </p:nvCxnSpPr>
        <p:spPr>
          <a:xfrm rot="10800000">
            <a:off x="10547085" y="4004543"/>
            <a:ext cx="2542677" cy="324098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3FE0CEE9-7D2F-4998-B982-C84891BAFD00}"/>
              </a:ext>
            </a:extLst>
          </p:cNvPr>
          <p:cNvCxnSpPr/>
          <p:nvPr/>
        </p:nvCxnSpPr>
        <p:spPr>
          <a:xfrm rot="10800000">
            <a:off x="10764428" y="3817837"/>
            <a:ext cx="2542677" cy="324098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E1A0890B-8F8A-43E5-861E-FE5696CFDBB0}"/>
              </a:ext>
            </a:extLst>
          </p:cNvPr>
          <p:cNvSpPr txBox="1"/>
          <p:nvPr/>
        </p:nvSpPr>
        <p:spPr>
          <a:xfrm>
            <a:off x="2118131" y="4259586"/>
            <a:ext cx="4752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import de librairies (externe)</a:t>
            </a:r>
          </a:p>
          <a:p>
            <a:r>
              <a:rPr lang="fr-FR" sz="1400" dirty="0"/>
              <a:t>import de composants ou style (interne)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 err="1"/>
              <a:t>const</a:t>
            </a:r>
            <a:r>
              <a:rPr lang="fr-FR" sz="1400" dirty="0"/>
              <a:t> </a:t>
            </a:r>
            <a:r>
              <a:rPr lang="fr-FR" sz="1400" b="1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C</a:t>
            </a:r>
            <a:r>
              <a:rPr lang="fr-FR" sz="1400" dirty="0" err="1"/>
              <a:t>omposantTruc</a:t>
            </a:r>
            <a:r>
              <a:rPr lang="fr-FR" sz="1400" dirty="0"/>
              <a:t> = () =&gt; {</a:t>
            </a:r>
          </a:p>
          <a:p>
            <a:r>
              <a:rPr lang="fr-FR" sz="1400" dirty="0"/>
              <a:t>	return (</a:t>
            </a:r>
          </a:p>
          <a:p>
            <a:r>
              <a:rPr lang="fr-FR" sz="1400" dirty="0"/>
              <a:t>		&lt;div&gt;</a:t>
            </a:r>
            <a:br>
              <a:rPr lang="fr-FR" sz="1400" dirty="0"/>
            </a:br>
            <a:r>
              <a:rPr lang="fr-FR" sz="1400" dirty="0"/>
              <a:t>		  </a:t>
            </a:r>
            <a:r>
              <a:rPr lang="fr-FR" sz="1400" dirty="0" err="1"/>
              <a:t>Blabla</a:t>
            </a:r>
            <a:br>
              <a:rPr lang="fr-FR" sz="1400" dirty="0"/>
            </a:br>
            <a:r>
              <a:rPr lang="fr-FR" sz="1400" dirty="0"/>
              <a:t>		  &lt;</a:t>
            </a:r>
            <a:r>
              <a:rPr lang="fr-FR" sz="1400" b="1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fr-FR" sz="1400" dirty="0" err="1"/>
              <a:t>utreComposantTruc</a:t>
            </a:r>
            <a:r>
              <a:rPr lang="fr-FR" sz="1400" dirty="0"/>
              <a:t> /&gt;</a:t>
            </a:r>
            <a:br>
              <a:rPr lang="fr-FR" sz="1400" dirty="0"/>
            </a:br>
            <a:r>
              <a:rPr lang="fr-FR" sz="1400" dirty="0"/>
              <a:t>		&lt;/div&gt;  ); };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export default </a:t>
            </a:r>
            <a:r>
              <a:rPr lang="fr-FR" sz="1400" b="1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C</a:t>
            </a:r>
            <a:r>
              <a:rPr lang="fr-FR" sz="1400" dirty="0" err="1"/>
              <a:t>omposantTruc</a:t>
            </a:r>
            <a:r>
              <a:rPr lang="fr-FR" sz="1400" dirty="0"/>
              <a:t>; </a:t>
            </a:r>
            <a:br>
              <a:rPr lang="fr-FR" sz="1400" dirty="0"/>
            </a:br>
            <a:r>
              <a:rPr lang="fr-FR" sz="1400" dirty="0"/>
              <a:t>	</a:t>
            </a:r>
          </a:p>
          <a:p>
            <a:endParaRPr lang="fr-FR" sz="1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34F4564-63D8-4ED0-A1DD-CF72993CC350}"/>
              </a:ext>
            </a:extLst>
          </p:cNvPr>
          <p:cNvSpPr txBox="1"/>
          <p:nvPr/>
        </p:nvSpPr>
        <p:spPr>
          <a:xfrm>
            <a:off x="7080843" y="5300086"/>
            <a:ext cx="4424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philosophie de </a:t>
            </a:r>
            <a:r>
              <a:rPr lang="fr-FR" dirty="0" err="1"/>
              <a:t>react</a:t>
            </a:r>
            <a:r>
              <a:rPr lang="fr-FR" dirty="0"/>
              <a:t> (séparation des concepts) est possible grâce au système import export (voir site </a:t>
            </a:r>
            <a:r>
              <a:rPr lang="fr-FR" dirty="0" err="1"/>
              <a:t>mdn</a:t>
            </a:r>
            <a:r>
              <a:rPr lang="fr-FR" dirty="0"/>
              <a:t> : référence)</a:t>
            </a:r>
          </a:p>
        </p:txBody>
      </p:sp>
    </p:spTree>
    <p:extLst>
      <p:ext uri="{BB962C8B-B14F-4D97-AF65-F5344CB8AC3E}">
        <p14:creationId xmlns:p14="http://schemas.microsoft.com/office/powerpoint/2010/main" val="94265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0864" y="4793176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JS autrement – </a:t>
            </a:r>
            <a:r>
              <a:rPr lang="fr-FR" sz="2400" b="1" dirty="0" err="1"/>
              <a:t>Filter</a:t>
            </a:r>
            <a:r>
              <a:rPr lang="fr-FR" sz="2400" b="1" dirty="0"/>
              <a:t> / </a:t>
            </a:r>
            <a:r>
              <a:rPr lang="fr-FR" sz="2400" b="1" dirty="0" err="1"/>
              <a:t>Map</a:t>
            </a:r>
            <a:r>
              <a:rPr lang="fr-FR" sz="2400" b="1" dirty="0"/>
              <a:t> / </a:t>
            </a:r>
            <a:r>
              <a:rPr lang="fr-FR" sz="2400" b="1" dirty="0" err="1"/>
              <a:t>Foreach</a:t>
            </a:r>
            <a:r>
              <a:rPr lang="fr-FR" sz="2400" b="1" dirty="0"/>
              <a:t> / </a:t>
            </a:r>
            <a:r>
              <a:rPr lang="fr-FR" sz="2400" b="1" dirty="0" err="1"/>
              <a:t>Reduce</a:t>
            </a:r>
            <a:endParaRPr lang="fr-FR" sz="2400" b="1" dirty="0"/>
          </a:p>
        </p:txBody>
      </p:sp>
      <p:pic>
        <p:nvPicPr>
          <p:cNvPr id="6145" name="Picture 1" descr="Texte de remplacement généré par une machine :&#10;var words — &#10;const result &#10;['spray' , &#10;'limit' , &#10;'elite' , &#10;'exuberant' , &#10;length &gt; 6); &#10;'destruction' , &#10;&quot;present &#10;'present'l; &#10;words.filter(word word &#10;console. log ( result) ; &#10;// expected output : Array [&quot;exuberant&quot;, &quot;destruction&quot; , ">
            <a:extLst>
              <a:ext uri="{FF2B5EF4-FFF2-40B4-BE49-F238E27FC236}">
                <a16:creationId xmlns:a16="http://schemas.microsoft.com/office/drawing/2014/main" id="{CCA72DB7-8977-4FB1-A563-32D5C2F72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" r="1857" b="7081"/>
          <a:stretch/>
        </p:blipFill>
        <p:spPr bwMode="auto">
          <a:xfrm>
            <a:off x="2236643" y="1057096"/>
            <a:ext cx="6366545" cy="11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ECC90D8-282B-4C06-9A2D-E51555705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44" y="2705317"/>
            <a:ext cx="2857500" cy="14573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196B48-F2A0-4EC1-9EA8-133F37A91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692" y="4891332"/>
            <a:ext cx="3171825" cy="13906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2F043E-EE0C-45AE-BCF2-52C0A5717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337" y="3431434"/>
            <a:ext cx="3638550" cy="1524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89B2135-CE95-41A8-9A61-72C09B0FDC33}"/>
              </a:ext>
            </a:extLst>
          </p:cNvPr>
          <p:cNvSpPr txBox="1"/>
          <p:nvPr/>
        </p:nvSpPr>
        <p:spPr>
          <a:xfrm>
            <a:off x="2177752" y="653143"/>
            <a:ext cx="144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err="1"/>
              <a:t>filter</a:t>
            </a:r>
            <a:r>
              <a:rPr lang="fr-FR" dirty="0"/>
              <a:t>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8A1A954-3C7C-45EC-BD60-59494E514FCB}"/>
              </a:ext>
            </a:extLst>
          </p:cNvPr>
          <p:cNvSpPr txBox="1"/>
          <p:nvPr/>
        </p:nvSpPr>
        <p:spPr>
          <a:xfrm>
            <a:off x="2215692" y="2307515"/>
            <a:ext cx="144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err="1"/>
              <a:t>map</a:t>
            </a:r>
            <a:r>
              <a:rPr lang="fr-FR" dirty="0"/>
              <a:t>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C663497-CE5B-4332-A369-D95C513C090B}"/>
              </a:ext>
            </a:extLst>
          </p:cNvPr>
          <p:cNvSpPr txBox="1"/>
          <p:nvPr/>
        </p:nvSpPr>
        <p:spPr>
          <a:xfrm>
            <a:off x="7878337" y="2965131"/>
            <a:ext cx="144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err="1"/>
              <a:t>reduce</a:t>
            </a:r>
            <a:r>
              <a:rPr lang="fr-FR" sz="2000" b="1" u="sng" dirty="0"/>
              <a:t>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B3F2C7-B34A-4B17-B580-D7B09DAD7ED3}"/>
              </a:ext>
            </a:extLst>
          </p:cNvPr>
          <p:cNvSpPr txBox="1"/>
          <p:nvPr/>
        </p:nvSpPr>
        <p:spPr>
          <a:xfrm>
            <a:off x="2330152" y="4522000"/>
            <a:ext cx="144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err="1"/>
              <a:t>forEach</a:t>
            </a:r>
            <a:r>
              <a:rPr lang="fr-FR" sz="2000" b="1" u="sng" dirty="0"/>
              <a:t> 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7FC7E77-B72E-4129-8B21-66167E9CBA7C}"/>
              </a:ext>
            </a:extLst>
          </p:cNvPr>
          <p:cNvSpPr txBox="1"/>
          <p:nvPr/>
        </p:nvSpPr>
        <p:spPr>
          <a:xfrm>
            <a:off x="5567396" y="5616238"/>
            <a:ext cx="144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b="1" i="1"/>
            </a:lvl1pPr>
          </a:lstStyle>
          <a:p>
            <a:r>
              <a:rPr lang="fr-FR" dirty="0"/>
              <a:t> Faire le Test1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A605C7-4273-49A1-BB6D-319ADC034D96}"/>
              </a:ext>
            </a:extLst>
          </p:cNvPr>
          <p:cNvSpPr txBox="1"/>
          <p:nvPr/>
        </p:nvSpPr>
        <p:spPr>
          <a:xfrm>
            <a:off x="5183225" y="3244334"/>
            <a:ext cx="144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b="1" i="1"/>
            </a:lvl1pPr>
          </a:lstStyle>
          <a:p>
            <a:r>
              <a:rPr lang="fr-FR" dirty="0"/>
              <a:t> Faire le Test2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4608D53-4B7E-4184-853A-33DF3F10F689}"/>
              </a:ext>
            </a:extLst>
          </p:cNvPr>
          <p:cNvSpPr txBox="1"/>
          <p:nvPr/>
        </p:nvSpPr>
        <p:spPr>
          <a:xfrm>
            <a:off x="8823756" y="1433075"/>
            <a:ext cx="208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/>
              <a:t> Faire le Test5</a:t>
            </a:r>
          </a:p>
        </p:txBody>
      </p:sp>
    </p:spTree>
    <p:extLst>
      <p:ext uri="{BB962C8B-B14F-4D97-AF65-F5344CB8AC3E}">
        <p14:creationId xmlns:p14="http://schemas.microsoft.com/office/powerpoint/2010/main" val="277001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0864" y="4763030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JS autrement / </a:t>
            </a:r>
            <a:r>
              <a:rPr lang="fr-FR" sz="2400" b="1" dirty="0" err="1"/>
              <a:t>Destructuring</a:t>
            </a:r>
            <a:r>
              <a:rPr lang="fr-FR" sz="2400" b="1" dirty="0"/>
              <a:t> - Littéraux</a:t>
            </a:r>
          </a:p>
        </p:txBody>
      </p:sp>
      <p:pic>
        <p:nvPicPr>
          <p:cNvPr id="10241" name="Picture 1" descr="Texte de remplacement généré par une machine :&#10;const datas &#10;firstname: 'Parker', &#10;lastname: ' Lewis ' , &#10;// ES5 &#10;var firstName &#10;datas . firstname; &#10;var lastName &#10;datas . lastName ; &#10;// ES2@15 &#10;const { firstname, &#10;lastname } &#10;datas ; ">
            <a:extLst>
              <a:ext uri="{FF2B5EF4-FFF2-40B4-BE49-F238E27FC236}">
                <a16:creationId xmlns:a16="http://schemas.microsoft.com/office/drawing/2014/main" id="{C9CD7381-488B-46FA-896B-5BDE000B0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90" y="713433"/>
            <a:ext cx="3238820" cy="219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onst students &#10;[ ' Hannah', &#10;'Coraline', 'Fred']; &#10;// ES5 &#10;var first &#10;var second &#10;students [O] ; &#10;students[l] • &#10;var last &#10;students [2] • &#10;// ES2@15 &#10;const [first, &#10;second, &#10;last] &#10;students; ">
            <a:extLst>
              <a:ext uri="{FF2B5EF4-FFF2-40B4-BE49-F238E27FC236}">
                <a16:creationId xmlns:a16="http://schemas.microsoft.com/office/drawing/2014/main" id="{C317D9BC-921D-4A10-9AA1-658CB4274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611" y="713433"/>
            <a:ext cx="3928926" cy="18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34884B1-10B3-4FC7-A66E-050D6FA36D77}"/>
              </a:ext>
            </a:extLst>
          </p:cNvPr>
          <p:cNvSpPr txBox="1"/>
          <p:nvPr/>
        </p:nvSpPr>
        <p:spPr>
          <a:xfrm>
            <a:off x="2132052" y="713433"/>
            <a:ext cx="21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Destructuring</a:t>
            </a:r>
            <a:r>
              <a:rPr lang="fr-FR" dirty="0"/>
              <a:t>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9597F1C-767E-4CBD-8FFF-208A72E2B49B}"/>
              </a:ext>
            </a:extLst>
          </p:cNvPr>
          <p:cNvSpPr txBox="1"/>
          <p:nvPr/>
        </p:nvSpPr>
        <p:spPr>
          <a:xfrm>
            <a:off x="2236643" y="3584695"/>
            <a:ext cx="905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Littéraux de gabarit </a:t>
            </a:r>
            <a:r>
              <a:rPr lang="fr-FR" dirty="0"/>
              <a:t>: Permet d’introduire du JS dans un string = rendre dynamique un string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4BCCDA-50D9-4CA1-B9FF-0532E9837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241" y="4081762"/>
            <a:ext cx="7258259" cy="1407419"/>
          </a:xfrm>
          <a:prstGeom prst="rect">
            <a:avLst/>
          </a:prstGeom>
        </p:spPr>
      </p:pic>
      <p:pic>
        <p:nvPicPr>
          <p:cNvPr id="10243" name="Picture 3" descr="const (data) • • &lt;div • &quot;&gt; &#10;• HTML •a 'été • généré • par • ${data . &#10;• 'affiché • avec • ${data . method}&lt;/h2&gt; ">
            <a:extLst>
              <a:ext uri="{FF2B5EF4-FFF2-40B4-BE49-F238E27FC236}">
                <a16:creationId xmlns:a16="http://schemas.microsoft.com/office/drawing/2014/main" id="{11CBBC0A-BD47-45C9-BB45-D31A2317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12" y="5867400"/>
            <a:ext cx="55340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8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0863" y="4763031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166305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JS autrement / </a:t>
            </a:r>
            <a:r>
              <a:rPr lang="fr-FR" sz="2400" b="1" dirty="0" err="1"/>
              <a:t>Currying</a:t>
            </a:r>
            <a:endParaRPr lang="fr-FR" sz="2400" b="1" dirty="0"/>
          </a:p>
        </p:txBody>
      </p:sp>
      <p:pic>
        <p:nvPicPr>
          <p:cNvPr id="8193" name="Picture 1" descr="function createMulti(x) { &#10;return function (y) &#10;Il return x * Y; &#10;const createMult1 — &#10;return (y) &#10;return x &#10;// équivalent å &#10;const creatMulti = &#10;// équivalentoåo silloseul oparamétre: &#10;const = x ">
            <a:extLst>
              <a:ext uri="{FF2B5EF4-FFF2-40B4-BE49-F238E27FC236}">
                <a16:creationId xmlns:a16="http://schemas.microsoft.com/office/drawing/2014/main" id="{4B496298-44DC-48B0-92B8-47736AB26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09" y="944545"/>
            <a:ext cx="38957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F2AA71E-5973-4F97-822E-59C62832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716" y="1798941"/>
            <a:ext cx="2266950" cy="1971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E1CB5A-A489-4E40-B78E-34367A249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141" y="3859802"/>
            <a:ext cx="2428875" cy="333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425C40-42A6-41D4-AE4A-4372B617C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141" y="4279341"/>
            <a:ext cx="2295525" cy="3333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C41226-705E-491C-ACFC-12F00CEA2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191" y="4713662"/>
            <a:ext cx="2409825" cy="2762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40D0142-F554-4ED6-A941-35E4F39C6257}"/>
              </a:ext>
            </a:extLst>
          </p:cNvPr>
          <p:cNvSpPr txBox="1"/>
          <p:nvPr/>
        </p:nvSpPr>
        <p:spPr>
          <a:xfrm>
            <a:off x="8137677" y="1337276"/>
            <a:ext cx="349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Rappel fonctions fléchées</a:t>
            </a:r>
          </a:p>
        </p:txBody>
      </p:sp>
    </p:spTree>
    <p:extLst>
      <p:ext uri="{BB962C8B-B14F-4D97-AF65-F5344CB8AC3E}">
        <p14:creationId xmlns:p14="http://schemas.microsoft.com/office/powerpoint/2010/main" val="253119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60960" y="924560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86887" y="0"/>
            <a:ext cx="40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Fin de config ou question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D1C449-89B3-42F9-BBF5-2350CE24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87" y="592853"/>
            <a:ext cx="1314559" cy="34759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20FA28-C5B5-44A1-9907-D007F24B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293" y="592853"/>
            <a:ext cx="3094039" cy="15993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55ED7C0-5C1B-491C-B5B1-B0DD989A9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556" y="46894"/>
            <a:ext cx="3477544" cy="46188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CB03EB-8A2B-4E78-A2A0-D36383752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472" y="3234364"/>
            <a:ext cx="4655057" cy="34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3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Théorie sur le fonctionnement de React – Le DOM Virtuel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324230-9A14-4788-8B97-0A0595436BD2}"/>
              </a:ext>
            </a:extLst>
          </p:cNvPr>
          <p:cNvSpPr txBox="1"/>
          <p:nvPr/>
        </p:nvSpPr>
        <p:spPr>
          <a:xfrm>
            <a:off x="2015579" y="955337"/>
            <a:ext cx="926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C’est quoi ? </a:t>
            </a:r>
          </a:p>
          <a:p>
            <a:r>
              <a:rPr lang="fr-FR" dirty="0"/>
              <a:t>Un concept de programmation / une copie du DOM synchronisé grâce à la librairie </a:t>
            </a:r>
            <a:r>
              <a:rPr lang="fr-FR" dirty="0" err="1"/>
              <a:t>ReactDom</a:t>
            </a:r>
            <a:r>
              <a:rPr lang="fr-FR" dirty="0"/>
              <a:t> / un objet javascript </a:t>
            </a:r>
            <a:endParaRPr lang="fr-FR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A2EFEF6-D5CE-4F12-9AB0-741D881F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215" y="1735015"/>
            <a:ext cx="3809999" cy="189567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F5EFB76-DE1D-4513-B8A5-CD79D8565870}"/>
              </a:ext>
            </a:extLst>
          </p:cNvPr>
          <p:cNvSpPr txBox="1"/>
          <p:nvPr/>
        </p:nvSpPr>
        <p:spPr>
          <a:xfrm>
            <a:off x="2015578" y="2244852"/>
            <a:ext cx="926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Pourquoi faire ? </a:t>
            </a:r>
          </a:p>
          <a:p>
            <a:r>
              <a:rPr lang="fr-FR" dirty="0"/>
              <a:t>Eviter de tout recharger à chaque fois (</a:t>
            </a:r>
            <a:r>
              <a:rPr lang="fr-FR" dirty="0" err="1"/>
              <a:t>layout</a:t>
            </a:r>
            <a:r>
              <a:rPr lang="fr-FR" dirty="0"/>
              <a:t> + style)</a:t>
            </a:r>
          </a:p>
          <a:p>
            <a:r>
              <a:rPr lang="fr-FR" dirty="0" err="1"/>
              <a:t>Angular</a:t>
            </a:r>
            <a:r>
              <a:rPr lang="fr-FR" dirty="0"/>
              <a:t> utilise du Dirty checking ( + long sur des gros projets)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07E6944-6F8E-4ABE-B095-4F0185139E1C}"/>
              </a:ext>
            </a:extLst>
          </p:cNvPr>
          <p:cNvSpPr txBox="1"/>
          <p:nvPr/>
        </p:nvSpPr>
        <p:spPr>
          <a:xfrm>
            <a:off x="2015578" y="3489678"/>
            <a:ext cx="9268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Comment ? </a:t>
            </a:r>
          </a:p>
          <a:p>
            <a:r>
              <a:rPr lang="fr-FR" dirty="0"/>
              <a:t>Manipuler du JS est beaucoup + rapide que dialoguer avec les API navigateur pour construire                         le DOM.</a:t>
            </a:r>
          </a:p>
          <a:p>
            <a:r>
              <a:rPr lang="fr-FR" dirty="0"/>
              <a:t>On garde 3 copies : DOM réel / DOM virtuel(n-1) / DOM virtuel (n) que l’on compare via un algorithme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Deux hypothèses: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92F2C6-0FEC-4999-96CC-F1BADDFF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203" y="5122985"/>
            <a:ext cx="3022011" cy="16382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10866D-1578-4C69-B0BA-AA828465BF76}"/>
              </a:ext>
            </a:extLst>
          </p:cNvPr>
          <p:cNvSpPr txBox="1"/>
          <p:nvPr/>
        </p:nvSpPr>
        <p:spPr>
          <a:xfrm>
            <a:off x="2015578" y="5380672"/>
            <a:ext cx="7060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i="1" dirty="0"/>
              <a:t>Deux composants de la même classe généreront des arbres similaires et deux composants de classes différentes généreront des arbres différents.</a:t>
            </a:r>
          </a:p>
          <a:p>
            <a:pPr marL="342900" indent="-342900">
              <a:buFont typeface="+mj-lt"/>
              <a:buAutoNum type="arabicPeriod"/>
            </a:pPr>
            <a:r>
              <a:rPr lang="fr-FR" i="1" dirty="0"/>
              <a:t>Il est possible de fournir une clé unique pour les éléments stables sur différents rendus.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B0C7D56-2E07-4EF0-A5FB-2666DCD1BBA7}"/>
              </a:ext>
            </a:extLst>
          </p:cNvPr>
          <p:cNvSpPr txBox="1"/>
          <p:nvPr/>
        </p:nvSpPr>
        <p:spPr>
          <a:xfrm>
            <a:off x="-30815" y="2009782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695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30815" y="2009782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Théorie sur le fonctionnement de React – Le DOM Virtuel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8FC1CA9-0913-41E0-8872-54EC75C6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24" y="862200"/>
            <a:ext cx="3934076" cy="13529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E0CCD27-3BAA-46C0-9D9F-3DFD4A81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84" y="667948"/>
            <a:ext cx="4973967" cy="39937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186C26C-F5A2-4B75-8774-852CCC386AC1}"/>
              </a:ext>
            </a:extLst>
          </p:cNvPr>
          <p:cNvSpPr txBox="1"/>
          <p:nvPr/>
        </p:nvSpPr>
        <p:spPr>
          <a:xfrm>
            <a:off x="2074916" y="2895599"/>
            <a:ext cx="497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Conséquences sur notre manière de développer :</a:t>
            </a:r>
          </a:p>
          <a:p>
            <a:r>
              <a:rPr lang="fr-FR" dirty="0"/>
              <a:t> </a:t>
            </a:r>
          </a:p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>
                <a:sym typeface="Wingdings" panose="05000000000000000000" pitchFamily="2" charset="2"/>
              </a:rPr>
              <a:t>Utiliser des key props</a:t>
            </a:r>
            <a:endParaRPr lang="fr-FR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57DBDB9-3A60-4C7D-9201-28B28A5A3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924" y="4056882"/>
            <a:ext cx="2152650" cy="12096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3B1BFCB-5D47-4FBC-BDDE-3378D9960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916" y="5504510"/>
            <a:ext cx="3048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30815" y="2009782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Théorie sur le fonctionnement de React – Le DOM Virtuel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7DAFE6-3762-42C7-BAFF-71EF312C2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01"/>
          <a:stretch/>
        </p:blipFill>
        <p:spPr>
          <a:xfrm>
            <a:off x="6501282" y="1193125"/>
            <a:ext cx="5634812" cy="16333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0A99C2D-CF03-4A8E-904E-F5AF31FF1556}"/>
              </a:ext>
            </a:extLst>
          </p:cNvPr>
          <p:cNvSpPr txBox="1"/>
          <p:nvPr/>
        </p:nvSpPr>
        <p:spPr>
          <a:xfrm>
            <a:off x="2160395" y="773723"/>
            <a:ext cx="868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vous oubliez les key, ce n’est pas bloquant. React vous le signalera par ce message, mais le code s’</a:t>
            </a:r>
            <a:r>
              <a:rPr lang="fr-FR" dirty="0" err="1"/>
              <a:t>executera</a:t>
            </a:r>
            <a:r>
              <a:rPr lang="fr-FR" dirty="0"/>
              <a:t> quand même.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DA8BBC3-0028-456B-9813-E6EDC086B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03" y="1493461"/>
            <a:ext cx="3802997" cy="519113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AF88761-A66E-4125-9F0D-C9DDFD30997E}"/>
              </a:ext>
            </a:extLst>
          </p:cNvPr>
          <p:cNvSpPr txBox="1"/>
          <p:nvPr/>
        </p:nvSpPr>
        <p:spPr>
          <a:xfrm>
            <a:off x="6085951" y="3063732"/>
            <a:ext cx="582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key doivent être uniques entre frère d’un même parent, mais pas forcement par rapport à tous les éléments. </a:t>
            </a:r>
          </a:p>
        </p:txBody>
      </p:sp>
    </p:spTree>
    <p:extLst>
      <p:ext uri="{BB962C8B-B14F-4D97-AF65-F5344CB8AC3E}">
        <p14:creationId xmlns:p14="http://schemas.microsoft.com/office/powerpoint/2010/main" val="34945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8F13E50-F5E6-44BD-A0EF-80EC52E33516}"/>
              </a:ext>
            </a:extLst>
          </p:cNvPr>
          <p:cNvSpPr txBox="1"/>
          <p:nvPr/>
        </p:nvSpPr>
        <p:spPr>
          <a:xfrm>
            <a:off x="-34833" y="2032829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55C0E51-9DCA-43A9-A28C-B12FF62A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70" y="2085975"/>
            <a:ext cx="5715000" cy="2686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2ED82C-A971-4ABD-8E75-BB0B1B8C2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04" y="1121773"/>
            <a:ext cx="2724150" cy="4343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28A419-5359-4686-A5B8-C7643A717B45}"/>
              </a:ext>
            </a:extLst>
          </p:cNvPr>
          <p:cNvSpPr txBox="1"/>
          <p:nvPr/>
        </p:nvSpPr>
        <p:spPr>
          <a:xfrm>
            <a:off x="2073307" y="572755"/>
            <a:ext cx="629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Exemple de modification du DOM par React</a:t>
            </a:r>
          </a:p>
        </p:txBody>
      </p:sp>
    </p:spTree>
    <p:extLst>
      <p:ext uri="{BB962C8B-B14F-4D97-AF65-F5344CB8AC3E}">
        <p14:creationId xmlns:p14="http://schemas.microsoft.com/office/powerpoint/2010/main" val="346750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0863" y="2843795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JSX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6B2666-9BB3-43B1-BDEE-13DEDEA4BB8B}"/>
              </a:ext>
            </a:extLst>
          </p:cNvPr>
          <p:cNvSpPr txBox="1"/>
          <p:nvPr/>
        </p:nvSpPr>
        <p:spPr>
          <a:xfrm>
            <a:off x="2132546" y="437440"/>
            <a:ext cx="572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C’est une extension/sucre syntaxique du JS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9D10C2E-A123-4C77-AFB5-D39AA2A2A206}"/>
              </a:ext>
            </a:extLst>
          </p:cNvPr>
          <p:cNvGrpSpPr/>
          <p:nvPr/>
        </p:nvGrpSpPr>
        <p:grpSpPr>
          <a:xfrm>
            <a:off x="3396343" y="914958"/>
            <a:ext cx="8795657" cy="1943167"/>
            <a:chOff x="2075320" y="1328820"/>
            <a:chExt cx="10075408" cy="24206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126FCE7-ECD2-4193-B677-6D8465F26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263" y="1334806"/>
              <a:ext cx="2619375" cy="11906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B8F0363-8253-4C25-BFC7-2068A0717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3372" y="1328820"/>
              <a:ext cx="3390900" cy="12287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65354C8-99E2-4E5C-96DD-FAC63309D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8988" y="1863556"/>
              <a:ext cx="3524250" cy="1885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5" name="Connecteur : en angle 14">
              <a:extLst>
                <a:ext uri="{FF2B5EF4-FFF2-40B4-BE49-F238E27FC236}">
                  <a16:creationId xmlns:a16="http://schemas.microsoft.com/office/drawing/2014/main" id="{60F4F026-4082-4EC7-A77E-C44AF45D87CD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16200000" flipH="1">
              <a:off x="7469516" y="1776851"/>
              <a:ext cx="328778" cy="189016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6507D97-36FA-4128-A79F-CE69E7EBB611}"/>
                </a:ext>
              </a:extLst>
            </p:cNvPr>
            <p:cNvSpPr txBox="1"/>
            <p:nvPr/>
          </p:nvSpPr>
          <p:spPr>
            <a:xfrm>
              <a:off x="3528972" y="2882839"/>
              <a:ext cx="1489166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Output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38E0A17-3CB2-41DE-9629-F355C5430C68}"/>
                </a:ext>
              </a:extLst>
            </p:cNvPr>
            <p:cNvSpPr txBox="1"/>
            <p:nvPr/>
          </p:nvSpPr>
          <p:spPr>
            <a:xfrm>
              <a:off x="2075320" y="2611756"/>
              <a:ext cx="1604012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Version JSX 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B3DAF37-D194-4D9A-9C87-CE4C46067566}"/>
                </a:ext>
              </a:extLst>
            </p:cNvPr>
            <p:cNvSpPr txBox="1"/>
            <p:nvPr/>
          </p:nvSpPr>
          <p:spPr>
            <a:xfrm>
              <a:off x="4890638" y="2545237"/>
              <a:ext cx="1876563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Version sans JSX 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18EFFA8-B6CD-43B1-8568-96609F3726B4}"/>
                </a:ext>
              </a:extLst>
            </p:cNvPr>
            <p:cNvSpPr txBox="1"/>
            <p:nvPr/>
          </p:nvSpPr>
          <p:spPr>
            <a:xfrm>
              <a:off x="4516170" y="2112408"/>
              <a:ext cx="374468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highlight>
                    <a:srgbClr val="FFFF00"/>
                  </a:highlight>
                </a:rPr>
                <a:t>JS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94717B1-09CE-4228-AEB7-6FCB1E588522}"/>
                </a:ext>
              </a:extLst>
            </p:cNvPr>
            <p:cNvSpPr txBox="1"/>
            <p:nvPr/>
          </p:nvSpPr>
          <p:spPr>
            <a:xfrm>
              <a:off x="8015927" y="2198339"/>
              <a:ext cx="374468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highlight>
                    <a:srgbClr val="FFFF00"/>
                  </a:highlight>
                </a:rPr>
                <a:t>JS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0051E98-299A-41A9-9436-90C2AB5E1675}"/>
                </a:ext>
              </a:extLst>
            </p:cNvPr>
            <p:cNvSpPr txBox="1"/>
            <p:nvPr/>
          </p:nvSpPr>
          <p:spPr>
            <a:xfrm>
              <a:off x="11776260" y="3317913"/>
              <a:ext cx="374468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highlight>
                    <a:srgbClr val="FFFF00"/>
                  </a:highlight>
                </a:rPr>
                <a:t>JS</a:t>
              </a:r>
            </a:p>
          </p:txBody>
        </p:sp>
        <p:cxnSp>
          <p:nvCxnSpPr>
            <p:cNvPr id="22" name="Connecteur : en angle 21">
              <a:extLst>
                <a:ext uri="{FF2B5EF4-FFF2-40B4-BE49-F238E27FC236}">
                  <a16:creationId xmlns:a16="http://schemas.microsoft.com/office/drawing/2014/main" id="{2F308BC2-2BDF-4862-A0EE-1C5AA8F9801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16200000" flipH="1">
              <a:off x="5885742" y="220640"/>
              <a:ext cx="368860" cy="4978442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D4C52F1-4BF0-42A8-B02B-037618C6AFF4}"/>
                </a:ext>
              </a:extLst>
            </p:cNvPr>
            <p:cNvSpPr txBox="1"/>
            <p:nvPr/>
          </p:nvSpPr>
          <p:spPr>
            <a:xfrm>
              <a:off x="6688821" y="2878427"/>
              <a:ext cx="1489166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Output</a:t>
              </a:r>
            </a:p>
          </p:txBody>
        </p:sp>
      </p:grpSp>
      <p:pic>
        <p:nvPicPr>
          <p:cNvPr id="1025" name="Picture 1" descr="function getGreeting(user) { &#10;if (user) { &#10;return &lt;h1&gt;He110, {formatName(user)}!&lt;/h1&gt;; &#10;return &lt;h1&gt;He110, Stranger .&lt;/hl&gt;; ">
            <a:extLst>
              <a:ext uri="{FF2B5EF4-FFF2-40B4-BE49-F238E27FC236}">
                <a16:creationId xmlns:a16="http://schemas.microsoft.com/office/drawing/2014/main" id="{81028F94-FD33-4558-983B-C44775DC2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69" y="3006645"/>
            <a:ext cx="3533146" cy="11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81C84B5-3249-4916-8224-9EDA5C2569B4}"/>
              </a:ext>
            </a:extLst>
          </p:cNvPr>
          <p:cNvSpPr txBox="1"/>
          <p:nvPr/>
        </p:nvSpPr>
        <p:spPr>
          <a:xfrm>
            <a:off x="2132545" y="2536377"/>
            <a:ext cx="572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peut y intégrer du JS 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7A584A0-F2DF-4AFD-9F32-46815DF75505}"/>
              </a:ext>
            </a:extLst>
          </p:cNvPr>
          <p:cNvSpPr/>
          <p:nvPr/>
        </p:nvSpPr>
        <p:spPr>
          <a:xfrm>
            <a:off x="7423850" y="3394815"/>
            <a:ext cx="4358228" cy="1513916"/>
          </a:xfrm>
          <a:prstGeom prst="roundRect">
            <a:avLst>
              <a:gd name="adj" fmla="val 936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E74F89-B56E-47D1-9AC4-8A95D0F44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601" y="4221827"/>
            <a:ext cx="3977985" cy="259102"/>
          </a:xfrm>
          <a:prstGeom prst="rect">
            <a:avLst/>
          </a:prstGeom>
        </p:spPr>
      </p:pic>
      <p:pic>
        <p:nvPicPr>
          <p:cNvPr id="1026" name="Picture 2" descr="const element = &#10;&lt;div&gt; &#10;&lt;h1&gt;He110 !&lt;/hl&gt; &#10;&lt;h2&gt;Good to see you here &#10;&lt;/div&gt; ">
            <a:extLst>
              <a:ext uri="{FF2B5EF4-FFF2-40B4-BE49-F238E27FC236}">
                <a16:creationId xmlns:a16="http://schemas.microsoft.com/office/drawing/2014/main" id="{D51BDBD2-A342-4D71-9F30-959239AF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69" y="5242912"/>
            <a:ext cx="35528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6D14E6F6-E35F-489E-8586-911272FE6023}"/>
              </a:ext>
            </a:extLst>
          </p:cNvPr>
          <p:cNvSpPr txBox="1"/>
          <p:nvPr/>
        </p:nvSpPr>
        <p:spPr>
          <a:xfrm>
            <a:off x="2132544" y="4677254"/>
            <a:ext cx="572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peut et on </a:t>
            </a:r>
            <a:r>
              <a:rPr lang="fr-FR" b="1" u="sng" dirty="0"/>
              <a:t>doit </a:t>
            </a:r>
            <a:r>
              <a:rPr lang="fr-FR" dirty="0"/>
              <a:t>y inclure des enfants: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5B38B6C-EEA5-4FD1-BB39-BE163A68F116}"/>
              </a:ext>
            </a:extLst>
          </p:cNvPr>
          <p:cNvSpPr txBox="1"/>
          <p:nvPr/>
        </p:nvSpPr>
        <p:spPr>
          <a:xfrm>
            <a:off x="7435984" y="3394815"/>
            <a:ext cx="4346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L’idée du JS c’est de </a:t>
            </a:r>
            <a:r>
              <a:rPr lang="fr-FR" b="1" dirty="0"/>
              <a:t>concilier le meilleur des deux mondes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code du JS, donc on continue à créer/manipuler des objets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mais on utilise la syntaxe HTML !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B1C858-A327-4A1A-8804-C4A2E803C8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9073" y="14836"/>
            <a:ext cx="2242927" cy="9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0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0863" y="2843795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JSX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6B2666-9BB3-43B1-BDEE-13DEDEA4BB8B}"/>
              </a:ext>
            </a:extLst>
          </p:cNvPr>
          <p:cNvSpPr txBox="1"/>
          <p:nvPr/>
        </p:nvSpPr>
        <p:spPr>
          <a:xfrm>
            <a:off x="2162691" y="532952"/>
            <a:ext cx="5721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syntaxe JSX est transpilé en JS version ES5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Voilà pourquoi le JSX nécessite d’importer React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618663-6BD1-4FFF-84CD-A8766958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51" y="1212954"/>
            <a:ext cx="7862869" cy="1061698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6A000EB-98DF-4F9C-9DC7-2F105A6C93D2}"/>
              </a:ext>
            </a:extLst>
          </p:cNvPr>
          <p:cNvGrpSpPr/>
          <p:nvPr/>
        </p:nvGrpSpPr>
        <p:grpSpPr>
          <a:xfrm>
            <a:off x="2162691" y="3353073"/>
            <a:ext cx="3514628" cy="2971975"/>
            <a:chOff x="7970814" y="2271953"/>
            <a:chExt cx="2764537" cy="2174271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5987114-BBE3-4968-9A36-070E8D2F1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0814" y="2271953"/>
              <a:ext cx="2764537" cy="2174271"/>
            </a:xfrm>
            <a:prstGeom prst="rect">
              <a:avLst/>
            </a:prstGeom>
          </p:spPr>
        </p:pic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56EAB4EE-494D-4094-826D-31623C8B0561}"/>
                </a:ext>
              </a:extLst>
            </p:cNvPr>
            <p:cNvCxnSpPr/>
            <p:nvPr/>
          </p:nvCxnSpPr>
          <p:spPr>
            <a:xfrm>
              <a:off x="8312583" y="2421653"/>
              <a:ext cx="193673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BE23DA49-ED26-4945-8667-D874191AE0BE}"/>
              </a:ext>
            </a:extLst>
          </p:cNvPr>
          <p:cNvSpPr txBox="1"/>
          <p:nvPr/>
        </p:nvSpPr>
        <p:spPr>
          <a:xfrm>
            <a:off x="6193208" y="4317116"/>
            <a:ext cx="57216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u="sng" dirty="0"/>
              <a:t>/!\</a:t>
            </a:r>
            <a:r>
              <a:rPr lang="fr-FR" dirty="0"/>
              <a:t> Même si cela ressemble à du HTML, ce n’est pas du HTML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56B07A86-2BA9-4893-A1A0-6A39040DA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517" y="5187846"/>
            <a:ext cx="45243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8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30815" y="2843796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JS autrement – les fonctions fléchées</a:t>
            </a:r>
          </a:p>
        </p:txBody>
      </p:sp>
      <p:pic>
        <p:nvPicPr>
          <p:cNvPr id="2049" name="Picture 1" descr="Olet multiply &#10;i tem &#10;return &#10;function(item) &#10;item; ">
            <a:extLst>
              <a:ext uri="{FF2B5EF4-FFF2-40B4-BE49-F238E27FC236}">
                <a16:creationId xmlns:a16="http://schemas.microsoft.com/office/drawing/2014/main" id="{C2B553A1-76EE-41C1-8448-BE8D8313D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43" y="881137"/>
            <a:ext cx="2875683" cy="70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AF3768E-8F15-4034-9150-3F64761A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6153"/>
            <a:ext cx="3685636" cy="381273"/>
          </a:xfrm>
          <a:prstGeom prst="rect">
            <a:avLst/>
          </a:prstGeom>
        </p:spPr>
      </p:pic>
      <p:pic>
        <p:nvPicPr>
          <p:cNvPr id="2051" name="Picture 3" descr="A noter que les parenthèses ne sont obligatoires que si on a plus d'un seul argument. &#10;let add &#10;(iteml, item2) iteml + item2; &#10;Il y a 2 façons d'écrire une fonction fléchée, celle au-dessus et celle-là : &#10;let add &#10;(iteml, item2) { &#10;return iteml + item2; ">
            <a:extLst>
              <a:ext uri="{FF2B5EF4-FFF2-40B4-BE49-F238E27FC236}">
                <a16:creationId xmlns:a16="http://schemas.microsoft.com/office/drawing/2014/main" id="{E69AEE3A-7854-47EC-B7EC-E3F04AC0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05" y="1772025"/>
            <a:ext cx="6160295" cy="22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A86C8DE-CF5D-457E-8114-58402C81901F}"/>
              </a:ext>
            </a:extLst>
          </p:cNvPr>
          <p:cNvCxnSpPr/>
          <p:nvPr/>
        </p:nvCxnSpPr>
        <p:spPr>
          <a:xfrm>
            <a:off x="5112327" y="1215736"/>
            <a:ext cx="98367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D54D2757-09FF-4E1E-AC36-DFF9C4E84C21}"/>
              </a:ext>
            </a:extLst>
          </p:cNvPr>
          <p:cNvCxnSpPr>
            <a:cxnSpLocks/>
            <a:stCxn id="2051" idx="1"/>
            <a:endCxn id="2053" idx="1"/>
          </p:cNvCxnSpPr>
          <p:nvPr/>
        </p:nvCxnSpPr>
        <p:spPr>
          <a:xfrm rot="10800000" flipH="1" flipV="1">
            <a:off x="6031704" y="2900069"/>
            <a:ext cx="64295" cy="1851703"/>
          </a:xfrm>
          <a:prstGeom prst="bentConnector3">
            <a:avLst>
              <a:gd name="adj1" fmla="val -35554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Dernier schéma possible, si le callback n'a pas d'argument : On peut soit utiliser un couple de parenthèse, soit un &#10;underscore &#10;() console.log( 'Hello') ; &#10;console . log( 'Hello' ) ; ">
            <a:extLst>
              <a:ext uri="{FF2B5EF4-FFF2-40B4-BE49-F238E27FC236}">
                <a16:creationId xmlns:a16="http://schemas.microsoft.com/office/drawing/2014/main" id="{56E11CA5-31E4-48D5-BF8F-BA3BD0754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" t="54829" r="70223" b="23611"/>
          <a:stretch/>
        </p:blipFill>
        <p:spPr bwMode="auto">
          <a:xfrm>
            <a:off x="6096000" y="4584402"/>
            <a:ext cx="3186978" cy="33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4D7D0F5-78CE-4299-8525-A80E59D88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387" y="4751772"/>
            <a:ext cx="3134067" cy="203173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54332C6-0C53-4140-90B3-E56FC023DDB9}"/>
              </a:ext>
            </a:extLst>
          </p:cNvPr>
          <p:cNvSpPr txBox="1"/>
          <p:nvPr/>
        </p:nvSpPr>
        <p:spPr>
          <a:xfrm>
            <a:off x="2007933" y="4333919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/!\ Cas d’un objet :</a:t>
            </a:r>
          </a:p>
        </p:txBody>
      </p:sp>
    </p:spTree>
    <p:extLst>
      <p:ext uri="{BB962C8B-B14F-4D97-AF65-F5344CB8AC3E}">
        <p14:creationId xmlns:p14="http://schemas.microsoft.com/office/powerpoint/2010/main" val="3752432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526</Words>
  <Application>Microsoft Office PowerPoint</Application>
  <PresentationFormat>Grand écran</PresentationFormat>
  <Paragraphs>93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Wingdings</vt:lpstr>
      <vt:lpstr>Thème Office</vt:lpstr>
      <vt:lpstr>1_Thème Office</vt:lpstr>
      <vt:lpstr>J - 2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kirk</dc:creator>
  <cp:lastModifiedBy>ALEXIS MASSON</cp:lastModifiedBy>
  <cp:revision>43</cp:revision>
  <dcterms:created xsi:type="dcterms:W3CDTF">2018-11-19T06:46:29Z</dcterms:created>
  <dcterms:modified xsi:type="dcterms:W3CDTF">2018-12-05T13:31:57Z</dcterms:modified>
</cp:coreProperties>
</file>