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420" r:id="rId2"/>
    <p:sldId id="415" r:id="rId3"/>
    <p:sldId id="414" r:id="rId4"/>
    <p:sldId id="350" r:id="rId5"/>
    <p:sldId id="416" r:id="rId6"/>
    <p:sldId id="417" r:id="rId7"/>
    <p:sldId id="418" r:id="rId8"/>
    <p:sldId id="337" r:id="rId9"/>
    <p:sldId id="353" r:id="rId10"/>
    <p:sldId id="352" r:id="rId11"/>
    <p:sldId id="328" r:id="rId12"/>
    <p:sldId id="354" r:id="rId13"/>
    <p:sldId id="355" r:id="rId14"/>
    <p:sldId id="356" r:id="rId15"/>
    <p:sldId id="314" r:id="rId16"/>
    <p:sldId id="317" r:id="rId17"/>
    <p:sldId id="344" r:id="rId18"/>
    <p:sldId id="360" r:id="rId19"/>
    <p:sldId id="343" r:id="rId20"/>
    <p:sldId id="320" r:id="rId21"/>
    <p:sldId id="361" r:id="rId22"/>
    <p:sldId id="362" r:id="rId23"/>
    <p:sldId id="322" r:id="rId24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713" autoAdjust="0"/>
  </p:normalViewPr>
  <p:slideViewPr>
    <p:cSldViewPr>
      <p:cViewPr>
        <p:scale>
          <a:sx n="75" d="100"/>
          <a:sy n="75" d="100"/>
        </p:scale>
        <p:origin x="-1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66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3CBE5DC-7A3B-4639-92DD-408539AE48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68584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7762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847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8EDB3EE4-D3A8-4AEF-858A-E0B8EAD04B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213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45902-2851-43E1-A216-102BBF500361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22" tIns="45761" rIns="91522" bIns="4576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CC9B8280-AB57-4220-9438-94E47B7C6B3E}" type="slidenum">
              <a:rPr lang="fr-FR" smtClean="0"/>
              <a:pPr defTabSz="915988"/>
              <a:t>19</a:t>
            </a:fld>
            <a:endParaRPr lang="fr-FR" smtClean="0"/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D5870079-2951-409E-B5FD-C9BB5DD3E737}" type="slidenum">
              <a:rPr lang="fr-FR" smtClean="0"/>
              <a:pPr defTabSz="915988"/>
              <a:t>20</a:t>
            </a:fld>
            <a:endParaRPr lang="fr-F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EE98DF36-E834-44A2-B57C-6D3C3F419CC0}" type="slidenum">
              <a:rPr lang="fr-FR" smtClean="0"/>
              <a:pPr defTabSz="915988"/>
              <a:t>23</a:t>
            </a:fld>
            <a:endParaRPr lang="fr-F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81311482-DFFC-4110-919F-9DFB721AE333}" type="slidenum">
              <a:rPr lang="fr-FR" smtClean="0"/>
              <a:pPr defTabSz="915988"/>
              <a:t>5</a:t>
            </a:fld>
            <a:endParaRPr lang="fr-FR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81311482-DFFC-4110-919F-9DFB721AE333}" type="slidenum">
              <a:rPr lang="fr-FR" smtClean="0"/>
              <a:pPr defTabSz="915988"/>
              <a:t>6</a:t>
            </a:fld>
            <a:endParaRPr lang="fr-FR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81311482-DFFC-4110-919F-9DFB721AE333}" type="slidenum">
              <a:rPr lang="fr-FR" smtClean="0"/>
              <a:pPr defTabSz="915988"/>
              <a:t>7</a:t>
            </a:fld>
            <a:endParaRPr lang="fr-FR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015EE5D8-F86A-43F5-A979-7C91342B43D5}" type="slidenum">
              <a:rPr lang="fr-FR" smtClean="0"/>
              <a:pPr defTabSz="915988"/>
              <a:t>8</a:t>
            </a:fld>
            <a:endParaRPr lang="fr-FR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5435600" cy="4465638"/>
          </a:xfrm>
          <a:noFill/>
          <a:ln/>
        </p:spPr>
        <p:txBody>
          <a:bodyPr/>
          <a:lstStyle/>
          <a:p>
            <a:pPr eaLnBrk="1" hangingPunct="1"/>
            <a:endParaRPr lang="fr-FR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AE30219B-2BAA-4610-B703-25EA5C147C41}" type="slidenum">
              <a:rPr lang="fr-FR" smtClean="0"/>
              <a:pPr defTabSz="915988"/>
              <a:t>11</a:t>
            </a:fld>
            <a:endParaRPr lang="fr-F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D6931F4E-B80C-4DEF-AAB0-F97FC7FC4E96}" type="slidenum">
              <a:rPr lang="fr-FR" smtClean="0"/>
              <a:pPr defTabSz="915988"/>
              <a:t>15</a:t>
            </a:fld>
            <a:endParaRPr lang="fr-F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9495A218-FB0D-49A2-B36A-1AF1232E8538}" type="slidenum">
              <a:rPr lang="fr-FR" smtClean="0"/>
              <a:pPr defTabSz="915988"/>
              <a:t>16</a:t>
            </a:fld>
            <a:endParaRPr lang="fr-F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12D1B0EB-1B56-4461-8A84-57E0B0BD31A5}" type="slidenum">
              <a:rPr lang="fr-FR" smtClean="0"/>
              <a:pPr defTabSz="915988"/>
              <a:t>17</a:t>
            </a:fld>
            <a:endParaRPr lang="fr-FR" smtClean="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EC99760-CA0C-41BC-B324-867F92B12A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859A-E510-4BF1-8578-499EF97227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5228E-DDD6-4F94-B565-767E685F4E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C2502-8B00-4747-B9A7-9CABC1968A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A4AF-CAC7-40F9-835B-A919E410D05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234A3-A772-41B9-AF36-C513FC7150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FE41B-6BC1-4E2C-8137-DFA03C1DD1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D3F0D-66D0-4EFE-AAAA-49DF3AEB40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63A56-4758-4CCC-85C0-A516F23505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B063E-27A9-4A72-9D93-A35DECBB1E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DE643-FC5F-473A-9B91-49ABD2E020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5A5F73C4-1E66-4039-A017-965511322F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D56CD-26D8-47E5-9C3E-B0374795B157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76672"/>
            <a:ext cx="8893175" cy="24482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r-FR" sz="4000" dirty="0" smtClean="0"/>
              <a:t>Licence Economie Appliquée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Parcours Economie et Ingénierie Financière</a:t>
            </a:r>
            <a:br>
              <a:rPr lang="fr-FR" sz="2800" dirty="0" smtClean="0"/>
            </a:br>
            <a:r>
              <a:rPr lang="fr-FR" sz="2800" dirty="0" smtClean="0"/>
              <a:t>Année universitaire 2015-2016</a:t>
            </a:r>
            <a:endParaRPr lang="fr-FR" sz="2800" dirty="0" smtClean="0">
              <a:cs typeface="Times New Roman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644900"/>
            <a:ext cx="7848600" cy="2447925"/>
          </a:xfrm>
        </p:spPr>
        <p:txBody>
          <a:bodyPr/>
          <a:lstStyle/>
          <a:p>
            <a:pPr algn="r" eaLnBrk="1" hangingPunct="1">
              <a:lnSpc>
                <a:spcPct val="120000"/>
              </a:lnSpc>
              <a:spcBef>
                <a:spcPct val="65000"/>
              </a:spcBef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Frédéric Peltrault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Bureau P107 – téléphone 01 44 05 47 10</a:t>
            </a:r>
          </a:p>
          <a:p>
            <a:pPr algn="r" eaLnBrk="1" hangingPunct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Email : frederic.peltrault@dauphine.fr</a:t>
            </a:r>
          </a:p>
        </p:txBody>
      </p:sp>
    </p:spTree>
    <p:extLst>
      <p:ext uri="{BB962C8B-B14F-4D97-AF65-F5344CB8AC3E}">
        <p14:creationId xmlns:p14="http://schemas.microsoft.com/office/powerpoint/2010/main" xmlns="" val="21477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301038" cy="581025"/>
          </a:xfrm>
        </p:spPr>
        <p:txBody>
          <a:bodyPr/>
          <a:lstStyle/>
          <a:p>
            <a:pPr eaLnBrk="1" hangingPunct="1"/>
            <a:r>
              <a:rPr lang="fr-FR" sz="3200" dirty="0" smtClean="0"/>
              <a:t>Le modèle objet (3) : Actions et propriétés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312150" cy="475252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VBA agit sur les</a:t>
            </a:r>
            <a:r>
              <a:rPr lang="fr-FR" b="1" dirty="0" smtClean="0"/>
              <a:t>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propriétés</a:t>
            </a:r>
            <a:r>
              <a:rPr lang="fr-FR" dirty="0" smtClean="0"/>
              <a:t> des objets et leur applique des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méthodes (actions)</a:t>
            </a:r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Les propriétés renvoient aux caractéristiques de l’objet :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  <a:r>
              <a:rPr lang="fr-FR" dirty="0" smtClean="0"/>
              <a:t> est l’une des propriétés de l’objet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range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Les méthodes font référence aux actions qui peuvent s’appliquer à l’objet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None/>
            </a:pPr>
            <a:r>
              <a:rPr lang="fr-FR" dirty="0" smtClean="0"/>
              <a:t>	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activate</a:t>
            </a:r>
            <a:r>
              <a:rPr lang="fr-FR" dirty="0" smtClean="0"/>
              <a:t> est l’une des méthodes de l’objet 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worksheet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D19D4D-F467-4E2E-93E9-C889F375074F}" type="slidenum">
              <a:rPr lang="fr-FR" smtClean="0"/>
              <a:pPr/>
              <a:t>10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7950"/>
            <a:ext cx="8820150" cy="1143000"/>
          </a:xfrm>
          <a:noFill/>
        </p:spPr>
        <p:txBody>
          <a:bodyPr lIns="18000" rIns="18000"/>
          <a:lstStyle/>
          <a:p>
            <a:pPr eaLnBrk="1" hangingPunct="1"/>
            <a:r>
              <a:rPr lang="fr-FR" smtClean="0"/>
              <a:t>La syntaxe du langage VBA : principe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489743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itchFamily="2" charset="2"/>
              <a:buChar char="§"/>
            </a:pPr>
            <a:r>
              <a:rPr lang="fr-FR" sz="2400" smtClean="0"/>
              <a:t>Syntaxe déroutante :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fr-FR" sz="2400" smtClean="0"/>
              <a:t>	On n’écrit pas « garer la voiture en bataille» mais </a:t>
            </a:r>
            <a:r>
              <a:rPr lang="fr-FR" b="1" smtClean="0"/>
              <a:t>Voiture.Garer Rangement:=bataille</a:t>
            </a:r>
            <a:endParaRPr lang="fr-FR" smtClean="0"/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itchFamily="2" charset="2"/>
              <a:buChar char="§"/>
            </a:pPr>
            <a:r>
              <a:rPr lang="fr-FR" sz="2400" smtClean="0"/>
              <a:t>Voiture est pour Excel un</a:t>
            </a:r>
            <a:r>
              <a:rPr lang="fr-FR" sz="2400" b="1" smtClean="0"/>
              <a:t> objet </a:t>
            </a:r>
            <a:r>
              <a:rPr lang="fr-FR" sz="2400" smtClean="0"/>
              <a:t>et garer une </a:t>
            </a:r>
            <a:r>
              <a:rPr lang="fr-FR" sz="2400" b="1" smtClean="0"/>
              <a:t>méthode. </a:t>
            </a:r>
            <a:r>
              <a:rPr lang="fr-FR" sz="2400" smtClean="0"/>
              <a:t>Rangement est un </a:t>
            </a:r>
            <a:r>
              <a:rPr lang="fr-FR" sz="2400" b="1" smtClean="0"/>
              <a:t>paramètre</a:t>
            </a:r>
            <a:r>
              <a:rPr lang="fr-FR" sz="2400" smtClean="0"/>
              <a:t> qui est séparé de sa valeur par :=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itchFamily="2" charset="2"/>
              <a:buChar char="§"/>
            </a:pPr>
            <a:r>
              <a:rPr lang="fr-FR" sz="2400" smtClean="0"/>
              <a:t>La syntaxe sera &lt;Expression de l’objet&gt;.&lt;Méthode&gt;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itchFamily="2" charset="2"/>
              <a:buNone/>
            </a:pPr>
            <a:endParaRPr lang="fr-FR" sz="2400" smtClean="0"/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fr-FR" sz="2400" smtClean="0"/>
              <a:t>	En résumé : « on pointe d’abord sur l’objet et ensuite on lui applique une action »</a:t>
            </a:r>
          </a:p>
        </p:txBody>
      </p:sp>
      <p:sp>
        <p:nvSpPr>
          <p:cNvPr id="1946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FF582-7E26-45CF-938A-681C0287616F}" type="slidenum">
              <a:rPr lang="fr-FR" smtClean="0"/>
              <a:pPr/>
              <a:t>11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>
          <a:xfrm>
            <a:off x="357188" y="357188"/>
            <a:ext cx="8372475" cy="785812"/>
          </a:xfrm>
        </p:spPr>
        <p:txBody>
          <a:bodyPr/>
          <a:lstStyle/>
          <a:p>
            <a:pPr eaLnBrk="1" hangingPunct="1"/>
            <a:r>
              <a:rPr lang="fr-FR" sz="3200" smtClean="0"/>
              <a:t>Affichage de l’onglet développeur (1)</a:t>
            </a:r>
          </a:p>
        </p:txBody>
      </p:sp>
      <p:sp>
        <p:nvSpPr>
          <p:cNvPr id="2048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8BC445-ED94-470E-8D09-66FC635D7048}" type="slidenum">
              <a:rPr lang="fr-FR" smtClean="0"/>
              <a:pPr/>
              <a:t>12</a:t>
            </a:fld>
            <a:endParaRPr lang="fr-FR" smtClean="0"/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063" y="2071688"/>
            <a:ext cx="7786687" cy="4786312"/>
          </a:xfrm>
          <a:noFill/>
        </p:spPr>
      </p:pic>
      <p:sp>
        <p:nvSpPr>
          <p:cNvPr id="20485" name="ZoneTexte 5"/>
          <p:cNvSpPr txBox="1">
            <a:spLocks noChangeArrowheads="1"/>
          </p:cNvSpPr>
          <p:nvPr/>
        </p:nvSpPr>
        <p:spPr bwMode="auto">
          <a:xfrm>
            <a:off x="500063" y="1571625"/>
            <a:ext cx="8215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Cliquez sur l’onglet Microsoft Office , puis sur le bouton Options Excel</a:t>
            </a:r>
          </a:p>
        </p:txBody>
      </p:sp>
      <p:cxnSp>
        <p:nvCxnSpPr>
          <p:cNvPr id="20486" name="Connecteur droit avec flèche 7"/>
          <p:cNvCxnSpPr>
            <a:cxnSpLocks noChangeShapeType="1"/>
          </p:cNvCxnSpPr>
          <p:nvPr/>
        </p:nvCxnSpPr>
        <p:spPr bwMode="auto">
          <a:xfrm rot="10800000" flipV="1">
            <a:off x="785813" y="1857375"/>
            <a:ext cx="2143125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0487" name="Connecteur droit avec flèche 9"/>
          <p:cNvCxnSpPr>
            <a:cxnSpLocks noChangeShapeType="1"/>
          </p:cNvCxnSpPr>
          <p:nvPr/>
        </p:nvCxnSpPr>
        <p:spPr bwMode="auto">
          <a:xfrm rot="5400000">
            <a:off x="3929063" y="1928813"/>
            <a:ext cx="3000375" cy="3000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>
          <a:xfrm>
            <a:off x="500063" y="152400"/>
            <a:ext cx="8443912" cy="1143000"/>
          </a:xfrm>
        </p:spPr>
        <p:txBody>
          <a:bodyPr/>
          <a:lstStyle/>
          <a:p>
            <a:pPr eaLnBrk="1" hangingPunct="1"/>
            <a:r>
              <a:rPr lang="fr-FR" smtClean="0"/>
              <a:t>Affichage de l’onglet développeur (2)</a:t>
            </a:r>
          </a:p>
        </p:txBody>
      </p:sp>
      <p:sp>
        <p:nvSpPr>
          <p:cNvPr id="2150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8702E-8AD5-4934-84A2-CE2926C31B3C}" type="slidenum">
              <a:rPr lang="fr-FR" smtClean="0"/>
              <a:pPr/>
              <a:t>13</a:t>
            </a:fld>
            <a:endParaRPr lang="fr-FR" smtClean="0"/>
          </a:p>
        </p:txBody>
      </p:sp>
      <p:pic>
        <p:nvPicPr>
          <p:cNvPr id="215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063" y="1857375"/>
            <a:ext cx="7786687" cy="4675188"/>
          </a:xfrm>
          <a:noFill/>
        </p:spPr>
      </p:pic>
      <p:sp>
        <p:nvSpPr>
          <p:cNvPr id="21509" name="ZoneTexte 5"/>
          <p:cNvSpPr txBox="1">
            <a:spLocks noChangeArrowheads="1"/>
          </p:cNvSpPr>
          <p:nvPr/>
        </p:nvSpPr>
        <p:spPr bwMode="auto">
          <a:xfrm>
            <a:off x="500063" y="1428750"/>
            <a:ext cx="7858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Choisir « Afficher l’onglet Développeur dans le ruban » et taper OK</a:t>
            </a:r>
          </a:p>
        </p:txBody>
      </p:sp>
      <p:cxnSp>
        <p:nvCxnSpPr>
          <p:cNvPr id="21510" name="Connecteur droit avec flèche 7"/>
          <p:cNvCxnSpPr>
            <a:cxnSpLocks noChangeShapeType="1"/>
          </p:cNvCxnSpPr>
          <p:nvPr/>
        </p:nvCxnSpPr>
        <p:spPr bwMode="auto">
          <a:xfrm rot="16200000" flipH="1">
            <a:off x="1893094" y="1964532"/>
            <a:ext cx="1500187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301037" cy="866775"/>
          </a:xfrm>
        </p:spPr>
        <p:txBody>
          <a:bodyPr/>
          <a:lstStyle/>
          <a:p>
            <a:pPr eaLnBrk="1" hangingPunct="1"/>
            <a:r>
              <a:rPr lang="fr-FR" smtClean="0"/>
              <a:t>Description de l’onglet Développeur (1)</a:t>
            </a:r>
          </a:p>
        </p:txBody>
      </p:sp>
      <p:sp>
        <p:nvSpPr>
          <p:cNvPr id="2253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6A6256-01CC-45F6-B8F2-F8C91DCF77DD}" type="slidenum">
              <a:rPr lang="fr-FR" smtClean="0"/>
              <a:pPr/>
              <a:t>14</a:t>
            </a:fld>
            <a:endParaRPr lang="fr-FR" smtClean="0"/>
          </a:p>
        </p:txBody>
      </p:sp>
      <p:pic>
        <p:nvPicPr>
          <p:cNvPr id="225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57250" y="2071688"/>
            <a:ext cx="7754938" cy="4786312"/>
          </a:xfrm>
          <a:noFill/>
        </p:spPr>
      </p:pic>
      <p:sp>
        <p:nvSpPr>
          <p:cNvPr id="22533" name="ZoneTexte 8"/>
          <p:cNvSpPr txBox="1">
            <a:spLocks noChangeArrowheads="1"/>
          </p:cNvSpPr>
          <p:nvPr/>
        </p:nvSpPr>
        <p:spPr bwMode="auto">
          <a:xfrm>
            <a:off x="500063" y="1428750"/>
            <a:ext cx="7500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Un  onglet Développeur  a été ajouté au ruban d’Excel  </a:t>
            </a:r>
          </a:p>
        </p:txBody>
      </p:sp>
      <p:cxnSp>
        <p:nvCxnSpPr>
          <p:cNvPr id="22534" name="Connecteur droit avec flèche 11"/>
          <p:cNvCxnSpPr>
            <a:cxnSpLocks noChangeShapeType="1"/>
          </p:cNvCxnSpPr>
          <p:nvPr/>
        </p:nvCxnSpPr>
        <p:spPr bwMode="auto">
          <a:xfrm>
            <a:off x="2571750" y="1785938"/>
            <a:ext cx="28575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5" name="Rectangle à coins arrondis 12"/>
          <p:cNvSpPr>
            <a:spLocks noChangeArrowheads="1"/>
          </p:cNvSpPr>
          <p:nvPr/>
        </p:nvSpPr>
        <p:spPr bwMode="auto">
          <a:xfrm>
            <a:off x="857250" y="2357438"/>
            <a:ext cx="2071688" cy="6429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2536" name="ZoneTexte 22"/>
          <p:cNvSpPr txBox="1">
            <a:spLocks noChangeArrowheads="1"/>
          </p:cNvSpPr>
          <p:nvPr/>
        </p:nvSpPr>
        <p:spPr bwMode="auto">
          <a:xfrm>
            <a:off x="2286000" y="3786188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5 Boutons VBA</a:t>
            </a:r>
          </a:p>
        </p:txBody>
      </p:sp>
      <p:cxnSp>
        <p:nvCxnSpPr>
          <p:cNvPr id="22537" name="Connecteur droit avec flèche 24"/>
          <p:cNvCxnSpPr>
            <a:cxnSpLocks noChangeShapeType="1"/>
          </p:cNvCxnSpPr>
          <p:nvPr/>
        </p:nvCxnSpPr>
        <p:spPr bwMode="auto">
          <a:xfrm rot="10800000">
            <a:off x="1357313" y="2857500"/>
            <a:ext cx="1285875" cy="928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8" name="Ellipse 26"/>
          <p:cNvSpPr>
            <a:spLocks noChangeArrowheads="1"/>
          </p:cNvSpPr>
          <p:nvPr/>
        </p:nvSpPr>
        <p:spPr bwMode="auto">
          <a:xfrm>
            <a:off x="928688" y="1428750"/>
            <a:ext cx="2357437" cy="428625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357188"/>
            <a:ext cx="8320087" cy="652462"/>
          </a:xfrm>
        </p:spPr>
        <p:txBody>
          <a:bodyPr/>
          <a:lstStyle/>
          <a:p>
            <a:pPr eaLnBrk="1" hangingPunct="1"/>
            <a:r>
              <a:rPr lang="fr-FR" smtClean="0"/>
              <a:t>Description de l’onglet Développeur (2)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00063" y="2928938"/>
            <a:ext cx="824865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b="1" dirty="0"/>
              <a:t>Visual basic </a:t>
            </a:r>
            <a:r>
              <a:rPr lang="fr-FR" sz="2400" dirty="0"/>
              <a:t>: ouvre l’environnement de VBA [Alt+F11]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b="1" dirty="0"/>
              <a:t>Macros</a:t>
            </a:r>
            <a:r>
              <a:rPr lang="fr-FR" sz="2400" dirty="0"/>
              <a:t> : affiche la liste des macros [Alt+F8]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b="1" dirty="0"/>
              <a:t>Enregistrer une macro</a:t>
            </a:r>
            <a:r>
              <a:rPr lang="fr-FR" sz="2400" dirty="0"/>
              <a:t> : commence l’enregistrement d’une macro et affiche la barre d’arrêt de la macro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b="1" dirty="0"/>
              <a:t>Utiliser les références relatives :</a:t>
            </a:r>
            <a:r>
              <a:rPr lang="fr-FR" sz="2400" dirty="0"/>
              <a:t> change la référence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b="1" dirty="0"/>
              <a:t>Sécurité des macros </a:t>
            </a:r>
            <a:r>
              <a:rPr lang="fr-FR" sz="2400" dirty="0"/>
              <a:t>: personnalise les paramètres de sécurité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fr-FR" sz="2400" dirty="0"/>
          </a:p>
        </p:txBody>
      </p:sp>
      <p:sp>
        <p:nvSpPr>
          <p:cNvPr id="2355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B07F7C-B666-4095-86BF-14574E78817F}" type="slidenum">
              <a:rPr lang="fr-FR" smtClean="0"/>
              <a:pPr/>
              <a:t>15</a:t>
            </a:fld>
            <a:endParaRPr lang="fr-FR" smtClean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500188"/>
            <a:ext cx="3214687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pPr eaLnBrk="1" hangingPunct="1"/>
            <a:r>
              <a:rPr lang="fr-FR" sz="3200" smtClean="0"/>
              <a:t>Enregistrement, stockage et mise en route d’une macro (1)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95288" y="1484313"/>
            <a:ext cx="849788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fr-FR" sz="2400"/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285750" y="1357313"/>
            <a:ext cx="8572500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400"/>
              <a:t>Cliquez sur le bouton « </a:t>
            </a:r>
            <a:r>
              <a:rPr lang="fr-FR" sz="2400" b="1"/>
              <a:t>Enregistrer une macro »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fr-FR"/>
              <a:t>	Remarque : l’onglet développeur introduit un nouveau bouton « arrêter la macro »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400"/>
              <a:t>Remplir la boite de dialogue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/>
              <a:t>Nom : caractères continus et 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fr-FR"/>
              <a:t>	compréhensibles pour l’utilisateur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/>
              <a:t>Choisir un raccourci clavier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/>
              <a:t>Enregistrer la macro 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fr-FR"/>
              <a:t>	(Stockage des macros)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SzPct val="55000"/>
              <a:buFontTx/>
              <a:buChar char="-"/>
            </a:pPr>
            <a:r>
              <a:rPr lang="fr-FR"/>
              <a:t>dans </a:t>
            </a:r>
            <a:r>
              <a:rPr lang="fr-FR" b="1"/>
              <a:t>ce classeur</a:t>
            </a:r>
            <a:r>
              <a:rPr lang="fr-FR"/>
              <a:t> « This Workbook » (la macro est accessible à partir de ce classeur) 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SzPct val="55000"/>
              <a:buFontTx/>
              <a:buChar char="-"/>
            </a:pPr>
            <a:r>
              <a:rPr lang="fr-FR"/>
              <a:t>dans le </a:t>
            </a:r>
            <a:r>
              <a:rPr lang="fr-FR" b="1"/>
              <a:t>classeur de macros personnelles</a:t>
            </a:r>
            <a:r>
              <a:rPr lang="fr-FR"/>
              <a:t> « Personnal Macro Workbook » (la macro est accessible depuis tous les classeurs)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SzPct val="60000"/>
              <a:buFont typeface="Wingdings" pitchFamily="2" charset="2"/>
              <a:buChar char="§"/>
            </a:pPr>
            <a:r>
              <a:rPr lang="fr-FR"/>
              <a:t>Description de la macro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fr-FR"/>
          </a:p>
        </p:txBody>
      </p:sp>
      <p:sp>
        <p:nvSpPr>
          <p:cNvPr id="24581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6C2B7-C3CA-4052-9EC3-E4B42D2DE770}" type="slidenum">
              <a:rPr lang="fr-FR" smtClean="0"/>
              <a:pPr/>
              <a:t>16</a:t>
            </a:fld>
            <a:endParaRPr lang="fr-FR" smtClean="0"/>
          </a:p>
        </p:txBody>
      </p:sp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2214563"/>
            <a:ext cx="3314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pPr eaLnBrk="1" hangingPunct="1"/>
            <a:r>
              <a:rPr lang="fr-FR" sz="3200" smtClean="0"/>
              <a:t>Enregistrement, stockage et mise en route d’une macro (2)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00063" y="1714500"/>
            <a:ext cx="8001000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400"/>
              <a:t>Cliquez sur OK</a:t>
            </a:r>
            <a:endParaRPr lang="fr-FR" sz="2400" b="1"/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400"/>
              <a:t>Par exemple, écrivons dans la cellule A3 la formule =A1*A2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400"/>
              <a:t>Pour terminer l’enregistrement, cliquez sur le bouton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</a:pPr>
            <a:r>
              <a:rPr lang="fr-FR" sz="2400"/>
              <a:t>	« </a:t>
            </a:r>
            <a:r>
              <a:rPr lang="fr-FR" sz="2400" b="1"/>
              <a:t>arrêter l’enregistrement</a:t>
            </a:r>
            <a:r>
              <a:rPr lang="fr-FR" sz="2400"/>
              <a:t> » 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</a:pPr>
            <a:r>
              <a:rPr lang="fr-FR" sz="2400"/>
              <a:t>	 de l’onglet Développeur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</a:pPr>
            <a:endParaRPr lang="fr-FR" sz="2400"/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</a:pPr>
            <a:endParaRPr lang="fr-FR" sz="2400"/>
          </a:p>
        </p:txBody>
      </p:sp>
      <p:sp>
        <p:nvSpPr>
          <p:cNvPr id="2560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11FB0-4692-4D07-B3F6-B06D1839298F}" type="slidenum">
              <a:rPr lang="fr-FR" smtClean="0"/>
              <a:pPr/>
              <a:t>17</a:t>
            </a:fld>
            <a:endParaRPr lang="fr-FR" smtClean="0"/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25" y="3714750"/>
            <a:ext cx="23082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>
          <a:xfrm>
            <a:off x="285750" y="152400"/>
            <a:ext cx="8658225" cy="1143000"/>
          </a:xfrm>
        </p:spPr>
        <p:txBody>
          <a:bodyPr/>
          <a:lstStyle/>
          <a:p>
            <a:r>
              <a:rPr lang="fr-FR" smtClean="0"/>
              <a:t>Enregistrement, stockage et mise en route d’une macro (3)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>
          <a:xfrm>
            <a:off x="285750" y="1600200"/>
            <a:ext cx="8669338" cy="1828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fr-FR" sz="2400" smtClean="0"/>
              <a:t>Mise en route de la macro </a:t>
            </a:r>
            <a:r>
              <a:rPr lang="fr-FR" sz="2400" b="1" smtClean="0"/>
              <a:t>Macro1</a:t>
            </a:r>
            <a:r>
              <a:rPr lang="fr-FR" sz="2400" smtClean="0"/>
              <a:t> :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lang="fr-FR" smtClean="0"/>
              <a:t>Supprimez la formule dans la cellule A3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lang="fr-FR" smtClean="0"/>
              <a:t>Donnez les valeurs 2 et 5 aux cellules A1 et A2 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lang="fr-FR" smtClean="0"/>
              <a:t>Cliquez sur le bouton </a:t>
            </a:r>
            <a:r>
              <a:rPr lang="fr-FR" b="1" smtClean="0"/>
              <a:t>Macros </a:t>
            </a:r>
            <a:r>
              <a:rPr lang="fr-FR" smtClean="0"/>
              <a:t>de l’onglet Développeur</a:t>
            </a:r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9FB66C-6AA7-48B4-8D30-147ADBD55447}" type="slidenum">
              <a:rPr lang="fr-FR" smtClean="0"/>
              <a:pPr/>
              <a:t>18</a:t>
            </a:fld>
            <a:endParaRPr lang="fr-FR" smtClean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5" y="3571875"/>
            <a:ext cx="39624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ZoneTexte 5"/>
          <p:cNvSpPr txBox="1">
            <a:spLocks noChangeArrowheads="1"/>
          </p:cNvSpPr>
          <p:nvPr/>
        </p:nvSpPr>
        <p:spPr bwMode="auto">
          <a:xfrm>
            <a:off x="357188" y="3929063"/>
            <a:ext cx="4071937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fr-FR"/>
              <a:t> </a:t>
            </a:r>
            <a:r>
              <a:rPr lang="fr-FR" sz="2200"/>
              <a:t>On vérifie ainsi que la macro est bien enregistrée</a:t>
            </a:r>
          </a:p>
          <a:p>
            <a:pPr>
              <a:buFont typeface="Arial" charset="0"/>
              <a:buChar char="•"/>
            </a:pPr>
            <a:r>
              <a:rPr lang="fr-FR" sz="2200"/>
              <a:t> On clique sur </a:t>
            </a:r>
            <a:r>
              <a:rPr lang="fr-FR" sz="2200" b="1"/>
              <a:t>Exécuter </a:t>
            </a:r>
          </a:p>
          <a:p>
            <a:pPr>
              <a:buFont typeface="Arial" charset="0"/>
              <a:buChar char="•"/>
            </a:pPr>
            <a:r>
              <a:rPr lang="fr-FR" sz="2200" b="1"/>
              <a:t> </a:t>
            </a:r>
            <a:r>
              <a:rPr lang="fr-FR" sz="2200"/>
              <a:t>Si plusieurs macros enregistrées, choisir celle à mettre en route</a:t>
            </a:r>
          </a:p>
        </p:txBody>
      </p:sp>
      <p:cxnSp>
        <p:nvCxnSpPr>
          <p:cNvPr id="26631" name="Connecteur droit avec flèche 7"/>
          <p:cNvCxnSpPr>
            <a:cxnSpLocks noChangeShapeType="1"/>
          </p:cNvCxnSpPr>
          <p:nvPr/>
        </p:nvCxnSpPr>
        <p:spPr bwMode="auto">
          <a:xfrm flipV="1">
            <a:off x="3643313" y="4143375"/>
            <a:ext cx="4000500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548688" cy="746125"/>
          </a:xfrm>
        </p:spPr>
        <p:txBody>
          <a:bodyPr/>
          <a:lstStyle/>
          <a:p>
            <a:pPr eaLnBrk="1" hangingPunct="1"/>
            <a:r>
              <a:rPr lang="fr-FR" smtClean="0"/>
              <a:t>Remarques sur l’enregistreur de macros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486775" cy="4532313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Facile d’utilisation mais limité</a:t>
            </a:r>
          </a:p>
          <a:p>
            <a:pPr eaLnBrk="1" hangingPunct="1">
              <a:defRPr/>
            </a:pPr>
            <a:r>
              <a:rPr lang="fr-FR" dirty="0" smtClean="0"/>
              <a:t>Codage sous-jacent à la macro parfois très complexe</a:t>
            </a:r>
          </a:p>
          <a:p>
            <a:pPr eaLnBrk="1" hangingPunct="1">
              <a:defRPr/>
            </a:pPr>
            <a:r>
              <a:rPr lang="fr-FR" dirty="0" smtClean="0"/>
              <a:t>Certaines lignes de codes doivent être réécrites pour fonctionner dans vos macros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dirty="0" smtClean="0"/>
              <a:t>   Autre manière d’écrire les macros : directement dans l’éditeur Visual Basic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(VBE)</a:t>
            </a:r>
          </a:p>
        </p:txBody>
      </p:sp>
      <p:sp>
        <p:nvSpPr>
          <p:cNvPr id="2765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1047F-5950-4156-A348-C0ED72F875B6}" type="slidenum">
              <a:rPr lang="fr-FR" smtClean="0"/>
              <a:pPr/>
              <a:t>19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6EA63-E6EB-4BE2-AAB9-030850F76887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57188"/>
            <a:ext cx="8607300" cy="857250"/>
          </a:xfrm>
        </p:spPr>
        <p:txBody>
          <a:bodyPr/>
          <a:lstStyle/>
          <a:p>
            <a:pPr eaLnBrk="1" hangingPunct="1"/>
            <a:r>
              <a:rPr lang="fr-FR" sz="3200" dirty="0"/>
              <a:t>Quatre raisons d’apprendre à programmer </a:t>
            </a:r>
            <a:r>
              <a:rPr lang="fr-FR" sz="2800" dirty="0"/>
              <a:t>(Maniez 2007, page XV)</a:t>
            </a:r>
            <a:endParaRPr lang="fr-FR" sz="28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6792"/>
            <a:ext cx="8353425" cy="4896544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première est intellectuelle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seconde est culturelle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Le troisième est sociale.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quatrième est productiviste</a:t>
            </a:r>
          </a:p>
        </p:txBody>
      </p:sp>
    </p:spTree>
    <p:extLst>
      <p:ext uri="{BB962C8B-B14F-4D97-AF65-F5344CB8AC3E}">
        <p14:creationId xmlns:p14="http://schemas.microsoft.com/office/powerpoint/2010/main" xmlns="" val="40773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195486"/>
            <a:ext cx="8280400" cy="857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fr-FR" sz="3200" smtClean="0"/>
              <a:t>L’éditeur Visual Basic VBE (1)</a:t>
            </a:r>
            <a:endParaRPr lang="fr-FR" sz="2800" smtClean="0"/>
          </a:p>
        </p:txBody>
      </p:sp>
      <p:sp>
        <p:nvSpPr>
          <p:cNvPr id="28675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EDEC5B-41CD-4505-98D2-0E85AB77D908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28676" name="ZoneTexte 11"/>
          <p:cNvSpPr txBox="1">
            <a:spLocks noChangeArrowheads="1"/>
          </p:cNvSpPr>
          <p:nvPr/>
        </p:nvSpPr>
        <p:spPr bwMode="auto">
          <a:xfrm>
            <a:off x="2928938" y="4214813"/>
            <a:ext cx="2714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La fenêtre propriétés (relatives au classeur, aux feuilles…)</a:t>
            </a:r>
          </a:p>
        </p:txBody>
      </p:sp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2355676"/>
            <a:ext cx="80010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1412776"/>
            <a:ext cx="556728" cy="60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ZoneTexte 21"/>
          <p:cNvSpPr txBox="1">
            <a:spLocks noChangeArrowheads="1"/>
          </p:cNvSpPr>
          <p:nvPr/>
        </p:nvSpPr>
        <p:spPr bwMode="auto">
          <a:xfrm>
            <a:off x="337840" y="1398589"/>
            <a:ext cx="8286750" cy="95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Cliquez sur l’icône         </a:t>
            </a:r>
            <a:r>
              <a:rPr lang="fr-FR" dirty="0" smtClean="0"/>
              <a:t>   de </a:t>
            </a:r>
            <a:r>
              <a:rPr lang="fr-FR" dirty="0"/>
              <a:t>l’onglet Développeur ou Alt+F11 </a:t>
            </a:r>
            <a:br>
              <a:rPr lang="fr-FR" dirty="0"/>
            </a:br>
            <a:r>
              <a:rPr lang="fr-FR" dirty="0"/>
              <a:t>Pour avoir la fenêtre de code (F7 ou double-clic sur module1)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15350" cy="938212"/>
          </a:xfrm>
        </p:spPr>
        <p:txBody>
          <a:bodyPr/>
          <a:lstStyle/>
          <a:p>
            <a:r>
              <a:rPr lang="fr-FR" smtClean="0"/>
              <a:t>L’éditeur Visual Basic VBE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500" y="1428750"/>
            <a:ext cx="6000750" cy="28575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2000" dirty="0" smtClean="0"/>
              <a:t>A chaque classeur ouvert dans Excel est associé un projet contenant tous les modules de programmation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000" dirty="0" smtClean="0"/>
              <a:t>« Fenêtre </a:t>
            </a:r>
            <a:r>
              <a:rPr lang="fr-F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Explorateur de projets </a:t>
            </a:r>
            <a:r>
              <a:rPr lang="fr-FR" sz="2000" dirty="0" smtClean="0"/>
              <a:t>»</a:t>
            </a:r>
            <a:r>
              <a:rPr lang="fr-F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 smtClean="0"/>
              <a:t>qui contient :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000" dirty="0" smtClean="0"/>
              <a:t>-	les modules associés aux objets Excel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000" dirty="0" smtClean="0"/>
              <a:t>-	</a:t>
            </a:r>
            <a:r>
              <a:rPr lang="fr-FR" sz="2000" dirty="0" smtClean="0">
                <a:solidFill>
                  <a:srgbClr val="FF0000"/>
                </a:solidFill>
              </a:rPr>
              <a:t>les modules standards </a:t>
            </a:r>
            <a:r>
              <a:rPr lang="fr-FR" sz="2000" dirty="0" smtClean="0"/>
              <a:t>(qui contiennent les codes de programmation des macros enregistrées)</a:t>
            </a:r>
            <a:endParaRPr lang="fr-FR" sz="2000" u="sng" dirty="0" smtClean="0"/>
          </a:p>
        </p:txBody>
      </p:sp>
      <p:sp>
        <p:nvSpPr>
          <p:cNvPr id="297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6103E-7EDC-41F2-AFF8-5170FB4C6F76}" type="slidenum">
              <a:rPr lang="fr-FR" smtClean="0"/>
              <a:pPr/>
              <a:t>21</a:t>
            </a:fld>
            <a:endParaRPr lang="fr-FR" smtClean="0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428750"/>
            <a:ext cx="2357437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4000500"/>
            <a:ext cx="2357437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03" name="Connecteur droit avec flèche 8"/>
          <p:cNvCxnSpPr>
            <a:cxnSpLocks noChangeShapeType="1"/>
          </p:cNvCxnSpPr>
          <p:nvPr/>
        </p:nvCxnSpPr>
        <p:spPr bwMode="auto">
          <a:xfrm rot="10800000">
            <a:off x="2214563" y="2571750"/>
            <a:ext cx="642937" cy="71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9704" name="ZoneTexte 15"/>
          <p:cNvSpPr txBox="1">
            <a:spLocks noChangeArrowheads="1"/>
          </p:cNvSpPr>
          <p:nvPr/>
        </p:nvSpPr>
        <p:spPr bwMode="auto">
          <a:xfrm>
            <a:off x="3214688" y="5000625"/>
            <a:ext cx="4000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« Fenêtre propriétés » (relatives au classeur, aux feuilles…)</a:t>
            </a:r>
          </a:p>
        </p:txBody>
      </p:sp>
      <p:cxnSp>
        <p:nvCxnSpPr>
          <p:cNvPr id="29705" name="Connecteur droit avec flèche 17"/>
          <p:cNvCxnSpPr>
            <a:cxnSpLocks noChangeShapeType="1"/>
            <a:stCxn id="29704" idx="1"/>
          </p:cNvCxnSpPr>
          <p:nvPr/>
        </p:nvCxnSpPr>
        <p:spPr bwMode="auto">
          <a:xfrm rot="10800000">
            <a:off x="2071688" y="5286375"/>
            <a:ext cx="1143000" cy="68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586787" cy="1143000"/>
          </a:xfrm>
        </p:spPr>
        <p:txBody>
          <a:bodyPr/>
          <a:lstStyle/>
          <a:p>
            <a:r>
              <a:rPr lang="fr-FR" smtClean="0"/>
              <a:t>L’éditeur Visual Basic VBE (3)</a:t>
            </a:r>
          </a:p>
        </p:txBody>
      </p:sp>
      <p:sp>
        <p:nvSpPr>
          <p:cNvPr id="3072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EFE483-DA08-4AAD-BCE2-3E6EFB533116}" type="slidenum">
              <a:rPr lang="fr-FR" smtClean="0"/>
              <a:pPr/>
              <a:t>22</a:t>
            </a:fld>
            <a:endParaRPr lang="fr-FR" smtClean="0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357313"/>
            <a:ext cx="49815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5500688" y="1428750"/>
            <a:ext cx="3357562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Fenêtre de code </a:t>
            </a:r>
            <a:r>
              <a:rPr lang="fr-FR" dirty="0"/>
              <a:t>(F7 ou </a:t>
            </a:r>
            <a:r>
              <a:rPr lang="fr-FR" dirty="0" err="1"/>
              <a:t>double-clic</a:t>
            </a:r>
            <a:r>
              <a:rPr lang="fr-FR" dirty="0"/>
              <a:t> sur module 1 à partir de l’explorateur de projets)</a:t>
            </a:r>
          </a:p>
        </p:txBody>
      </p:sp>
      <p:sp>
        <p:nvSpPr>
          <p:cNvPr id="30726" name="ZoneTexte 8"/>
          <p:cNvSpPr txBox="1">
            <a:spLocks noChangeArrowheads="1"/>
          </p:cNvSpPr>
          <p:nvPr/>
        </p:nvSpPr>
        <p:spPr bwMode="auto">
          <a:xfrm>
            <a:off x="4143375" y="2786063"/>
            <a:ext cx="47863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</a:pPr>
            <a:r>
              <a:rPr lang="fr-FR"/>
              <a:t>Quand on enregistre une macro comme la macro 1, Excel crée automatiquement un module où le code est écrit</a:t>
            </a:r>
          </a:p>
        </p:txBody>
      </p:sp>
      <p:cxnSp>
        <p:nvCxnSpPr>
          <p:cNvPr id="30727" name="Connecteur droit avec flèche 10"/>
          <p:cNvCxnSpPr>
            <a:cxnSpLocks noChangeShapeType="1"/>
          </p:cNvCxnSpPr>
          <p:nvPr/>
        </p:nvCxnSpPr>
        <p:spPr bwMode="auto">
          <a:xfrm rot="10800000" flipV="1">
            <a:off x="4857750" y="1857375"/>
            <a:ext cx="714375" cy="500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7188" y="4000500"/>
            <a:ext cx="8137525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fr-FR" sz="2400" u="sng" dirty="0"/>
              <a:t>Quelques premières remarques de syntaxe</a:t>
            </a:r>
            <a:r>
              <a:rPr lang="fr-FR" sz="2400" dirty="0"/>
              <a:t> :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fr-FR" sz="2400" dirty="0"/>
              <a:t> Pas de différence entre les minuscules et les majuscules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fr-FR" sz="2400" dirty="0"/>
              <a:t> Un commentaire : à droite du guillemet simple « 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fr-FR" sz="2400" dirty="0"/>
              <a:t> »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fr-FR" sz="2400" dirty="0"/>
              <a:t> Mots-clés, Procédures, instructions : BLEU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fr-FR" sz="2400" dirty="0"/>
              <a:t> Objets, Méthodes et Propriétés : NOIR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fr-FR" sz="2400" dirty="0"/>
              <a:t> Commentaires : VERT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fr-FR" sz="2400" dirty="0"/>
              <a:t> Erreurs : ROUGE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pPr eaLnBrk="1" hangingPunct="1"/>
            <a:r>
              <a:rPr lang="fr-FR" smtClean="0"/>
              <a:t>L’éditeur Visual Basic VBE (4)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95288" y="1412875"/>
            <a:ext cx="8497887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400"/>
              <a:t>Il est possible de créer des macros sans passer par la procédure d’enregistrement automatique.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/>
              <a:t>Menu Insertion /Module</a:t>
            </a:r>
          </a:p>
        </p:txBody>
      </p:sp>
      <p:sp>
        <p:nvSpPr>
          <p:cNvPr id="3174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1E2D5D-CCC9-47DD-B5EB-5D1455BA6A95}" type="slidenum">
              <a:rPr lang="fr-FR" smtClean="0"/>
              <a:pPr/>
              <a:t>23</a:t>
            </a:fld>
            <a:endParaRPr lang="fr-FR" smtClean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214563"/>
            <a:ext cx="3571875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ZoneTexte 5"/>
          <p:cNvSpPr txBox="1">
            <a:spLocks noChangeArrowheads="1"/>
          </p:cNvSpPr>
          <p:nvPr/>
        </p:nvSpPr>
        <p:spPr bwMode="auto">
          <a:xfrm>
            <a:off x="357188" y="2786063"/>
            <a:ext cx="41433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dirty="0"/>
              <a:t>Copiez le code correspondant à la macro </a:t>
            </a:r>
            <a:r>
              <a:rPr lang="fr-FR" dirty="0" smtClean="0"/>
              <a:t>1 dans le module.</a:t>
            </a:r>
            <a:endParaRPr lang="fr-FR" dirty="0"/>
          </a:p>
        </p:txBody>
      </p:sp>
      <p:cxnSp>
        <p:nvCxnSpPr>
          <p:cNvPr id="31751" name="Connecteur droit avec flèche 7"/>
          <p:cNvCxnSpPr>
            <a:cxnSpLocks noChangeShapeType="1"/>
          </p:cNvCxnSpPr>
          <p:nvPr/>
        </p:nvCxnSpPr>
        <p:spPr bwMode="auto">
          <a:xfrm>
            <a:off x="3571875" y="2643188"/>
            <a:ext cx="2500313" cy="357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1752" name="ZoneTexte 8"/>
          <p:cNvSpPr txBox="1">
            <a:spLocks noChangeArrowheads="1"/>
          </p:cNvSpPr>
          <p:nvPr/>
        </p:nvSpPr>
        <p:spPr bwMode="auto">
          <a:xfrm>
            <a:off x="285750" y="4198938"/>
            <a:ext cx="8072438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dirty="0"/>
              <a:t>Modifiez le code de la façon suivante :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dirty="0"/>
              <a:t>Remplacez </a:t>
            </a:r>
            <a:r>
              <a:rPr lang="fr-FR" b="1" dirty="0" err="1"/>
              <a:t>Sub</a:t>
            </a:r>
            <a:r>
              <a:rPr lang="fr-FR" b="1" dirty="0"/>
              <a:t> </a:t>
            </a:r>
            <a:r>
              <a:rPr lang="fr-FR" b="1" dirty="0" smtClean="0"/>
              <a:t>macro1</a:t>
            </a:r>
            <a:r>
              <a:rPr lang="fr-FR" b="1" dirty="0"/>
              <a:t>()</a:t>
            </a:r>
            <a:r>
              <a:rPr lang="fr-FR" dirty="0"/>
              <a:t> par </a:t>
            </a:r>
            <a:r>
              <a:rPr lang="fr-FR" b="1" dirty="0" err="1"/>
              <a:t>Sub</a:t>
            </a:r>
            <a:r>
              <a:rPr lang="fr-FR" b="1" dirty="0"/>
              <a:t> </a:t>
            </a:r>
            <a:r>
              <a:rPr lang="fr-FR" b="1" dirty="0" smtClean="0"/>
              <a:t>macro2</a:t>
            </a:r>
            <a:r>
              <a:rPr lang="fr-FR" b="1" dirty="0"/>
              <a:t>()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dirty="0"/>
              <a:t>Remplacez </a:t>
            </a:r>
            <a:r>
              <a:rPr lang="fr-FR" b="1" dirty="0"/>
              <a:t>Range("A3").Select</a:t>
            </a:r>
            <a:r>
              <a:rPr lang="fr-FR" dirty="0"/>
              <a:t> par </a:t>
            </a:r>
            <a:r>
              <a:rPr lang="fr-FR" b="1" dirty="0"/>
              <a:t>Range("A4").Select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dirty="0"/>
              <a:t>Changez le raccourci clavier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dirty="0"/>
              <a:t>Vous venez de créer la macro </a:t>
            </a:r>
            <a:r>
              <a:rPr lang="fr-FR" b="1" dirty="0"/>
              <a:t>macro2 </a:t>
            </a:r>
            <a:r>
              <a:rPr lang="fr-FR" sz="2400" b="1" dirty="0"/>
              <a:t>!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dirty="0"/>
              <a:t>Retournez sur la feuille de calcul et cliquez sur le bouton </a:t>
            </a:r>
            <a:r>
              <a:rPr lang="fr-FR" b="1" dirty="0"/>
              <a:t>exécuter une macro</a:t>
            </a:r>
            <a:r>
              <a:rPr lang="fr-FR" dirty="0"/>
              <a:t> de la barre d’outils Visual Basic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6EA63-E6EB-4BE2-AAB9-030850F76887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8424862" cy="857250"/>
          </a:xfrm>
        </p:spPr>
        <p:txBody>
          <a:bodyPr/>
          <a:lstStyle/>
          <a:p>
            <a:pPr eaLnBrk="1" hangingPunct="1"/>
            <a:r>
              <a:rPr lang="fr-FR" dirty="0" smtClean="0"/>
              <a:t>Améliorer votre productivité avec VBA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6792"/>
            <a:ext cx="8353425" cy="4896544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Automatiser des tâches quotidiennes, répétitives et rébarbatives pour gagner du temps.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Réaliser des calculs et des procédures complexes.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fr-FR" sz="2400" dirty="0" smtClean="0"/>
              <a:t>Outil incontournable dont la maîtrise augmentera considérablement votre efficacité.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fr-FR" dirty="0" smtClean="0"/>
              <a:t>Gain de temps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fr-FR" dirty="0" smtClean="0"/>
              <a:t>Limite le nombre d’erreurs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fr-FR" dirty="0" smtClean="0"/>
              <a:t>Délivre des documents standardisés</a:t>
            </a:r>
          </a:p>
        </p:txBody>
      </p:sp>
    </p:spTree>
    <p:extLst>
      <p:ext uri="{BB962C8B-B14F-4D97-AF65-F5344CB8AC3E}">
        <p14:creationId xmlns:p14="http://schemas.microsoft.com/office/powerpoint/2010/main" xmlns="" val="6727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20472" cy="854968"/>
          </a:xfrm>
        </p:spPr>
        <p:txBody>
          <a:bodyPr/>
          <a:lstStyle/>
          <a:p>
            <a:pPr eaLnBrk="1" hangingPunct="1"/>
            <a:r>
              <a:rPr lang="fr-FR" sz="3200" dirty="0" smtClean="0"/>
              <a:t>La programmation en VBA : les « macros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896544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Visual Basic pour Application (VBA) est le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langage de programmation </a:t>
            </a:r>
            <a:r>
              <a:rPr lang="fr-FR" dirty="0" smtClean="0"/>
              <a:t>commun à toutes les applications de Microsoft office (Word, Access, Excel…)</a:t>
            </a:r>
          </a:p>
          <a:p>
            <a:pPr eaLnBrk="1" hangingPunct="1">
              <a:defRPr/>
            </a:pPr>
            <a:r>
              <a:rPr lang="fr-FR" dirty="0" smtClean="0"/>
              <a:t>Il permet de tirer profit de dispositifs auxquels ne donne pas accès l’interface utilisateur standard.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La programmation en VBA n’est pas intuitive car elle s’appuie sur un </a:t>
            </a:r>
            <a:r>
              <a:rPr lang="fr-FR" dirty="0" smtClean="0">
                <a:solidFill>
                  <a:srgbClr val="7575D1"/>
                </a:solidFill>
              </a:rPr>
              <a:t>langage orienté objet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itchFamily="2" charset="2"/>
              <a:buChar char="§"/>
            </a:pPr>
            <a:r>
              <a:rPr lang="fr-FR" dirty="0" smtClean="0"/>
              <a:t>Le langage est au début déroutant mais l’apprentissage est rapide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eaLnBrk="1" hangingPunct="1">
              <a:defRPr/>
            </a:pPr>
            <a:endParaRPr lang="fr-FR" dirty="0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DA5540-AE85-4B37-BB56-35A40E812454}" type="slidenum">
              <a:rPr lang="fr-FR" smtClean="0"/>
              <a:pPr/>
              <a:t>4</a:t>
            </a:fld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81025"/>
            <a:ext cx="8372475" cy="633413"/>
          </a:xfrm>
        </p:spPr>
        <p:txBody>
          <a:bodyPr/>
          <a:lstStyle/>
          <a:p>
            <a:pPr eaLnBrk="1" hangingPunct="1"/>
            <a:r>
              <a:rPr lang="fr-FR" sz="3200" dirty="0" smtClean="0"/>
              <a:t>Qu’est ce qu’un bon programme 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31238" cy="4248472"/>
          </a:xfrm>
        </p:spPr>
        <p:txBody>
          <a:bodyPr/>
          <a:lstStyle/>
          <a:p>
            <a:pPr eaLnBrk="1" hangingPunct="1"/>
            <a:r>
              <a:rPr lang="fr-FR" sz="2400" dirty="0" smtClean="0"/>
              <a:t>C’est un programme qui donne une information juste et compréhensible pour l’utilisateur.</a:t>
            </a:r>
          </a:p>
          <a:p>
            <a:pPr eaLnBrk="1" hangingPunct="1">
              <a:buNone/>
            </a:pPr>
            <a:r>
              <a:rPr lang="fr-FR" sz="2400" dirty="0" smtClean="0"/>
              <a:t>	Les fichiers de sortie doivent être soignés.</a:t>
            </a:r>
          </a:p>
          <a:p>
            <a:pPr eaLnBrk="1" hangingPunct="1">
              <a:spcBef>
                <a:spcPts val="1800"/>
              </a:spcBef>
            </a:pPr>
            <a:r>
              <a:rPr lang="fr-FR" sz="2400" dirty="0" smtClean="0"/>
              <a:t>C’est un programme qui tourne vite.</a:t>
            </a:r>
          </a:p>
          <a:p>
            <a:pPr eaLnBrk="1" hangingPunct="1">
              <a:spcBef>
                <a:spcPts val="1800"/>
              </a:spcBef>
            </a:pPr>
            <a:r>
              <a:rPr lang="fr-FR" sz="2400" dirty="0" smtClean="0"/>
              <a:t>C’est une programme dont le code est facilement lisible et modifiable par le concepteur ou son successeur dans l’entreprise.</a:t>
            </a:r>
          </a:p>
          <a:p>
            <a:pPr eaLnBrk="1" hangingPunct="1">
              <a:buNone/>
            </a:pPr>
            <a:r>
              <a:rPr lang="fr-FR" sz="2400" dirty="0" smtClean="0"/>
              <a:t>	Le programme doit être accompagné d’informations expliquant sa structure et les lignes de code principales.</a:t>
            </a:r>
          </a:p>
          <a:p>
            <a:pPr eaLnBrk="1" hangingPunct="1">
              <a:buNone/>
            </a:pPr>
            <a:endParaRPr lang="fr-FR" sz="2400" dirty="0" smtClean="0"/>
          </a:p>
          <a:p>
            <a:pPr eaLnBrk="1" hangingPunct="1">
              <a:buNone/>
            </a:pPr>
            <a:endParaRPr lang="fr-FR" dirty="0" smtClean="0"/>
          </a:p>
          <a:p>
            <a:pPr eaLnBrk="1" hangingPunct="1">
              <a:buFont typeface="Wingdings" pitchFamily="2" charset="2"/>
              <a:buNone/>
            </a:pPr>
            <a:endParaRPr lang="fr-FR" dirty="0" smtClean="0"/>
          </a:p>
        </p:txBody>
      </p:sp>
      <p:sp>
        <p:nvSpPr>
          <p:cNvPr id="2048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838F39-1AAD-4EB3-A935-5C865DD5357F}" type="slidenum">
              <a:rPr lang="fr-FR" smtClean="0"/>
              <a:pPr/>
              <a:t>5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xmlns="" val="16938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81025"/>
            <a:ext cx="8372475" cy="633413"/>
          </a:xfrm>
        </p:spPr>
        <p:txBody>
          <a:bodyPr/>
          <a:lstStyle/>
          <a:p>
            <a:pPr eaLnBrk="1" hangingPunct="1"/>
            <a:r>
              <a:rPr lang="fr-FR" sz="3200" dirty="0" smtClean="0"/>
              <a:t>Les dangers associés à la programmation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768"/>
            <a:ext cx="8631238" cy="4968552"/>
          </a:xfrm>
        </p:spPr>
        <p:txBody>
          <a:bodyPr/>
          <a:lstStyle/>
          <a:p>
            <a:pPr eaLnBrk="1" hangingPunct="1"/>
            <a:r>
              <a:rPr lang="fr-FR" sz="2400" dirty="0" smtClean="0"/>
              <a:t>1</a:t>
            </a:r>
            <a:r>
              <a:rPr lang="fr-FR" sz="2400" baseline="30000" dirty="0" smtClean="0"/>
              <a:t>er</a:t>
            </a:r>
            <a:r>
              <a:rPr lang="fr-FR" sz="2400" dirty="0" smtClean="0"/>
              <a:t> type d’erreur : le programme modifie les données de base.</a:t>
            </a:r>
          </a:p>
          <a:p>
            <a:pPr eaLnBrk="1" hangingPunct="1">
              <a:buNone/>
            </a:pPr>
            <a:r>
              <a:rPr lang="fr-FR" sz="2400" dirty="0" smtClean="0"/>
              <a:t>	Il faut conserver un fichier qui sauvegarde les données de départ.</a:t>
            </a:r>
          </a:p>
          <a:p>
            <a:pPr eaLnBrk="1" hangingPunct="1"/>
            <a:r>
              <a:rPr lang="fr-FR" sz="2400" dirty="0" smtClean="0"/>
              <a:t>2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type d’erreur : le programme tourne mais il contient des erreurs.</a:t>
            </a:r>
          </a:p>
          <a:p>
            <a:pPr eaLnBrk="1" hangingPunct="1">
              <a:buNone/>
            </a:pPr>
            <a:r>
              <a:rPr lang="fr-FR" sz="2400" dirty="0" smtClean="0"/>
              <a:t>	Il faut procéder à des tests pour vérifier que le résultat est correct.</a:t>
            </a:r>
          </a:p>
          <a:p>
            <a:pPr eaLnBrk="1" hangingPunct="1">
              <a:buNone/>
            </a:pPr>
            <a:r>
              <a:rPr lang="fr-FR" sz="2400" dirty="0" smtClean="0"/>
              <a:t>	Il faut bien connaître les données et avoir des ordres de grandeur pour s’apercevoir qu’il y a un problème.</a:t>
            </a:r>
          </a:p>
          <a:p>
            <a:pPr eaLnBrk="1" hangingPunct="1"/>
            <a:r>
              <a:rPr lang="fr-FR" sz="2400" dirty="0" smtClean="0"/>
              <a:t>3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type d’erreur : l’automatisation peut traiter de la même façon des cas qui nécessiteraient un traitement spécifique.</a:t>
            </a:r>
          </a:p>
          <a:p>
            <a:pPr eaLnBrk="1" hangingPunct="1">
              <a:buNone/>
            </a:pPr>
            <a:endParaRPr lang="fr-FR" dirty="0" smtClean="0"/>
          </a:p>
          <a:p>
            <a:pPr eaLnBrk="1" hangingPunct="1">
              <a:buFont typeface="Wingdings" pitchFamily="2" charset="2"/>
              <a:buNone/>
            </a:pPr>
            <a:endParaRPr lang="fr-FR" dirty="0" smtClean="0"/>
          </a:p>
        </p:txBody>
      </p:sp>
      <p:sp>
        <p:nvSpPr>
          <p:cNvPr id="2048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838F39-1AAD-4EB3-A935-5C865DD5357F}" type="slidenum">
              <a:rPr lang="fr-FR" smtClean="0"/>
              <a:pPr/>
              <a:t>6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xmlns="" val="17771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81025"/>
            <a:ext cx="8372475" cy="633413"/>
          </a:xfrm>
        </p:spPr>
        <p:txBody>
          <a:bodyPr/>
          <a:lstStyle/>
          <a:p>
            <a:pPr eaLnBrk="1" hangingPunct="1"/>
            <a:r>
              <a:rPr lang="fr-FR" sz="3200" dirty="0" smtClean="0"/>
              <a:t>Guider l’utilisateur du programme à l’aide d’une interface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768"/>
            <a:ext cx="8631238" cy="496855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/>
              <a:t>Les programmes informatiques doivent pouvoir être utilisés par un utilisateur qui ne connait rien à l’informatique.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/>
              <a:t>Si l’utilisateur doit modifier le code pour choisir </a:t>
            </a:r>
            <a:r>
              <a:rPr lang="fr-FR" sz="2400" dirty="0" smtClean="0"/>
              <a:t>un actif financier, le </a:t>
            </a:r>
            <a:r>
              <a:rPr lang="fr-FR" sz="2400" dirty="0" smtClean="0"/>
              <a:t>début et la fin de la </a:t>
            </a:r>
            <a:r>
              <a:rPr lang="fr-FR" sz="2400" dirty="0" smtClean="0"/>
              <a:t>période etc., </a:t>
            </a:r>
            <a:r>
              <a:rPr lang="fr-FR" sz="2400" dirty="0" smtClean="0"/>
              <a:t>il peut très bien commettre des erreurs.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/>
              <a:t>Avec VBA, on peut concevoir des interfaces pour permettre à l’utilisateur de paramétrer le programme sans avoir besoin de rentrer dans le programme.</a:t>
            </a:r>
          </a:p>
          <a:p>
            <a:pPr eaLnBrk="1" hangingPunct="1">
              <a:buNone/>
            </a:pPr>
            <a:endParaRPr lang="fr-FR" dirty="0" smtClean="0"/>
          </a:p>
        </p:txBody>
      </p:sp>
      <p:sp>
        <p:nvSpPr>
          <p:cNvPr id="2048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838F39-1AAD-4EB3-A935-5C865DD5357F}" type="slidenum">
              <a:rPr lang="fr-FR" smtClean="0"/>
              <a:pPr/>
              <a:t>7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xmlns="" val="30321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52400"/>
            <a:ext cx="8548687" cy="900113"/>
          </a:xfrm>
        </p:spPr>
        <p:txBody>
          <a:bodyPr/>
          <a:lstStyle/>
          <a:p>
            <a:pPr eaLnBrk="1" hangingPunct="1"/>
            <a:r>
              <a:rPr lang="fr-FR" dirty="0" smtClean="0"/>
              <a:t>Le modèle objet (1) : 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40960" cy="5040312"/>
          </a:xfrm>
        </p:spPr>
        <p:txBody>
          <a:bodyPr/>
          <a:lstStyle/>
          <a:p>
            <a:pPr eaLnBrk="1" hangingPunct="1"/>
            <a:r>
              <a:rPr lang="fr-FR" sz="2600" dirty="0" smtClean="0"/>
              <a:t>Chaque partie distincte d’une application (ici Excel) est un objet : un classeur,  une plage de cellules, un graphique…</a:t>
            </a:r>
          </a:p>
          <a:p>
            <a:pPr eaLnBrk="1" hangingPunct="1"/>
            <a:r>
              <a:rPr lang="fr-FR" sz="2600" dirty="0" smtClean="0"/>
              <a:t>Chaque objet dispose de sa propre liste de propriétés et d’actions qui peuvent lui être appliquées.</a:t>
            </a:r>
          </a:p>
          <a:p>
            <a:pPr eaLnBrk="1" hangingPunct="1">
              <a:defRPr/>
            </a:pPr>
            <a:r>
              <a:rPr lang="fr-FR" sz="2600" dirty="0" smtClean="0"/>
              <a:t>On distingue les collections d’objets de l’objet lui-même</a:t>
            </a:r>
          </a:p>
          <a:p>
            <a:pPr eaLnBrk="1" hangingPunct="1">
              <a:buNone/>
              <a:defRPr/>
            </a:pPr>
            <a:r>
              <a:rPr lang="fr-FR" sz="2600" dirty="0" smtClean="0"/>
              <a:t>	</a:t>
            </a:r>
            <a:r>
              <a:rPr lang="fr-FR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Une collection regroupe un ensemble d’objets possédant les mêmes caractéristiques</a:t>
            </a:r>
          </a:p>
          <a:p>
            <a:pPr eaLnBrk="1" hangingPunct="1">
              <a:buNone/>
              <a:defRPr/>
            </a:pPr>
            <a:r>
              <a:rPr lang="fr-FR" sz="2600" dirty="0" smtClean="0"/>
              <a:t>	Remarque : en agissant sur la collection, on modifie l’ensemble des objets de cette collection</a:t>
            </a:r>
          </a:p>
          <a:p>
            <a:pPr eaLnBrk="1" hangingPunct="1">
              <a:buNone/>
              <a:defRPr/>
            </a:pPr>
            <a:endParaRPr lang="fr-FR" sz="2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/>
            <a:endParaRPr lang="fr-FR" sz="2600" dirty="0" smtClean="0"/>
          </a:p>
          <a:p>
            <a:pPr eaLnBrk="1" hangingPunct="1">
              <a:buFont typeface="Wingdings" pitchFamily="2" charset="2"/>
              <a:buNone/>
            </a:pPr>
            <a:endParaRPr lang="fr-FR" sz="2600" dirty="0" smtClean="0"/>
          </a:p>
          <a:p>
            <a:pPr eaLnBrk="1" hangingPunct="1">
              <a:buFont typeface="Wingdings" pitchFamily="2" charset="2"/>
              <a:buNone/>
            </a:pPr>
            <a:endParaRPr lang="fr-FR" sz="2600" dirty="0" smtClean="0"/>
          </a:p>
        </p:txBody>
      </p:sp>
      <p:sp>
        <p:nvSpPr>
          <p:cNvPr id="1536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C277D-6141-46EE-A60F-8D8960892143}" type="slidenum">
              <a:rPr lang="fr-FR" smtClean="0"/>
              <a:pPr/>
              <a:t>8</a:t>
            </a:fld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8291513" cy="742256"/>
          </a:xfrm>
        </p:spPr>
        <p:txBody>
          <a:bodyPr/>
          <a:lstStyle/>
          <a:p>
            <a:pPr eaLnBrk="1" hangingPunct="1"/>
            <a:r>
              <a:rPr lang="fr-FR" sz="3200" dirty="0" smtClean="0"/>
              <a:t>Le modèle objet (2) : La hiérarchie principale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50825" y="1524000"/>
            <a:ext cx="851693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</a:pPr>
            <a:endParaRPr lang="fr-FR" sz="2400" dirty="0"/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fr-FR" sz="2400" dirty="0"/>
              <a:t>                        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fr-FR" sz="2400" dirty="0"/>
              <a:t>    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fr-FR" sz="2400" dirty="0"/>
              <a:t>                                                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428625" y="18573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 dirty="0"/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428625" y="2500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fr-FR" dirty="0"/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 flipV="1">
            <a:off x="2057400" y="22098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 dirty="0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2057400" y="259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 dirty="0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>
            <a:off x="1214438" y="2714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 dirty="0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1214438" y="3286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fr-FR" dirty="0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4071938" y="3000375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 dirty="0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4143375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 dirty="0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2714625" y="3571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 dirty="0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2714625" y="41433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fr-FR" dirty="0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000625" y="28575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err="1"/>
              <a:t>Worksheet</a:t>
            </a:r>
            <a:r>
              <a:rPr lang="fr-FR"/>
              <a:t> (objet)</a:t>
            </a: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2071688" y="3071813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Feuilles de calcul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2875" y="142875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Application (Excel)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857250" y="22860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Fichiers</a:t>
            </a:r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3124200" y="19050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Workbook (objet)</a:t>
            </a:r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3124200" y="2362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Workbooks (collection)</a:t>
            </a:r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5072063" y="3214688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Worksheets (collection)</a:t>
            </a:r>
          </a:p>
        </p:txBody>
      </p:sp>
      <p:sp>
        <p:nvSpPr>
          <p:cNvPr id="17429" name="Text Box 22"/>
          <p:cNvSpPr txBox="1">
            <a:spLocks noChangeArrowheads="1"/>
          </p:cNvSpPr>
          <p:nvPr/>
        </p:nvSpPr>
        <p:spPr bwMode="auto">
          <a:xfrm>
            <a:off x="3500438" y="3786188"/>
            <a:ext cx="1428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Plages de cellules</a:t>
            </a:r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>
            <a:off x="4786313" y="41433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5572125" y="3929063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Range</a:t>
            </a:r>
          </a:p>
        </p:txBody>
      </p:sp>
      <p:sp>
        <p:nvSpPr>
          <p:cNvPr id="17432" name="Line 25"/>
          <p:cNvSpPr>
            <a:spLocks noChangeShapeType="1"/>
          </p:cNvSpPr>
          <p:nvPr/>
        </p:nvSpPr>
        <p:spPr bwMode="auto">
          <a:xfrm>
            <a:off x="4000500" y="4429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433" name="Line 26"/>
          <p:cNvSpPr>
            <a:spLocks noChangeShapeType="1"/>
          </p:cNvSpPr>
          <p:nvPr/>
        </p:nvSpPr>
        <p:spPr bwMode="auto">
          <a:xfrm>
            <a:off x="4000500" y="50720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434" name="Text Box 27"/>
          <p:cNvSpPr txBox="1">
            <a:spLocks noChangeArrowheads="1"/>
          </p:cNvSpPr>
          <p:nvPr/>
        </p:nvSpPr>
        <p:spPr bwMode="auto">
          <a:xfrm>
            <a:off x="4714875" y="485775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Cellules</a:t>
            </a:r>
          </a:p>
        </p:txBody>
      </p:sp>
      <p:sp>
        <p:nvSpPr>
          <p:cNvPr id="17436" name="Line 29"/>
          <p:cNvSpPr>
            <a:spLocks noChangeShapeType="1"/>
          </p:cNvSpPr>
          <p:nvPr/>
        </p:nvSpPr>
        <p:spPr bwMode="auto">
          <a:xfrm>
            <a:off x="5857875" y="50720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7438" name="Text Box 31"/>
          <p:cNvSpPr txBox="1">
            <a:spLocks noChangeArrowheads="1"/>
          </p:cNvSpPr>
          <p:nvPr/>
        </p:nvSpPr>
        <p:spPr bwMode="auto">
          <a:xfrm>
            <a:off x="6588224" y="4581128"/>
            <a:ext cx="2286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 err="1" smtClean="0"/>
              <a:t>Cell</a:t>
            </a:r>
            <a:r>
              <a:rPr lang="fr-FR" dirty="0" smtClean="0"/>
              <a:t> (objet)</a:t>
            </a:r>
          </a:p>
          <a:p>
            <a:pPr>
              <a:spcBef>
                <a:spcPct val="50000"/>
              </a:spcBef>
            </a:pPr>
            <a:r>
              <a:rPr lang="fr-FR" dirty="0" err="1" smtClean="0"/>
              <a:t>Cells</a:t>
            </a:r>
            <a:r>
              <a:rPr lang="fr-FR" dirty="0" smtClean="0"/>
              <a:t> </a:t>
            </a:r>
            <a:r>
              <a:rPr lang="fr-FR" dirty="0"/>
              <a:t>(collection)</a:t>
            </a:r>
          </a:p>
        </p:txBody>
      </p:sp>
      <p:sp>
        <p:nvSpPr>
          <p:cNvPr id="247840" name="Text Box 32"/>
          <p:cNvSpPr txBox="1">
            <a:spLocks noChangeArrowheads="1"/>
          </p:cNvSpPr>
          <p:nvPr/>
        </p:nvSpPr>
        <p:spPr bwMode="auto">
          <a:xfrm>
            <a:off x="142875" y="5165278"/>
            <a:ext cx="83058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dirty="0">
                <a:solidFill>
                  <a:schemeClr val="tx2"/>
                </a:solidFill>
              </a:rPr>
              <a:t>Remarques :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  <a:defRPr/>
            </a:pPr>
            <a:r>
              <a:rPr lang="fr-FR" dirty="0">
                <a:solidFill>
                  <a:schemeClr val="tx2"/>
                </a:solidFill>
              </a:rPr>
              <a:t>Les plages de cellules (range) constituent l’exception selon laquelle à chaque objet correspond une collection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  <a:defRPr/>
            </a:pPr>
            <a:r>
              <a:rPr lang="fr-FR" dirty="0">
                <a:solidFill>
                  <a:schemeClr val="tx2"/>
                </a:solidFill>
              </a:rPr>
              <a:t>A chaque niveau hiérarchique, il existe un objet actif par défaut</a:t>
            </a:r>
          </a:p>
          <a:p>
            <a:pPr>
              <a:spcBef>
                <a:spcPct val="50000"/>
              </a:spcBef>
              <a:defRPr/>
            </a:pPr>
            <a:endParaRPr lang="fr-FR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fr-FR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5958</TotalTime>
  <Words>966</Words>
  <Application>Microsoft Office PowerPoint</Application>
  <PresentationFormat>Affichage à l'écran (4:3)</PresentationFormat>
  <Paragraphs>188</Paragraphs>
  <Slides>23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Fusion</vt:lpstr>
      <vt:lpstr>Licence Economie Appliquée Parcours Economie et Ingénierie Financière Année universitaire 2015-2016</vt:lpstr>
      <vt:lpstr>Quatre raisons d’apprendre à programmer (Maniez 2007, page XV)</vt:lpstr>
      <vt:lpstr>Améliorer votre productivité avec VBA</vt:lpstr>
      <vt:lpstr>La programmation en VBA : les « macros »</vt:lpstr>
      <vt:lpstr>Qu’est ce qu’un bon programme ?</vt:lpstr>
      <vt:lpstr>Les dangers associés à la programmation</vt:lpstr>
      <vt:lpstr>Guider l’utilisateur du programme à l’aide d’une interface</vt:lpstr>
      <vt:lpstr>Le modèle objet (1) : introduction</vt:lpstr>
      <vt:lpstr>Le modèle objet (2) : La hiérarchie principale</vt:lpstr>
      <vt:lpstr>Le modèle objet (3) : Actions et propriétés</vt:lpstr>
      <vt:lpstr>La syntaxe du langage VBA : principe</vt:lpstr>
      <vt:lpstr>Affichage de l’onglet développeur (1)</vt:lpstr>
      <vt:lpstr>Affichage de l’onglet développeur (2)</vt:lpstr>
      <vt:lpstr>Description de l’onglet Développeur (1)</vt:lpstr>
      <vt:lpstr>Description de l’onglet Développeur (2)</vt:lpstr>
      <vt:lpstr>Enregistrement, stockage et mise en route d’une macro (1)</vt:lpstr>
      <vt:lpstr>Enregistrement, stockage et mise en route d’une macro (2)</vt:lpstr>
      <vt:lpstr>Enregistrement, stockage et mise en route d’une macro (3)</vt:lpstr>
      <vt:lpstr>Remarques sur l’enregistreur de macros</vt:lpstr>
      <vt:lpstr>L’éditeur Visual Basic VBE (1)</vt:lpstr>
      <vt:lpstr>L’éditeur Visual Basic VBE (2)</vt:lpstr>
      <vt:lpstr>L’éditeur Visual Basic VBE (3)</vt:lpstr>
      <vt:lpstr>L’éditeur Visual Basic VBE (4)</vt:lpstr>
    </vt:vector>
  </TitlesOfParts>
  <Company>TRESOR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Portable MSO</cp:lastModifiedBy>
  <cp:revision>369</cp:revision>
  <dcterms:created xsi:type="dcterms:W3CDTF">2003-03-26T11:43:26Z</dcterms:created>
  <dcterms:modified xsi:type="dcterms:W3CDTF">2015-09-10T20:58:27Z</dcterms:modified>
</cp:coreProperties>
</file>