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82" r:id="rId2"/>
    <p:sldId id="371" r:id="rId3"/>
    <p:sldId id="380" r:id="rId4"/>
    <p:sldId id="372" r:id="rId5"/>
    <p:sldId id="373" r:id="rId6"/>
    <p:sldId id="379" r:id="rId7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4713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66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3CBE5DC-7A3B-4639-92DD-408539AE48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84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7762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847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8EDB3EE4-D3A8-4AEF-858A-E0B8EAD04B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45902-2851-43E1-A216-102BBF500361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22" tIns="45761" rIns="91522" bIns="4576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C99760-CA0C-41BC-B324-867F92B12A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859A-E510-4BF1-8578-499EF97227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5228E-DDD6-4F94-B565-767E685F4E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C2502-8B00-4747-B9A7-9CABC1968A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A4AF-CAC7-40F9-835B-A919E410D0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234A3-A772-41B9-AF36-C513FC7150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FE41B-6BC1-4E2C-8137-DFA03C1DD1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3F0D-66D0-4EFE-AAAA-49DF3AEB40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63A56-4758-4CCC-85C0-A516F23505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B063E-27A9-4A72-9D93-A35DECBB1E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DE643-FC5F-473A-9B91-49ABD2E020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5A5F73C4-1E66-4039-A017-965511322F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56CD-26D8-47E5-9C3E-B0374795B157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76672"/>
            <a:ext cx="8893175" cy="24482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4000" dirty="0" smtClean="0"/>
              <a:t>Licence Economie Appliquée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Parcours </a:t>
            </a:r>
            <a:r>
              <a:rPr lang="fr-FR" sz="2800" dirty="0" smtClean="0"/>
              <a:t>Economie et Ingénierie Financière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Année universitaire 2015-2016</a:t>
            </a:r>
            <a:endParaRPr lang="fr-FR" sz="2800" dirty="0" smtClean="0">
              <a:cs typeface="Times New Roman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644900"/>
            <a:ext cx="7848600" cy="2447925"/>
          </a:xfrm>
        </p:spPr>
        <p:txBody>
          <a:bodyPr/>
          <a:lstStyle/>
          <a:p>
            <a:pPr algn="r" eaLnBrk="1" hangingPunct="1">
              <a:lnSpc>
                <a:spcPct val="120000"/>
              </a:lnSpc>
              <a:spcBef>
                <a:spcPct val="65000"/>
              </a:spcBef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Frédéric Peltrault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Bureau P107 – téléphone 01 44 05 47 10</a:t>
            </a:r>
          </a:p>
          <a:p>
            <a:pPr algn="r" eaLnBrk="1" hangingPunct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Email : frederic.peltrault@dauphine.fr</a:t>
            </a:r>
          </a:p>
        </p:txBody>
      </p:sp>
    </p:spTree>
    <p:extLst>
      <p:ext uri="{BB962C8B-B14F-4D97-AF65-F5344CB8AC3E}">
        <p14:creationId xmlns:p14="http://schemas.microsoft.com/office/powerpoint/2010/main" val="34860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7162B-4AC7-48E5-95B6-AE6D1EA33EEE}" type="slidenum">
              <a:rPr lang="fr-FR" smtClean="0">
                <a:latin typeface="Tahoma" charset="0"/>
              </a:rPr>
              <a:pPr/>
              <a:t>2</a:t>
            </a:fld>
            <a:endParaRPr lang="fr-FR" smtClean="0">
              <a:latin typeface="Tahoma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r>
              <a:rPr lang="fr-FR" smtClean="0"/>
              <a:t>Les procédures Visual Basic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323850" y="1700213"/>
            <a:ext cx="8497888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800" dirty="0">
                <a:latin typeface="Tahoma" pitchFamily="34" charset="0"/>
              </a:rPr>
              <a:t>Une </a:t>
            </a: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PROCEDURE</a:t>
            </a:r>
            <a:r>
              <a:rPr lang="fr-FR" sz="2800" dirty="0">
                <a:latin typeface="Tahoma" pitchFamily="34" charset="0"/>
              </a:rPr>
              <a:t> est un ensemble d’instructions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800" dirty="0">
                <a:latin typeface="Tahoma" pitchFamily="34" charset="0"/>
              </a:rPr>
              <a:t>Les deux procédures les plus courantes sont les procédures </a:t>
            </a:r>
            <a:r>
              <a:rPr lang="fr-FR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Sub</a:t>
            </a:r>
            <a:r>
              <a:rPr lang="fr-FR" sz="2800" dirty="0">
                <a:latin typeface="Tahoma" pitchFamily="34" charset="0"/>
              </a:rPr>
              <a:t> et </a:t>
            </a:r>
            <a:r>
              <a:rPr lang="fr-FR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Function</a:t>
            </a:r>
            <a:r>
              <a:rPr lang="fr-FR" sz="2800" dirty="0">
                <a:latin typeface="Tahoma" pitchFamily="34" charset="0"/>
              </a:rPr>
              <a:t>.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800" dirty="0">
                <a:latin typeface="Tahoma" pitchFamily="34" charset="0"/>
              </a:rPr>
              <a:t>Contrairement aux procédures </a:t>
            </a:r>
            <a:r>
              <a:rPr lang="fr-FR" sz="2800" dirty="0" err="1">
                <a:latin typeface="Tahoma" pitchFamily="34" charset="0"/>
              </a:rPr>
              <a:t>Function</a:t>
            </a:r>
            <a:r>
              <a:rPr lang="fr-FR" sz="2800" dirty="0">
                <a:latin typeface="Tahoma" pitchFamily="34" charset="0"/>
              </a:rPr>
              <a:t>, les procédures </a:t>
            </a:r>
            <a:r>
              <a:rPr lang="fr-FR" sz="2800" dirty="0" err="1">
                <a:latin typeface="Tahoma" pitchFamily="34" charset="0"/>
              </a:rPr>
              <a:t>Sub</a:t>
            </a:r>
            <a:r>
              <a:rPr lang="fr-FR" sz="2800" dirty="0">
                <a:latin typeface="Tahoma" pitchFamily="34" charset="0"/>
              </a:rPr>
              <a:t> ne retournent pas forcément de résultat</a:t>
            </a:r>
            <a:r>
              <a:rPr lang="fr-FR" sz="2800" dirty="0" smtClean="0">
                <a:latin typeface="Tahoma" pitchFamily="34" charset="0"/>
              </a:rPr>
              <a:t>.</a:t>
            </a:r>
            <a:endParaRPr lang="fr-FR" sz="2800" dirty="0">
              <a:latin typeface="Tahoma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383D67-0A1C-4A54-BD76-F7BBD669A956}" type="slidenum">
              <a:rPr lang="fr-FR" smtClean="0">
                <a:latin typeface="Tahoma" charset="0"/>
              </a:rPr>
              <a:pPr/>
              <a:t>3</a:t>
            </a:fld>
            <a:endParaRPr lang="fr-FR" smtClean="0">
              <a:latin typeface="Tahoma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r>
              <a:rPr lang="fr-FR" dirty="0" smtClean="0"/>
              <a:t>Les Options Base 1 et Explicit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323850" y="1700213"/>
            <a:ext cx="849788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Les options Base 1 et Explicit doivent être </a:t>
            </a:r>
            <a:r>
              <a:rPr lang="fr-FR" sz="2400" dirty="0" smtClean="0"/>
              <a:t>posées dans le module </a:t>
            </a:r>
            <a:r>
              <a:rPr lang="fr-FR" sz="2400" dirty="0" smtClean="0">
                <a:latin typeface="Tahoma" pitchFamily="34" charset="0"/>
              </a:rPr>
              <a:t>avant l’écriture du code de la procédure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L’instruction </a:t>
            </a:r>
            <a:r>
              <a:rPr lang="fr-FR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Option base 1 </a:t>
            </a:r>
            <a:r>
              <a:rPr lang="fr-FR" sz="2400" dirty="0">
                <a:latin typeface="Tahoma" pitchFamily="34" charset="0"/>
              </a:rPr>
              <a:t>permet d’attribuer la valeur 1 à la limite inférieure des indices d’un tableau </a:t>
            </a:r>
            <a:r>
              <a:rPr lang="fr-FR" sz="2400" dirty="0" smtClean="0">
                <a:latin typeface="Tahoma" pitchFamily="34" charset="0"/>
              </a:rPr>
              <a:t>(Base 0 </a:t>
            </a:r>
            <a:r>
              <a:rPr lang="fr-FR" sz="2400" dirty="0">
                <a:latin typeface="Tahoma" pitchFamily="34" charset="0"/>
              </a:rPr>
              <a:t>par défaut).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>
                <a:latin typeface="Tahoma" pitchFamily="34" charset="0"/>
              </a:rPr>
              <a:t>L’instruction </a:t>
            </a:r>
            <a:r>
              <a:rPr lang="fr-FR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Option Explicit</a:t>
            </a:r>
            <a:r>
              <a:rPr lang="fr-F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 </a:t>
            </a:r>
            <a:r>
              <a:rPr lang="fr-FR" sz="2400" dirty="0">
                <a:latin typeface="Tahoma" pitchFamily="34" charset="0"/>
              </a:rPr>
              <a:t>impose la déclaration de toutes les </a:t>
            </a:r>
            <a:r>
              <a:rPr lang="fr-FR" sz="2400" dirty="0" smtClean="0">
                <a:latin typeface="Tahoma" pitchFamily="34" charset="0"/>
              </a:rPr>
              <a:t>variables</a:t>
            </a:r>
            <a:endParaRPr lang="fr-FR" sz="2400" dirty="0">
              <a:latin typeface="Tahoma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34360-E359-46A2-998D-1B76DB5D9F27}" type="slidenum">
              <a:rPr lang="fr-FR" smtClean="0">
                <a:latin typeface="Tahoma" charset="0"/>
              </a:rPr>
              <a:pPr/>
              <a:t>4</a:t>
            </a:fld>
            <a:endParaRPr lang="fr-FR" smtClean="0">
              <a:latin typeface="Tahoma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r>
              <a:rPr lang="fr-FR" smtClean="0"/>
              <a:t>Les procédures Sub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323850" y="1700212"/>
            <a:ext cx="8497888" cy="496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800" dirty="0">
                <a:latin typeface="Tahoma" pitchFamily="34" charset="0"/>
              </a:rPr>
              <a:t>	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 </a:t>
            </a:r>
            <a:r>
              <a:rPr lang="fr-F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Sub</a:t>
            </a:r>
            <a:r>
              <a:rPr lang="fr-FR" sz="2400" dirty="0">
                <a:latin typeface="Tahoma" pitchFamily="34" charset="0"/>
              </a:rPr>
              <a:t> &lt;Nom de la procédure&gt; ([arg1</a:t>
            </a:r>
            <a:r>
              <a:rPr lang="fr-FR" sz="2400" dirty="0" smtClean="0">
                <a:latin typeface="Tahoma" pitchFamily="34" charset="0"/>
              </a:rPr>
              <a:t>],…,|</a:t>
            </a:r>
            <a:r>
              <a:rPr lang="fr-FR" sz="2400" dirty="0" err="1">
                <a:latin typeface="Tahoma" pitchFamily="34" charset="0"/>
              </a:rPr>
              <a:t>argn</a:t>
            </a:r>
            <a:r>
              <a:rPr lang="fr-FR" sz="2400" dirty="0">
                <a:latin typeface="Tahoma" pitchFamily="34" charset="0"/>
              </a:rPr>
              <a:t>])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	</a:t>
            </a:r>
            <a:r>
              <a:rPr lang="fr-FR" sz="2400" i="1" dirty="0">
                <a:latin typeface="Tahoma" pitchFamily="34" charset="0"/>
              </a:rPr>
              <a:t>Instructions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 End </a:t>
            </a:r>
            <a:r>
              <a:rPr lang="fr-F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Sub</a:t>
            </a:r>
            <a:endParaRPr lang="fr-FR" sz="2400" dirty="0">
              <a:latin typeface="Tahoma" pitchFamily="34" charset="0"/>
            </a:endParaRPr>
          </a:p>
          <a:p>
            <a:pPr marL="342900" indent="-342900">
              <a:lnSpc>
                <a:spcPct val="6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800" dirty="0">
                <a:latin typeface="Tahoma" pitchFamily="34" charset="0"/>
              </a:rPr>
              <a:t>	</a:t>
            </a:r>
            <a:r>
              <a:rPr lang="fr-FR" sz="2800" dirty="0" smtClean="0">
                <a:latin typeface="Tahoma" pitchFamily="34" charset="0"/>
              </a:rPr>
              <a:t>Remarques :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800" dirty="0" smtClean="0">
                <a:latin typeface="Tahoma" pitchFamily="34" charset="0"/>
              </a:rPr>
              <a:t>	Certains arguments peuvent être optionnels. Le mot </a:t>
            </a:r>
            <a:r>
              <a:rPr lang="fr-FR" sz="2800" i="1" dirty="0" err="1" smtClean="0">
                <a:latin typeface="Tahoma" pitchFamily="34" charset="0"/>
              </a:rPr>
              <a:t>optional</a:t>
            </a:r>
            <a:r>
              <a:rPr lang="fr-FR" sz="2800" dirty="0" smtClean="0">
                <a:latin typeface="Tahoma" pitchFamily="34" charset="0"/>
              </a:rPr>
              <a:t> doit précéder le nom de l’argument facultatif.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800" dirty="0" smtClean="0">
                <a:latin typeface="Tahoma" pitchFamily="34" charset="0"/>
              </a:rPr>
              <a:t>	On </a:t>
            </a:r>
            <a:r>
              <a:rPr lang="fr-FR" sz="2800" dirty="0">
                <a:latin typeface="Tahoma" pitchFamily="34" charset="0"/>
              </a:rPr>
              <a:t>peut appeler une </a:t>
            </a:r>
            <a:r>
              <a:rPr lang="fr-FR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Sub</a:t>
            </a:r>
            <a:r>
              <a:rPr lang="fr-FR" sz="2800" b="1" dirty="0" smtClean="0">
                <a:latin typeface="Tahoma" pitchFamily="34" charset="0"/>
              </a:rPr>
              <a:t> </a:t>
            </a:r>
            <a:r>
              <a:rPr lang="fr-FR" sz="2800" dirty="0" smtClean="0">
                <a:latin typeface="Tahoma" pitchFamily="34" charset="0"/>
              </a:rPr>
              <a:t>dans une autre </a:t>
            </a:r>
            <a:r>
              <a:rPr lang="fr-FR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Sub</a:t>
            </a:r>
            <a:r>
              <a:rPr lang="fr-F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.</a:t>
            </a:r>
            <a:r>
              <a:rPr lang="fr-FR" sz="2800" dirty="0"/>
              <a:t> </a:t>
            </a:r>
            <a:r>
              <a:rPr lang="fr-FR" sz="2800" dirty="0" smtClean="0"/>
              <a:t>La procédure appelée est alors une sous procédure.</a:t>
            </a:r>
            <a:endParaRPr lang="fr-FR" sz="2800" dirty="0">
              <a:latin typeface="Tahoma" pitchFamily="34" charset="0"/>
            </a:endParaRPr>
          </a:p>
          <a:p>
            <a:pPr marL="342900" indent="-342900">
              <a:lnSpc>
                <a:spcPct val="6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fr-FR" sz="2800" dirty="0">
              <a:latin typeface="Tahoma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fr-FR" sz="2400" dirty="0">
              <a:latin typeface="Tahoma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5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D8EF7C-A447-4ED0-B3D1-97406C997E78}" type="slidenum">
              <a:rPr lang="fr-FR" smtClean="0">
                <a:latin typeface="Tahoma" charset="0"/>
              </a:rPr>
              <a:pPr/>
              <a:t>5</a:t>
            </a:fld>
            <a:endParaRPr lang="fr-FR" smtClean="0">
              <a:latin typeface="Tahoma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r>
              <a:rPr lang="fr-FR" smtClean="0"/>
              <a:t>Les procédures Function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35496" y="1412776"/>
            <a:ext cx="896448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800" dirty="0">
                <a:latin typeface="Tahoma" pitchFamily="34" charset="0"/>
              </a:rPr>
              <a:t>	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 </a:t>
            </a:r>
            <a:r>
              <a:rPr lang="fr-F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Function</a:t>
            </a:r>
            <a:r>
              <a:rPr lang="fr-FR" sz="2400" dirty="0">
                <a:latin typeface="Tahoma" pitchFamily="34" charset="0"/>
              </a:rPr>
              <a:t> &lt;Nom &gt; ([arg1]…|</a:t>
            </a:r>
            <a:r>
              <a:rPr lang="fr-FR" sz="2400" dirty="0" err="1">
                <a:latin typeface="Tahoma" pitchFamily="34" charset="0"/>
              </a:rPr>
              <a:t>argn</a:t>
            </a:r>
            <a:r>
              <a:rPr lang="fr-FR" sz="2400" dirty="0">
                <a:latin typeface="Tahoma" pitchFamily="34" charset="0"/>
              </a:rPr>
              <a:t>])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	</a:t>
            </a:r>
            <a:r>
              <a:rPr lang="fr-FR" sz="2400" i="1" dirty="0">
                <a:latin typeface="Tahoma" pitchFamily="34" charset="0"/>
              </a:rPr>
              <a:t>Instructions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	 &lt;Nom &gt; = &lt;Expression&gt; 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>
                <a:latin typeface="Tahoma" pitchFamily="34" charset="0"/>
              </a:rPr>
              <a:t>	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 End </a:t>
            </a:r>
            <a:r>
              <a:rPr lang="fr-F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</a:rPr>
              <a:t>Function</a:t>
            </a:r>
            <a:endParaRPr lang="fr-FR" sz="2400" dirty="0">
              <a:latin typeface="Tahoma" pitchFamily="34" charset="0"/>
            </a:endParaRPr>
          </a:p>
          <a:p>
            <a:pPr marL="342900" indent="-342900">
              <a:lnSpc>
                <a:spcPct val="6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800" dirty="0">
                <a:latin typeface="Tahoma" pitchFamily="34" charset="0"/>
              </a:rPr>
              <a:t>	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800" dirty="0">
                <a:latin typeface="Tahoma" pitchFamily="34" charset="0"/>
              </a:rPr>
              <a:t>	</a:t>
            </a:r>
            <a:r>
              <a:rPr lang="fr-FR" sz="2800" dirty="0" smtClean="0">
                <a:latin typeface="Tahoma" pitchFamily="34" charset="0"/>
              </a:rPr>
              <a:t>Remarques :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800" dirty="0" smtClean="0">
                <a:latin typeface="Tahoma" pitchFamily="34" charset="0"/>
              </a:rPr>
              <a:t>	Certains arguments peuvent être optionnels. Le mot </a:t>
            </a:r>
            <a:r>
              <a:rPr lang="fr-FR" sz="2800" i="1" dirty="0" err="1" smtClean="0">
                <a:latin typeface="Tahoma" pitchFamily="34" charset="0"/>
              </a:rPr>
              <a:t>optional</a:t>
            </a:r>
            <a:r>
              <a:rPr lang="fr-FR" sz="2800" dirty="0" smtClean="0">
                <a:latin typeface="Tahoma" pitchFamily="34" charset="0"/>
              </a:rPr>
              <a:t> doit précéder le nom de l’argument facultatif.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1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8B35A6-C120-4AB0-81D7-5E7C83C9F124}" type="slidenum">
              <a:rPr lang="fr-FR" smtClean="0">
                <a:latin typeface="Tahoma" charset="0"/>
              </a:rPr>
              <a:pPr/>
              <a:t>6</a:t>
            </a:fld>
            <a:endParaRPr lang="fr-FR" smtClean="0">
              <a:latin typeface="Tahoma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r>
              <a:rPr lang="fr-FR" smtClean="0"/>
              <a:t>Procédure Function : un exemple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323850" y="1700213"/>
            <a:ext cx="856932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>
                <a:latin typeface="Tahoma" pitchFamily="34" charset="0"/>
              </a:rPr>
              <a:t>Construisons une fonction qui multiplie deux nombres comme la procédure </a:t>
            </a:r>
            <a:r>
              <a:rPr lang="fr-F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Sub</a:t>
            </a:r>
            <a:r>
              <a:rPr lang="fr-F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 </a:t>
            </a:r>
            <a:r>
              <a:rPr lang="fr-F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macro1</a:t>
            </a:r>
            <a:r>
              <a:rPr lang="fr-FR" sz="2400" dirty="0">
                <a:latin typeface="Tahoma" pitchFamily="34" charset="0"/>
              </a:rPr>
              <a:t>. Appelons cette fonction </a:t>
            </a:r>
            <a:r>
              <a:rPr lang="fr-FR" sz="2400" b="1" dirty="0" smtClean="0">
                <a:latin typeface="Tahoma" pitchFamily="34" charset="0"/>
              </a:rPr>
              <a:t>fn_ex1. </a:t>
            </a:r>
            <a:r>
              <a:rPr lang="fr-FR" sz="2400" dirty="0">
                <a:latin typeface="Tahoma" pitchFamily="34" charset="0"/>
              </a:rPr>
              <a:t>Ecrivez les instructions ci-dessous dans le module VBE</a:t>
            </a:r>
            <a:r>
              <a:rPr lang="fr-FR" sz="2400" dirty="0" smtClean="0">
                <a:latin typeface="Tahoma" pitchFamily="34" charset="0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defRPr/>
            </a:pPr>
            <a:r>
              <a:rPr lang="fr-FR" sz="2400" dirty="0" err="1" smtClean="0">
                <a:latin typeface="Tahoma" pitchFamily="34" charset="0"/>
              </a:rPr>
              <a:t>Function</a:t>
            </a:r>
            <a:r>
              <a:rPr lang="fr-FR" sz="2400" dirty="0" smtClean="0">
                <a:latin typeface="Tahoma" pitchFamily="34" charset="0"/>
              </a:rPr>
              <a:t> fn_ex1(nb1 As Double, nb2 As Double) As Double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defRPr/>
            </a:pPr>
            <a:r>
              <a:rPr lang="fr-FR" sz="2400" dirty="0" smtClean="0">
                <a:latin typeface="Tahoma" pitchFamily="34" charset="0"/>
              </a:rPr>
              <a:t>fn_ex1 = nb1 * nb2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defRPr/>
            </a:pPr>
            <a:r>
              <a:rPr lang="fr-FR" sz="2400" dirty="0" smtClean="0">
                <a:latin typeface="Tahoma" pitchFamily="34" charset="0"/>
              </a:rPr>
              <a:t>End </a:t>
            </a:r>
            <a:r>
              <a:rPr lang="fr-FR" sz="2400" dirty="0" err="1" smtClean="0">
                <a:latin typeface="Tahoma" pitchFamily="34" charset="0"/>
              </a:rPr>
              <a:t>Function</a:t>
            </a:r>
            <a:endParaRPr lang="fr-FR" sz="2400" dirty="0" smtClean="0">
              <a:latin typeface="Tahoma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Essayez d’utiliser la fonction fn_ex1 dans le classeur Excel comme n’importe quelle fonction. Qu’observez vous ?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defRPr/>
            </a:pPr>
            <a:endParaRPr lang="fr-FR" sz="2400" dirty="0">
              <a:latin typeface="Tahoma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5968</TotalTime>
  <Words>201</Words>
  <Application>Microsoft Office PowerPoint</Application>
  <PresentationFormat>Affichage à l'écran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Fusion</vt:lpstr>
      <vt:lpstr>Licence Economie Appliquée Parcours Economie et Ingénierie Financière Année universitaire 2015-2016</vt:lpstr>
      <vt:lpstr>Les procédures Visual Basic</vt:lpstr>
      <vt:lpstr>Les Options Base 1 et Explicit</vt:lpstr>
      <vt:lpstr>Les procédures Sub</vt:lpstr>
      <vt:lpstr>Les procédures Function</vt:lpstr>
      <vt:lpstr>Procédure Function : un exemple</vt:lpstr>
    </vt:vector>
  </TitlesOfParts>
  <Company>TRESOR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Frederic Peltrault</cp:lastModifiedBy>
  <cp:revision>365</cp:revision>
  <dcterms:created xsi:type="dcterms:W3CDTF">2003-03-26T11:43:26Z</dcterms:created>
  <dcterms:modified xsi:type="dcterms:W3CDTF">2015-09-06T13:12:32Z</dcterms:modified>
</cp:coreProperties>
</file>