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15" r:id="rId2"/>
    <p:sldId id="371" r:id="rId3"/>
    <p:sldId id="412" r:id="rId4"/>
    <p:sldId id="373" r:id="rId5"/>
    <p:sldId id="394" r:id="rId6"/>
    <p:sldId id="395" r:id="rId7"/>
    <p:sldId id="376" r:id="rId8"/>
    <p:sldId id="378" r:id="rId9"/>
    <p:sldId id="379" r:id="rId10"/>
    <p:sldId id="397" r:id="rId11"/>
    <p:sldId id="380" r:id="rId12"/>
    <p:sldId id="382" r:id="rId13"/>
    <p:sldId id="384" r:id="rId14"/>
    <p:sldId id="398" r:id="rId15"/>
    <p:sldId id="399" r:id="rId16"/>
    <p:sldId id="400" r:id="rId17"/>
    <p:sldId id="385" r:id="rId18"/>
    <p:sldId id="401" r:id="rId19"/>
    <p:sldId id="387" r:id="rId20"/>
    <p:sldId id="388" r:id="rId21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13" autoAdjust="0"/>
  </p:normalViewPr>
  <p:slideViewPr>
    <p:cSldViewPr>
      <p:cViewPr>
        <p:scale>
          <a:sx n="75" d="100"/>
          <a:sy n="75" d="100"/>
        </p:scale>
        <p:origin x="-12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3CBE5DC-7A3B-4639-92DD-408539AE4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8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EDB3EE4-D3A8-4AEF-858A-E0B8EAD04B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5902-2851-43E1-A216-102BBF500361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C99760-CA0C-41BC-B324-867F92B12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859A-E510-4BF1-8578-499EF97227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5228E-DDD6-4F94-B565-767E685F4E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2502-8B00-4747-B9A7-9CABC1968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A4AF-CAC7-40F9-835B-A919E410D0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234A3-A772-41B9-AF36-C513FC715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E41B-6BC1-4E2C-8137-DFA03C1DD1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3F0D-66D0-4EFE-AAAA-49DF3AEB40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63A56-4758-4CCC-85C0-A516F23505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B063E-27A9-4A72-9D93-A35DECBB1E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DE643-FC5F-473A-9B91-49ABD2E020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5A5F73C4-1E66-4039-A017-965511322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56CD-26D8-47E5-9C3E-B0374795B157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8893175" cy="24482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 Economie Appliquée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Parcours </a:t>
            </a:r>
            <a:r>
              <a:rPr lang="fr-FR" sz="2800" dirty="0" smtClean="0"/>
              <a:t>Economie et Ingénierie Financière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Année universitaire 2015-2016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algn="r"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Frédéric Peltrault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Bureau P107 – téléphone 01 44 05 47 10</a:t>
            </a:r>
          </a:p>
          <a:p>
            <a:pPr algn="r" eaLnBrk="1" hangingPunct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Email : frederic.peltrault@dauphine.fr</a:t>
            </a:r>
          </a:p>
        </p:txBody>
      </p:sp>
    </p:spTree>
    <p:extLst>
      <p:ext uri="{BB962C8B-B14F-4D97-AF65-F5344CB8AC3E}">
        <p14:creationId xmlns:p14="http://schemas.microsoft.com/office/powerpoint/2010/main" val="34860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1D341-5FC2-47B6-A1B2-67787CE935A1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39763"/>
            <a:ext cx="8424863" cy="508000"/>
          </a:xfrm>
        </p:spPr>
        <p:txBody>
          <a:bodyPr/>
          <a:lstStyle/>
          <a:p>
            <a:pPr eaLnBrk="1" hangingPunct="1"/>
            <a:r>
              <a:rPr lang="fr-FR" dirty="0" smtClean="0"/>
              <a:t>Les propriétés (4) : les cellules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497193" cy="47529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La propriété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fr-FR" sz="2400" dirty="0" smtClean="0"/>
              <a:t> renvoie ou définit le nom d’une cellule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A1:B10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name</a:t>
            </a:r>
            <a:r>
              <a:rPr lang="fr-FR" sz="2400" dirty="0" smtClean="0"/>
              <a:t>=</a:t>
            </a:r>
            <a:r>
              <a:rPr lang="en-US" sz="2400" dirty="0" smtClean="0">
                <a:cs typeface="Tahoma" pitchFamily="34" charset="0"/>
              </a:rPr>
              <a:t> "c</a:t>
            </a:r>
            <a:r>
              <a:rPr lang="fr-FR" sz="2400" dirty="0" smtClean="0"/>
              <a:t>ours</a:t>
            </a:r>
            <a:r>
              <a:rPr lang="en-US" sz="2400" dirty="0" smtClean="0">
                <a:cs typeface="Tahoma" pitchFamily="34" charset="0"/>
              </a:rPr>
              <a:t>"</a:t>
            </a:r>
            <a:endParaRPr lang="fr-F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“c</a:t>
            </a:r>
            <a:r>
              <a:rPr lang="fr-FR" sz="2400" dirty="0" smtClean="0"/>
              <a:t>ours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 désigne la plage A1:B10</a:t>
            </a:r>
            <a:endParaRPr lang="fr-F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Ce nom se trouve dans le gestionnaire des noms d’</a:t>
            </a:r>
            <a:r>
              <a:rPr lang="fr-FR" sz="2400" dirty="0" err="1" smtClean="0"/>
              <a:t>excel</a:t>
            </a:r>
            <a:endParaRPr lang="fr-FR" sz="2400" dirty="0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La propriété 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  <a:r>
              <a:rPr lang="fr-FR" sz="2400" dirty="0" smtClean="0"/>
              <a:t> renvoie ou définit la valeur d’une ou plusieurs cellules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u="sng" dirty="0" smtClean="0"/>
              <a:t>Exemple 1</a:t>
            </a:r>
            <a:r>
              <a:rPr lang="fr-FR" sz="2400" dirty="0" smtClean="0"/>
              <a:t>. Je donne la valeur 10 à toutes les cellules de la plage A1:B10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A1:B10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).Value=10</a:t>
            </a:r>
            <a:r>
              <a:rPr lang="en-US" sz="2400" dirty="0" smtClean="0">
                <a:cs typeface="Tahoma" pitchFamily="34" charset="0"/>
              </a:rPr>
              <a:t> </a:t>
            </a:r>
            <a:endParaRPr lang="fr-FR" sz="2400" dirty="0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u="sng" dirty="0" smtClean="0"/>
              <a:t>Exemple 2</a:t>
            </a:r>
            <a:r>
              <a:rPr lang="fr-FR" sz="2400" dirty="0" smtClean="0"/>
              <a:t>. Je donne aux cellules de la plage A1:B10 les valeurs des cellules de la plage D1:E10.</a:t>
            </a:r>
            <a:endParaRPr lang="fr-FR" sz="2400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1D341-5FC2-47B6-A1B2-67787CE935A1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39763"/>
            <a:ext cx="8424863" cy="508000"/>
          </a:xfrm>
        </p:spPr>
        <p:txBody>
          <a:bodyPr/>
          <a:lstStyle/>
          <a:p>
            <a:pPr eaLnBrk="1" hangingPunct="1"/>
            <a:r>
              <a:rPr lang="fr-FR" dirty="0" smtClean="0"/>
              <a:t>Les propriétés (5)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0768"/>
            <a:ext cx="8353425" cy="4752975"/>
          </a:xfrm>
        </p:spPr>
        <p:txBody>
          <a:bodyPr/>
          <a:lstStyle/>
          <a:p>
            <a:pPr>
              <a:buNone/>
            </a:pPr>
            <a:r>
              <a:rPr lang="fr-FR" i="1" dirty="0" smtClean="0"/>
              <a:t>	Les propriétés suivantes s’appliquent à plusieurs objets : border, </a:t>
            </a:r>
            <a:r>
              <a:rPr lang="fr-FR" i="1" dirty="0" err="1" smtClean="0"/>
              <a:t>interior</a:t>
            </a:r>
            <a:r>
              <a:rPr lang="fr-FR" i="1" dirty="0" smtClean="0"/>
              <a:t>, font …</a:t>
            </a:r>
          </a:p>
          <a:p>
            <a:r>
              <a:rPr lang="fr-FR" dirty="0" err="1" smtClean="0"/>
              <a:t>interior.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Colorindex</a:t>
            </a:r>
            <a:r>
              <a:rPr lang="fr-FR" dirty="0" smtClean="0"/>
              <a:t> [= </a:t>
            </a:r>
            <a:r>
              <a:rPr lang="fr-FR" dirty="0" err="1" smtClean="0"/>
              <a:t>Integer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font.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Bold</a:t>
            </a:r>
            <a:r>
              <a:rPr lang="fr-FR" dirty="0" smtClean="0"/>
              <a:t> [= </a:t>
            </a:r>
            <a:r>
              <a:rPr lang="fr-FR" dirty="0" err="1" smtClean="0"/>
              <a:t>Boolean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font.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Italic</a:t>
            </a:r>
            <a:r>
              <a:rPr lang="fr-FR" dirty="0" smtClean="0"/>
              <a:t> [= </a:t>
            </a:r>
            <a:r>
              <a:rPr lang="fr-FR" dirty="0" err="1" smtClean="0"/>
              <a:t>Boolean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font.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</a:t>
            </a:r>
            <a:r>
              <a:rPr lang="fr-FR" dirty="0" smtClean="0"/>
              <a:t> [= </a:t>
            </a:r>
            <a:r>
              <a:rPr lang="fr-FR" dirty="0" err="1" smtClean="0"/>
              <a:t>Currency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font.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StrikeThrough</a:t>
            </a:r>
            <a:r>
              <a:rPr lang="fr-FR" dirty="0" smtClean="0"/>
              <a:t> [= </a:t>
            </a:r>
            <a:r>
              <a:rPr lang="fr-FR" dirty="0" err="1" smtClean="0"/>
              <a:t>Boolean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font.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Underline</a:t>
            </a:r>
            <a:r>
              <a:rPr lang="fr-FR" dirty="0" smtClean="0"/>
              <a:t> [= </a:t>
            </a:r>
            <a:r>
              <a:rPr lang="fr-FR" dirty="0" err="1" smtClean="0"/>
              <a:t>Boolean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borders.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Weight</a:t>
            </a:r>
            <a:r>
              <a:rPr lang="fr-FR" dirty="0" smtClean="0"/>
              <a:t> [= </a:t>
            </a:r>
            <a:r>
              <a:rPr lang="fr-FR" dirty="0" err="1" smtClean="0"/>
              <a:t>Integer</a:t>
            </a:r>
            <a:r>
              <a:rPr lang="fr-FR" dirty="0" smtClean="0"/>
              <a:t>]</a:t>
            </a:r>
          </a:p>
          <a:p>
            <a:pPr>
              <a:buNone/>
            </a:pPr>
            <a:r>
              <a:rPr lang="fr-FR" b="1" dirty="0" smtClean="0"/>
              <a:t>	</a:t>
            </a:r>
            <a:r>
              <a:rPr lang="fr-FR" sz="2400" dirty="0" err="1" smtClean="0"/>
              <a:t>XlThin</a:t>
            </a:r>
            <a:r>
              <a:rPr lang="fr-FR" sz="2400" dirty="0" smtClean="0"/>
              <a:t>, </a:t>
            </a:r>
            <a:r>
              <a:rPr lang="fr-FR" sz="2400" dirty="0" err="1" smtClean="0"/>
              <a:t>XlMedium,XlThick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638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83EA8-DD73-4659-8E78-7CECA769986D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893175" cy="809625"/>
          </a:xfrm>
        </p:spPr>
        <p:txBody>
          <a:bodyPr/>
          <a:lstStyle/>
          <a:p>
            <a:pPr eaLnBrk="1" hangingPunct="1"/>
            <a:r>
              <a:rPr lang="fr-FR" dirty="0" smtClean="0"/>
              <a:t>Comment désigner une plage 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345487" cy="475252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Quelle adresse la cellule B3 de la feuille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 du classeur </a:t>
            </a:r>
            <a:r>
              <a:rPr lang="en-US" sz="2400" dirty="0" smtClean="0">
                <a:cs typeface="Tahoma" pitchFamily="34" charset="0"/>
              </a:rPr>
              <a:t>« </a:t>
            </a:r>
            <a:r>
              <a:rPr lang="fr-FR" sz="2400" dirty="0" smtClean="0"/>
              <a:t>exemples_S1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 faut-il écrire pour respecter la hiérarchie objet ?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exemples_S1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</a:t>
            </a:r>
            <a:r>
              <a:rPr lang="en-US" sz="2400" dirty="0" smtClean="0">
                <a:cs typeface="Tahoma" pitchFamily="34" charset="0"/>
              </a:rPr>
              <a:t>.Worksheets("test").Range("B3")</a:t>
            </a:r>
          </a:p>
          <a:p>
            <a:pPr eaLnBrk="1" hangingPunct="1"/>
            <a:r>
              <a:rPr lang="fr-FR" sz="2400" dirty="0" smtClean="0">
                <a:cs typeface="Tahoma" pitchFamily="34" charset="0"/>
              </a:rPr>
              <a:t>On peut simplifier l’adresse quand la feuille </a:t>
            </a:r>
            <a:r>
              <a:rPr lang="en-US" sz="2400" dirty="0" smtClean="0">
                <a:cs typeface="Tahoma" pitchFamily="34" charset="0"/>
              </a:rPr>
              <a:t>"test"</a:t>
            </a:r>
            <a:r>
              <a:rPr lang="fr-FR" sz="2400" dirty="0" smtClean="0">
                <a:cs typeface="Tahoma" pitchFamily="34" charset="0"/>
              </a:rPr>
              <a:t> est la feuille active: </a:t>
            </a:r>
            <a:r>
              <a:rPr lang="en-US" sz="2400" dirty="0" smtClean="0">
                <a:cs typeface="Tahoma" pitchFamily="34" charset="0"/>
              </a:rPr>
              <a:t>Range("B3")</a:t>
            </a:r>
          </a:p>
          <a:p>
            <a:pPr eaLnBrk="1" hangingPunct="1"/>
            <a:r>
              <a:rPr lang="fr-FR" sz="2400" dirty="0" smtClean="0">
                <a:cs typeface="Tahoma" pitchFamily="34" charset="0"/>
              </a:rPr>
              <a:t>Autres façons de désigner cette cellule:</a:t>
            </a:r>
          </a:p>
          <a:p>
            <a:pPr eaLnBrk="1" hangingPunct="1">
              <a:buNone/>
            </a:pPr>
            <a:r>
              <a:rPr lang="fr-FR" sz="2400" dirty="0" smtClean="0">
                <a:cs typeface="Tahoma" pitchFamily="34" charset="0"/>
              </a:rPr>
              <a:t>	</a:t>
            </a:r>
            <a:r>
              <a:rPr lang="en-US" sz="2400" dirty="0" smtClean="0">
                <a:cs typeface="Tahoma" pitchFamily="34" charset="0"/>
              </a:rPr>
              <a:t> Range("B2"). Range(“A2")</a:t>
            </a:r>
            <a:endParaRPr lang="fr-FR" sz="2400" dirty="0" smtClean="0">
              <a:cs typeface="Tahoma" pitchFamily="34" charset="0"/>
            </a:endParaRPr>
          </a:p>
          <a:p>
            <a:pPr eaLnBrk="1" hangingPunct="1">
              <a:buNone/>
            </a:pPr>
            <a:r>
              <a:rPr lang="fr-FR" sz="2400" dirty="0" smtClean="0">
                <a:cs typeface="Tahoma" pitchFamily="34" charset="0"/>
              </a:rPr>
              <a:t>	C</a:t>
            </a:r>
            <a:r>
              <a:rPr lang="en-US" sz="2400" dirty="0" smtClean="0">
                <a:cs typeface="Tahoma" pitchFamily="34" charset="0"/>
              </a:rPr>
              <a:t>ells(3,2)</a:t>
            </a:r>
          </a:p>
          <a:p>
            <a:pPr eaLnBrk="1" hangingPunct="1">
              <a:buNone/>
            </a:pPr>
            <a:r>
              <a:rPr lang="en-US" sz="2400" dirty="0" smtClean="0">
                <a:cs typeface="Tahoma" pitchFamily="34" charset="0"/>
              </a:rPr>
              <a:t>	Range</a:t>
            </a:r>
            <a:r>
              <a:rPr lang="fr-FR" sz="2400" dirty="0" smtClean="0">
                <a:cs typeface="Tahoma" pitchFamily="34" charset="0"/>
              </a:rPr>
              <a:t>("Taux") si le nom à la cellule B3 est "Taux".</a:t>
            </a:r>
          </a:p>
          <a:p>
            <a:pPr eaLnBrk="1" hangingPunct="1">
              <a:buNone/>
            </a:pPr>
            <a:r>
              <a:rPr lang="en-US" sz="2400" dirty="0" smtClean="0">
                <a:cs typeface="Tahoma" pitchFamily="34" charset="0"/>
              </a:rPr>
              <a:t>	Range("A1").offset(2,1)</a:t>
            </a:r>
          </a:p>
          <a:p>
            <a:pPr eaLnBrk="1" hangingPunct="1">
              <a:buNone/>
            </a:pPr>
            <a:endParaRPr lang="fr-FR" sz="2400" dirty="0" smtClean="0">
              <a:cs typeface="Tahoma" pitchFamily="34" charset="0"/>
            </a:endParaRPr>
          </a:p>
          <a:p>
            <a:pPr eaLnBrk="1" hangingPunct="1">
              <a:buNone/>
            </a:pPr>
            <a:endParaRPr lang="en-US" sz="2400" dirty="0" smtClean="0">
              <a:cs typeface="Tahoma" pitchFamily="34" charset="0"/>
            </a:endParaRPr>
          </a:p>
          <a:p>
            <a:pPr eaLnBrk="1" hangingPunct="1">
              <a:buNone/>
            </a:pPr>
            <a:endParaRPr lang="fr-FR" sz="2400" dirty="0" smtClean="0">
              <a:cs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400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  <a:endParaRPr lang="fr-FR" dirty="0" smtClean="0"/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03BF2-1612-41F0-A1E0-AA98F3987948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z="3200" dirty="0" smtClean="0"/>
              <a:t>Quelques propriétés utiles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45488" cy="4968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UsedRange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Offset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La propriété 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Resize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560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81702-BB49-4ED1-ABCF-35213CA942B0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mtClean="0"/>
              <a:t>La propriété Offset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45488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Cette propriété renvoie un objet Range qui représente une plage décalée de la plage initiale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Syntaxe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i="1" dirty="0" smtClean="0"/>
              <a:t>	</a:t>
            </a:r>
            <a:r>
              <a:rPr lang="fr-FR" sz="2400" i="1" dirty="0" err="1" smtClean="0"/>
              <a:t>expression</a:t>
            </a:r>
            <a:r>
              <a:rPr lang="fr-FR" sz="2400" dirty="0" err="1" smtClean="0"/>
              <a:t>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Offset</a:t>
            </a:r>
            <a:r>
              <a:rPr lang="fr-FR" sz="2400" dirty="0" smtClean="0"/>
              <a:t>(</a:t>
            </a:r>
            <a:r>
              <a:rPr lang="fr-FR" sz="2400" i="1" dirty="0" err="1" smtClean="0"/>
              <a:t>RowOffset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ColumnOffset</a:t>
            </a:r>
            <a:r>
              <a:rPr lang="fr-FR" sz="2400" dirty="0" smtClean="0"/>
              <a:t>)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Exemples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C3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).Offset(2,2)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D5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).Offset(,1)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 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F7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).Offset (</a:t>
            </a:r>
            <a:r>
              <a:rPr lang="fr-FR" sz="2400" dirty="0" err="1" smtClean="0"/>
              <a:t>RowOffset</a:t>
            </a:r>
            <a:r>
              <a:rPr lang="fr-FR" sz="2400" dirty="0" smtClean="0"/>
              <a:t>:=-2, </a:t>
            </a:r>
            <a:r>
              <a:rPr lang="fr-FR" sz="2400" dirty="0" err="1" smtClean="0"/>
              <a:t>ColumnOffset</a:t>
            </a:r>
            <a:r>
              <a:rPr lang="fr-FR" sz="2400" dirty="0" smtClean="0"/>
              <a:t>:=-2)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B1:C3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).Offset(1,1)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662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DDC542-8941-4ED0-8DF4-4BF15B261C05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mtClean="0"/>
              <a:t>La propriété Resize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45488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Cette propriété permet de changer la taille de l’objet Range initial à partir de la cellule active.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Syntaxe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i="1" dirty="0" smtClean="0"/>
              <a:t>	</a:t>
            </a:r>
            <a:r>
              <a:rPr lang="fr-FR" sz="2400" i="1" dirty="0" err="1" smtClean="0"/>
              <a:t>expression</a:t>
            </a:r>
            <a:r>
              <a:rPr lang="fr-FR" sz="2400" dirty="0" err="1" smtClean="0"/>
              <a:t>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Resize</a:t>
            </a:r>
            <a:r>
              <a:rPr lang="fr-FR" sz="2400" dirty="0" smtClean="0"/>
              <a:t>(</a:t>
            </a:r>
            <a:r>
              <a:rPr lang="fr-FR" sz="2400" i="1" dirty="0" err="1" smtClean="0"/>
              <a:t>RowSize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ColumnSize</a:t>
            </a:r>
            <a:r>
              <a:rPr lang="fr-FR" sz="2400" dirty="0" smtClean="0"/>
              <a:t>)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fr-FR" sz="2400" dirty="0" smtClean="0"/>
              <a:t>Exemples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D2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Resize</a:t>
            </a:r>
            <a:r>
              <a:rPr lang="fr-FR" sz="2400" dirty="0" smtClean="0"/>
              <a:t>(2,2) crée la plage D2:E3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D5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Resize</a:t>
            </a:r>
            <a:r>
              <a:rPr lang="fr-FR" sz="2400" dirty="0" smtClean="0"/>
              <a:t>(,2)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Range 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F7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Resize</a:t>
            </a:r>
            <a:r>
              <a:rPr lang="fr-FR" sz="2400" dirty="0" smtClean="0"/>
              <a:t>(</a:t>
            </a:r>
            <a:r>
              <a:rPr lang="fr-FR" sz="2400" dirty="0" err="1" smtClean="0"/>
              <a:t>Rowsize</a:t>
            </a:r>
            <a:r>
              <a:rPr lang="fr-FR" sz="2400" dirty="0" smtClean="0"/>
              <a:t>:=4)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fr-FR" sz="2400" dirty="0" smtClean="0"/>
              <a:t>	 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D2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Resize</a:t>
            </a:r>
            <a:r>
              <a:rPr lang="fr-FR" sz="2400" dirty="0" smtClean="0"/>
              <a:t>(1,1)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253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231EBE-3C5A-429E-84BE-B6BAAF1F81BE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mtClean="0"/>
              <a:t>Propriété Count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45488" cy="49688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Cette propriété renvoie le nombre des objets de la collection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Syntaxe 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fr-FR" sz="2400" i="1" dirty="0" smtClean="0"/>
              <a:t>	</a:t>
            </a:r>
            <a:r>
              <a:rPr lang="fr-FR" sz="2400" i="1" dirty="0" err="1" smtClean="0"/>
              <a:t>expression</a:t>
            </a:r>
            <a:r>
              <a:rPr lang="fr-FR" sz="2400" dirty="0" err="1" smtClean="0"/>
              <a:t>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400" dirty="0" smtClean="0"/>
              <a:t>Exemple 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fr-FR" sz="2400" dirty="0" smtClean="0"/>
              <a:t>	Dim </a:t>
            </a:r>
            <a:r>
              <a:rPr lang="fr-FR" sz="2400" dirty="0" err="1" smtClean="0"/>
              <a:t>NbRow</a:t>
            </a:r>
            <a:r>
              <a:rPr lang="fr-FR" sz="2400" dirty="0" smtClean="0"/>
              <a:t> as </a:t>
            </a:r>
            <a:r>
              <a:rPr lang="fr-FR" sz="2400" dirty="0" err="1" smtClean="0"/>
              <a:t>integer</a:t>
            </a:r>
            <a:endParaRPr lang="fr-FR" sz="24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NbRow</a:t>
            </a:r>
            <a:r>
              <a:rPr lang="fr-FR" sz="2400" dirty="0" smtClean="0"/>
              <a:t>=Range(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B2:D10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Rows.Count</a:t>
            </a:r>
            <a:r>
              <a:rPr lang="fr-FR" sz="2400" dirty="0" smtClean="0"/>
              <a:t> affecte la valeur 9 à la variable </a:t>
            </a:r>
            <a:r>
              <a:rPr lang="fr-FR" sz="2400" dirty="0" err="1" smtClean="0"/>
              <a:t>NbRow</a:t>
            </a:r>
            <a:endParaRPr lang="fr-FR" sz="2400" dirty="0" smtClean="0"/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fr-FR" sz="2400" dirty="0" smtClean="0"/>
              <a:t>	</a:t>
            </a: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150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DFB43-A42A-46CC-8378-08BF279E536F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mtClean="0"/>
              <a:t>La propriété End</a:t>
            </a:r>
            <a:endParaRPr lang="fr-FR" sz="32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5478"/>
            <a:ext cx="8345487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Elle renvoie un objet Range qui représente la cellule à l’extrémité de la zone qui contient la plage source.</a:t>
            </a:r>
          </a:p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Syntaxe </a:t>
            </a:r>
            <a:r>
              <a:rPr lang="fr-FR" sz="2400" i="1" dirty="0" err="1" smtClean="0"/>
              <a:t>expression</a:t>
            </a:r>
            <a:r>
              <a:rPr lang="fr-FR" sz="2400" dirty="0" err="1" smtClean="0"/>
              <a:t>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fr-FR" sz="2400" dirty="0" smtClean="0"/>
              <a:t>(</a:t>
            </a:r>
            <a:r>
              <a:rPr lang="fr-FR" sz="2400" i="1" dirty="0" smtClean="0"/>
              <a:t>Direction)</a:t>
            </a:r>
            <a:endParaRPr lang="fr-FR" sz="2400" dirty="0" smtClean="0"/>
          </a:p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4 directions possibles : </a:t>
            </a:r>
            <a:r>
              <a:rPr lang="fr-FR" sz="2400" i="1" dirty="0" err="1" smtClean="0"/>
              <a:t>xlDown</a:t>
            </a:r>
            <a:r>
              <a:rPr lang="fr-FR" sz="2400" dirty="0" smtClean="0"/>
              <a:t>, </a:t>
            </a:r>
            <a:r>
              <a:rPr lang="fr-FR" sz="2400" dirty="0" err="1" smtClean="0"/>
              <a:t>xlUp</a:t>
            </a:r>
            <a:r>
              <a:rPr lang="fr-FR" sz="2400" dirty="0" smtClean="0"/>
              <a:t>, </a:t>
            </a:r>
            <a:r>
              <a:rPr lang="fr-FR" sz="2400" dirty="0" err="1" smtClean="0"/>
              <a:t>xlToLeft</a:t>
            </a:r>
            <a:r>
              <a:rPr lang="fr-FR" sz="2400" dirty="0" smtClean="0"/>
              <a:t> et </a:t>
            </a:r>
            <a:r>
              <a:rPr lang="fr-FR" sz="2400" dirty="0" err="1" smtClean="0"/>
              <a:t>xlToRight</a:t>
            </a:r>
            <a:endParaRPr lang="fr-FR" sz="2400" dirty="0" smtClean="0"/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fr-FR" sz="2400" dirty="0" smtClean="0"/>
              <a:t>	Considérons la plage de </a:t>
            </a:r>
            <a:r>
              <a:rPr lang="fr-FR" sz="2400" dirty="0" err="1" smtClean="0"/>
              <a:t>celllules</a:t>
            </a:r>
            <a:r>
              <a:rPr lang="fr-FR" sz="2400" dirty="0" smtClean="0"/>
              <a:t> A2:D6</a:t>
            </a:r>
          </a:p>
          <a:p>
            <a:pPr lvl="1" eaLnBrk="1" hangingPunct="1">
              <a:spcAft>
                <a:spcPts val="600"/>
              </a:spcAft>
            </a:pPr>
            <a:r>
              <a:rPr lang="fr-FR" dirty="0" smtClean="0"/>
              <a:t>Range("C4").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End</a:t>
            </a:r>
            <a:r>
              <a:rPr lang="fr-FR" dirty="0" smtClean="0"/>
              <a:t>(</a:t>
            </a:r>
            <a:r>
              <a:rPr lang="fr-FR" dirty="0" err="1" smtClean="0"/>
              <a:t>xlUp</a:t>
            </a:r>
            <a:r>
              <a:rPr lang="fr-FR" dirty="0" smtClean="0"/>
              <a:t>).Select </a:t>
            </a:r>
          </a:p>
          <a:p>
            <a:pPr lvl="1" eaLnBrk="1" hangingPunct="1">
              <a:spcAft>
                <a:spcPts val="600"/>
              </a:spcAft>
            </a:pPr>
            <a:r>
              <a:rPr lang="fr-FR" dirty="0" smtClean="0"/>
              <a:t>Range("C4").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End</a:t>
            </a:r>
            <a:r>
              <a:rPr lang="fr-FR" dirty="0" smtClean="0"/>
              <a:t>(</a:t>
            </a:r>
            <a:r>
              <a:rPr lang="fr-FR" dirty="0" err="1" smtClean="0"/>
              <a:t>xlUp</a:t>
            </a:r>
            <a:r>
              <a:rPr lang="fr-FR" dirty="0" smtClean="0"/>
              <a:t>).Select</a:t>
            </a:r>
          </a:p>
          <a:p>
            <a:pPr lvl="1" eaLnBrk="1" hangingPunct="1">
              <a:spcAft>
                <a:spcPts val="600"/>
              </a:spcAft>
            </a:pPr>
            <a:r>
              <a:rPr lang="fr-FR" dirty="0" smtClean="0"/>
              <a:t>Range("C4").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End</a:t>
            </a:r>
            <a:r>
              <a:rPr lang="fr-FR" dirty="0" smtClean="0"/>
              <a:t>(</a:t>
            </a:r>
            <a:r>
              <a:rPr lang="fr-FR" dirty="0" err="1" smtClean="0"/>
              <a:t>xlUp</a:t>
            </a:r>
            <a:r>
              <a:rPr lang="fr-FR" dirty="0" smtClean="0"/>
              <a:t>).Select</a:t>
            </a:r>
          </a:p>
          <a:p>
            <a:pPr lvl="1" eaLnBrk="1" hangingPunct="1">
              <a:spcAft>
                <a:spcPts val="600"/>
              </a:spcAft>
            </a:pPr>
            <a:r>
              <a:rPr lang="fr-FR" dirty="0" smtClean="0"/>
              <a:t>Range("C4").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End</a:t>
            </a:r>
            <a:r>
              <a:rPr lang="fr-FR" dirty="0" smtClean="0"/>
              <a:t>(</a:t>
            </a:r>
            <a:r>
              <a:rPr lang="fr-FR" dirty="0" err="1" smtClean="0"/>
              <a:t>xlUp</a:t>
            </a:r>
            <a:r>
              <a:rPr lang="fr-FR" dirty="0" smtClean="0"/>
              <a:t>).Select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150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DFB43-A42A-46CC-8378-08BF279E536F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dirty="0" smtClean="0"/>
              <a:t>La propriété </a:t>
            </a:r>
            <a:r>
              <a:rPr lang="fr-FR" dirty="0" err="1" smtClean="0"/>
              <a:t>Row</a:t>
            </a:r>
            <a:endParaRPr lang="fr-FR" sz="3200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5478"/>
            <a:ext cx="8345487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Cette propriété renvoie le numéro de la première ligne de la première zone de la plage (cf. aide de VBA). </a:t>
            </a:r>
          </a:p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Exemple 1 : n=Range("A2:A10").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fr-FR" sz="2400" dirty="0" smtClean="0"/>
              <a:t>	Que vaut n ?</a:t>
            </a:r>
          </a:p>
          <a:p>
            <a:pPr eaLnBrk="1" hangingPunct="1">
              <a:spcAft>
                <a:spcPts val="600"/>
              </a:spcAft>
            </a:pPr>
            <a:r>
              <a:rPr lang="fr-FR" sz="2400" dirty="0" smtClean="0"/>
              <a:t>Exemple 2 : n=Range ("A2"). End(</a:t>
            </a:r>
            <a:r>
              <a:rPr lang="fr-FR" sz="2400" dirty="0" err="1" smtClean="0"/>
              <a:t>xldown</a:t>
            </a:r>
            <a:r>
              <a:rPr lang="fr-FR" sz="2400" dirty="0" smtClean="0"/>
              <a:t>).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fr-FR" sz="2400" dirty="0" smtClean="0"/>
              <a:t>	Que vaut n ?</a:t>
            </a:r>
          </a:p>
          <a:p>
            <a:pPr eaLnBrk="1" hangingPunct="1">
              <a:spcAft>
                <a:spcPts val="600"/>
              </a:spcAft>
              <a:buNone/>
            </a:pPr>
            <a:endParaRPr lang="fr-FR" sz="2400" dirty="0" smtClean="0"/>
          </a:p>
          <a:p>
            <a:pPr eaLnBrk="1" hangingPunct="1">
              <a:spcAft>
                <a:spcPts val="600"/>
              </a:spcAft>
              <a:buNone/>
            </a:pPr>
            <a:endParaRPr lang="fr-FR" sz="2400" dirty="0" smtClean="0"/>
          </a:p>
          <a:p>
            <a:pPr eaLnBrk="1" hangingPunct="1">
              <a:spcAft>
                <a:spcPts val="600"/>
              </a:spcAft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355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F2A4A-F788-4E31-A58C-8D9F0D39326E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z="3200" dirty="0" smtClean="0"/>
              <a:t>Comment déterminer la valeur du compteur dans une boucle (suite)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6264696" cy="49688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200" dirty="0" smtClean="0"/>
              <a:t>Problème : on veut effectuer une boucle ligne par ligne sur une plage de cellules. Pour cela, il faut connaître le nombre de lignes qui peut dépendre de la feuille de calcul.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200" dirty="0" smtClean="0"/>
              <a:t>1</a:t>
            </a:r>
            <a:r>
              <a:rPr lang="fr-FR" sz="2200" baseline="30000" dirty="0" smtClean="0"/>
              <a:t>ère</a:t>
            </a:r>
            <a:r>
              <a:rPr lang="fr-FR" sz="2200" dirty="0" smtClean="0"/>
              <a:t> méthode avec la propriété 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Usedrange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2200" dirty="0" smtClean="0"/>
              <a:t> Elle renvoie un objet range qui représente la plage utilisée dans la feuille de calcul spécifiée (cf. aide de VBA). 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200" dirty="0" smtClean="0"/>
              <a:t>	n = </a:t>
            </a:r>
            <a:r>
              <a:rPr lang="fr-FR" sz="2200" dirty="0" err="1" smtClean="0"/>
              <a:t>UsedRange.Rows.Count</a:t>
            </a:r>
            <a:endParaRPr lang="fr-FR" sz="22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fr-FR" sz="2200" dirty="0" smtClean="0"/>
              <a:t>2</a:t>
            </a:r>
            <a:r>
              <a:rPr lang="fr-FR" sz="2200" baseline="30000" dirty="0" smtClean="0"/>
              <a:t>ème</a:t>
            </a:r>
            <a:r>
              <a:rPr lang="fr-FR" sz="2200" dirty="0" smtClean="0"/>
              <a:t> méthode avec les propriétés End et </a:t>
            </a:r>
            <a:r>
              <a:rPr lang="fr-FR" sz="2200" dirty="0" err="1" smtClean="0"/>
              <a:t>Row</a:t>
            </a:r>
            <a:endParaRPr lang="fr-FR" sz="22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fr-FR" sz="2200" dirty="0" smtClean="0"/>
              <a:t>	n=</a:t>
            </a:r>
            <a:r>
              <a:rPr lang="fr-FR" sz="2200" dirty="0" err="1" smtClean="0"/>
              <a:t>cells</a:t>
            </a:r>
            <a:r>
              <a:rPr lang="fr-FR" sz="2200" dirty="0" smtClean="0"/>
              <a:t>(2,1).end(</a:t>
            </a:r>
            <a:r>
              <a:rPr lang="fr-FR" sz="2200" dirty="0" err="1" smtClean="0"/>
              <a:t>xldown</a:t>
            </a:r>
            <a:r>
              <a:rPr lang="fr-FR" sz="2200" dirty="0" smtClean="0"/>
              <a:t>).</a:t>
            </a:r>
            <a:r>
              <a:rPr lang="fr-FR" sz="2200" dirty="0" err="1" smtClean="0"/>
              <a:t>Row</a:t>
            </a:r>
            <a:endParaRPr lang="fr-FR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924944"/>
            <a:ext cx="2259081" cy="25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C3759-2A16-46EF-BF80-0E6E9DD8653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2438"/>
            <a:ext cx="8258175" cy="744537"/>
          </a:xfrm>
        </p:spPr>
        <p:txBody>
          <a:bodyPr/>
          <a:lstStyle/>
          <a:p>
            <a:pPr eaLnBrk="1" hangingPunct="1"/>
            <a:r>
              <a:rPr lang="fr-FR" dirty="0" smtClean="0"/>
              <a:t>La manipulation des objets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600" dirty="0" smtClean="0"/>
              <a:t>La programmation de VBA est orientée Objet. Les principaux objets que nous allons manipuler sont les classeurs, les feuilles de calcul et les cellules.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600" dirty="0" smtClean="0"/>
              <a:t>Nous verrons dans cette partie du cours :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200" dirty="0" smtClean="0"/>
              <a:t>les principales méthodes que l’on peut appliquer aux objets;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200" dirty="0"/>
              <a:t>les principales propriétés des objets pour interroger les propriétés des objets ou les </a:t>
            </a:r>
            <a:r>
              <a:rPr lang="fr-FR" sz="2200" dirty="0" smtClean="0"/>
              <a:t>modifier.</a:t>
            </a:r>
            <a:endParaRPr lang="fr-FR" sz="22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sz="2600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458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CBCA1-6C8F-4525-B698-D09743F236B2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625"/>
            <a:ext cx="8893175" cy="809625"/>
          </a:xfrm>
        </p:spPr>
        <p:txBody>
          <a:bodyPr/>
          <a:lstStyle/>
          <a:p>
            <a:pPr eaLnBrk="1" hangingPunct="1"/>
            <a:r>
              <a:rPr lang="fr-FR" sz="3200" dirty="0" smtClean="0"/>
              <a:t>Comment déterminer la valeur du compteur dans une boucle (suite)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534430" cy="468052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sz="2200" dirty="0" smtClean="0"/>
              <a:t>2ème méthode (bis)</a:t>
            </a:r>
            <a:r>
              <a:rPr lang="fr-FR" sz="2400" b="1" dirty="0" smtClean="0"/>
              <a:t>	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fr-FR" sz="2400" dirty="0" smtClean="0"/>
              <a:t>	n= </a:t>
            </a:r>
            <a:r>
              <a:rPr lang="fr-FR" sz="2400" dirty="0" err="1" smtClean="0"/>
              <a:t>cells</a:t>
            </a:r>
            <a:r>
              <a:rPr lang="fr-FR" sz="2400" dirty="0" smtClean="0"/>
              <a:t>(65536,1).End(</a:t>
            </a:r>
            <a:r>
              <a:rPr lang="fr-FR" sz="2400" dirty="0" err="1" smtClean="0"/>
              <a:t>xlup</a:t>
            </a:r>
            <a:r>
              <a:rPr lang="fr-FR" sz="2400" dirty="0" smtClean="0"/>
              <a:t>).</a:t>
            </a:r>
            <a:r>
              <a:rPr lang="fr-FR" sz="2400" dirty="0" err="1" smtClean="0"/>
              <a:t>Row</a:t>
            </a:r>
            <a:endParaRPr lang="fr-FR" sz="2400" dirty="0" smtClean="0"/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/>
              <a:t>	</a:t>
            </a:r>
            <a:r>
              <a:rPr lang="fr-FR" sz="2200" dirty="0" smtClean="0"/>
              <a:t>Partant de la cellule A65536, cette ligne de code trouve la dernière ligne de la colonne A qui contient une valeur. On attribue ensuite le numéro de cette ligne est ensuite à la valeur de la variable </a:t>
            </a:r>
            <a:r>
              <a:rPr lang="fr-FR" sz="2200" dirty="0" err="1" smtClean="0"/>
              <a:t>FinalRow</a:t>
            </a:r>
            <a:r>
              <a:rPr lang="fr-FR" sz="2200" dirty="0" smtClean="0"/>
              <a:t>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200" dirty="0" smtClean="0"/>
              <a:t>	Excel 2007 a augmenté le nombre de lignes disponibles (environ 1 000 </a:t>
            </a:r>
            <a:r>
              <a:rPr lang="fr-FR" sz="2200" dirty="0" err="1" smtClean="0"/>
              <a:t>000</a:t>
            </a:r>
            <a:r>
              <a:rPr lang="fr-FR" sz="2200" dirty="0" smtClean="0"/>
              <a:t> de lignes). Cela implique une modification du code précédent.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200" dirty="0" smtClean="0"/>
              <a:t>	n= </a:t>
            </a:r>
            <a:r>
              <a:rPr lang="fr-FR" sz="2200" dirty="0" err="1" smtClean="0"/>
              <a:t>cells</a:t>
            </a:r>
            <a:r>
              <a:rPr lang="fr-FR" sz="2200" dirty="0" smtClean="0"/>
              <a:t>(</a:t>
            </a:r>
            <a:r>
              <a:rPr lang="fr-FR" sz="2200" dirty="0" err="1" smtClean="0"/>
              <a:t>rows.count</a:t>
            </a:r>
            <a:r>
              <a:rPr lang="fr-FR" sz="2200" dirty="0" smtClean="0"/>
              <a:t>,1).End(</a:t>
            </a:r>
            <a:r>
              <a:rPr lang="fr-FR" sz="2200" dirty="0" err="1" smtClean="0"/>
              <a:t>xlup</a:t>
            </a:r>
            <a:r>
              <a:rPr lang="fr-FR" sz="2200" dirty="0" smtClean="0"/>
              <a:t>).</a:t>
            </a:r>
            <a:r>
              <a:rPr lang="fr-FR" sz="2200" dirty="0" err="1" smtClean="0"/>
              <a:t>Row</a:t>
            </a: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C3759-2A16-46EF-BF80-0E6E9DD8653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2438"/>
            <a:ext cx="8258175" cy="744537"/>
          </a:xfrm>
        </p:spPr>
        <p:txBody>
          <a:bodyPr/>
          <a:lstStyle/>
          <a:p>
            <a:pPr eaLnBrk="1" hangingPunct="1"/>
            <a:r>
              <a:rPr lang="fr-FR" dirty="0" smtClean="0"/>
              <a:t>Les méthodes (1)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600" dirty="0" smtClean="0"/>
              <a:t>Les actions liées aux objets peuvent ou non utiliser des arguments, renvoyer ou non une valeur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fr-FR" sz="2600" i="1" dirty="0" smtClean="0"/>
              <a:t> &lt;objet&gt;.&lt;méthode&gt;</a:t>
            </a:r>
            <a:r>
              <a:rPr lang="fr-FR" sz="2600" dirty="0" smtClean="0"/>
              <a:t> </a:t>
            </a:r>
            <a:r>
              <a:rPr lang="fr-FR" sz="2600" i="1" dirty="0" smtClean="0"/>
              <a:t>(liste d’arguments)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fr-FR" sz="2600" i="1" dirty="0"/>
              <a:t>	</a:t>
            </a:r>
            <a:r>
              <a:rPr lang="fr-FR" sz="2600" dirty="0" smtClean="0"/>
              <a:t>La valeur des arguments est spécifiée après :=</a:t>
            </a:r>
            <a:endParaRPr lang="fr-FR" sz="2600" i="1" dirty="0" smtClean="0"/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600" dirty="0" smtClean="0"/>
              <a:t>Exemple 1 : supprimer une feuille de calcul ex1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fr-FR" sz="2600" dirty="0" smtClean="0"/>
              <a:t> 	Si le classeur actif est le bon classeur, il suffit d’écrire :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fr-FR" sz="2600" dirty="0" smtClean="0"/>
              <a:t>    </a:t>
            </a:r>
            <a:r>
              <a:rPr lang="fr-FR" sz="2600" dirty="0" err="1" smtClean="0"/>
              <a:t>Worksheets</a:t>
            </a:r>
            <a:r>
              <a:rPr lang="fr-FR" sz="2600" dirty="0" smtClean="0"/>
              <a:t>(</a:t>
            </a:r>
            <a:r>
              <a:rPr lang="en-US" sz="2600" dirty="0" smtClean="0">
                <a:cs typeface="Tahoma" pitchFamily="34" charset="0"/>
              </a:rPr>
              <a:t>"</a:t>
            </a:r>
            <a:r>
              <a:rPr lang="fr-FR" sz="2600" dirty="0" smtClean="0"/>
              <a:t>ex1</a:t>
            </a:r>
            <a:r>
              <a:rPr lang="en-US" sz="2600" dirty="0" smtClean="0">
                <a:cs typeface="Tahoma" pitchFamily="34" charset="0"/>
              </a:rPr>
              <a:t>").</a:t>
            </a:r>
            <a:r>
              <a:rPr lang="fr-FR" sz="2600" dirty="0" err="1" smtClean="0"/>
              <a:t>delete</a:t>
            </a:r>
            <a:r>
              <a:rPr lang="fr-FR" sz="2600" i="1" dirty="0" smtClean="0"/>
              <a:t>  </a:t>
            </a:r>
            <a:endParaRPr lang="fr-FR" sz="2600" dirty="0" smtClean="0"/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600" dirty="0" smtClean="0"/>
              <a:t>Exemple 2 : déplacer le contenu de la cellule B1 en B2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fr-FR" sz="2600" i="1" dirty="0" smtClean="0"/>
              <a:t>   </a:t>
            </a:r>
            <a:r>
              <a:rPr lang="fr-FR" sz="2600" dirty="0" smtClean="0"/>
              <a:t>Range(</a:t>
            </a:r>
            <a:r>
              <a:rPr lang="en-US" sz="2600" dirty="0" smtClean="0">
                <a:cs typeface="Tahoma" pitchFamily="34" charset="0"/>
              </a:rPr>
              <a:t>"</a:t>
            </a:r>
            <a:r>
              <a:rPr lang="fr-FR" sz="2600" dirty="0" smtClean="0"/>
              <a:t>B1</a:t>
            </a:r>
            <a:r>
              <a:rPr lang="en-US" sz="2600" dirty="0" smtClean="0">
                <a:cs typeface="Tahoma" pitchFamily="34" charset="0"/>
              </a:rPr>
              <a:t>"</a:t>
            </a:r>
            <a:r>
              <a:rPr lang="fr-FR" sz="2600" dirty="0" smtClean="0"/>
              <a:t>).</a:t>
            </a:r>
            <a:r>
              <a:rPr lang="fr-FR" sz="2600" dirty="0" err="1" smtClean="0"/>
              <a:t>Cut</a:t>
            </a:r>
            <a:r>
              <a:rPr lang="fr-FR" sz="2600" dirty="0" smtClean="0"/>
              <a:t> Destination:=Range(</a:t>
            </a:r>
            <a:r>
              <a:rPr lang="en-US" sz="2600" dirty="0" smtClean="0">
                <a:cs typeface="Tahoma" pitchFamily="34" charset="0"/>
              </a:rPr>
              <a:t>"</a:t>
            </a:r>
            <a:r>
              <a:rPr lang="fr-FR" sz="2600" dirty="0" smtClean="0"/>
              <a:t>B2</a:t>
            </a:r>
            <a:r>
              <a:rPr lang="en-US" sz="2600" dirty="0" smtClean="0">
                <a:cs typeface="Tahoma" pitchFamily="34" charset="0"/>
              </a:rPr>
              <a:t>"</a:t>
            </a:r>
            <a:r>
              <a:rPr lang="fr-FR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22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5A487-0431-4CD7-A45A-96842E16453C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891587" cy="960438"/>
          </a:xfrm>
        </p:spPr>
        <p:txBody>
          <a:bodyPr/>
          <a:lstStyle/>
          <a:p>
            <a:pPr eaLnBrk="1" hangingPunct="1"/>
            <a:r>
              <a:rPr lang="fr-FR" dirty="0" smtClean="0"/>
              <a:t>Les méthodes (2) : les classeurs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353425" cy="4680520"/>
          </a:xfrm>
        </p:spPr>
        <p:txBody>
          <a:bodyPr/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J’ouvre un nouveau classeur : 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Workbooks.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Je l’enregistre sous le nom </a:t>
            </a:r>
            <a:r>
              <a:rPr lang="fr-FR" sz="2400" dirty="0" smtClean="0">
                <a:cs typeface="Tahoma" pitchFamily="34" charset="0"/>
              </a:rPr>
              <a:t>" </a:t>
            </a:r>
            <a:r>
              <a:rPr lang="fr-FR" sz="2400" dirty="0" err="1" smtClean="0"/>
              <a:t>Montravail</a:t>
            </a:r>
            <a:r>
              <a:rPr lang="fr-FR" sz="2400" dirty="0" smtClean="0">
                <a:cs typeface="Tahoma" pitchFamily="34" charset="0"/>
              </a:rPr>
              <a:t> "</a:t>
            </a:r>
            <a:endParaRPr lang="fr-FR" sz="2400" dirty="0" smtClean="0"/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SaveAs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Filename</a:t>
            </a:r>
            <a:r>
              <a:rPr lang="fr-FR" sz="2400" dirty="0" smtClean="0"/>
              <a:t>:=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err="1" smtClean="0"/>
              <a:t>Montravail</a:t>
            </a:r>
            <a:r>
              <a:rPr lang="en-US" sz="2400" dirty="0" smtClean="0">
                <a:cs typeface="Tahoma" pitchFamily="34" charset="0"/>
              </a:rPr>
              <a:t>"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Je ferme ce classeur :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en-US" sz="2400" dirty="0" smtClean="0">
                <a:cs typeface="Tahoma" pitchFamily="34" charset="0"/>
              </a:rPr>
              <a:t>	Workbooks("</a:t>
            </a:r>
            <a:r>
              <a:rPr lang="fr-FR" sz="2400" dirty="0" err="1" smtClean="0"/>
              <a:t>Montravail</a:t>
            </a:r>
            <a:r>
              <a:rPr lang="en-US" sz="2400" dirty="0" smtClean="0">
                <a:cs typeface="Tahoma" pitchFamily="34" charset="0"/>
              </a:rPr>
              <a:t>").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ahoma" pitchFamily="34" charset="0"/>
              </a:rPr>
              <a:t>Close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J’ouvre le classeur </a:t>
            </a:r>
            <a:r>
              <a:rPr lang="fr-FR" sz="2400" dirty="0" smtClean="0">
                <a:cs typeface="Tahoma" pitchFamily="34" charset="0"/>
              </a:rPr>
              <a:t>"</a:t>
            </a:r>
            <a:r>
              <a:rPr lang="fr-FR" sz="2400" dirty="0" err="1" smtClean="0"/>
              <a:t>Montravail</a:t>
            </a:r>
            <a:r>
              <a:rPr lang="fr-FR" sz="2400" dirty="0" smtClean="0">
                <a:cs typeface="Tahoma" pitchFamily="34" charset="0"/>
              </a:rPr>
              <a:t>"</a:t>
            </a:r>
            <a:endParaRPr lang="fr-FR" sz="2400" dirty="0" smtClean="0"/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Workbooks.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Filename</a:t>
            </a:r>
            <a:r>
              <a:rPr lang="fr-FR" sz="2400" dirty="0" smtClean="0"/>
              <a:t>:=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err="1" smtClean="0"/>
              <a:t>Montravail</a:t>
            </a:r>
            <a:r>
              <a:rPr lang="en-US" sz="2400" dirty="0" smtClean="0">
                <a:cs typeface="Tahoma" pitchFamily="34" charset="0"/>
              </a:rPr>
              <a:t>“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J’enregistre le classeur "</a:t>
            </a:r>
            <a:r>
              <a:rPr lang="fr-FR" sz="2400" dirty="0" err="1" smtClean="0"/>
              <a:t>Montravail</a:t>
            </a:r>
            <a:r>
              <a:rPr lang="fr-FR" sz="2400" dirty="0" smtClean="0">
                <a:cs typeface="Tahoma" pitchFamily="34" charset="0"/>
              </a:rPr>
              <a:t>"</a:t>
            </a:r>
            <a:endParaRPr lang="fr-FR" sz="2400" dirty="0" smtClean="0"/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en-US" sz="2400" dirty="0" smtClean="0">
                <a:cs typeface="Tahoma" pitchFamily="34" charset="0"/>
              </a:rPr>
              <a:t>	Workbooks("</a:t>
            </a:r>
            <a:r>
              <a:rPr lang="fr-FR" sz="2400" dirty="0" err="1" smtClean="0"/>
              <a:t>Montravail</a:t>
            </a:r>
            <a:r>
              <a:rPr lang="en-US" sz="2400" dirty="0" smtClean="0">
                <a:cs typeface="Tahoma" pitchFamily="34" charset="0"/>
              </a:rPr>
              <a:t>").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5A487-0431-4CD7-A45A-96842E16453C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891587" cy="960438"/>
          </a:xfrm>
        </p:spPr>
        <p:txBody>
          <a:bodyPr/>
          <a:lstStyle/>
          <a:p>
            <a:pPr eaLnBrk="1" hangingPunct="1"/>
            <a:r>
              <a:rPr lang="fr-FR" dirty="0" smtClean="0"/>
              <a:t>Les méthodes (3) : les feuilles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353425" cy="4680520"/>
          </a:xfrm>
        </p:spPr>
        <p:txBody>
          <a:bodyPr/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J’ajoute une feuille de calcul avant la feuille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 </a:t>
            </a:r>
            <a:r>
              <a:rPr lang="fr-FR" sz="2400" dirty="0" smtClean="0"/>
              <a:t>: 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fr-FR" sz="2400" dirty="0" smtClean="0"/>
              <a:t>	 </a:t>
            </a:r>
            <a:r>
              <a:rPr lang="fr-FR" sz="2400" dirty="0" err="1" smtClean="0"/>
              <a:t>Worksheets.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Before</a:t>
            </a:r>
            <a:r>
              <a:rPr lang="fr-FR" sz="2400" dirty="0" smtClean="0"/>
              <a:t>:=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Je déplace la feuille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 après la </a:t>
            </a:r>
            <a:r>
              <a:rPr lang="en-US" sz="2400" dirty="0" err="1" smtClean="0">
                <a:cs typeface="Tahoma" pitchFamily="34" charset="0"/>
              </a:rPr>
              <a:t>feuille</a:t>
            </a:r>
            <a:r>
              <a:rPr lang="en-US" sz="2400" dirty="0" smtClean="0">
                <a:cs typeface="Tahoma" pitchFamily="34" charset="0"/>
              </a:rPr>
              <a:t> "</a:t>
            </a:r>
            <a:r>
              <a:rPr lang="en-US" sz="2400" dirty="0" err="1" smtClean="0">
                <a:cs typeface="Tahoma" pitchFamily="34" charset="0"/>
              </a:rPr>
              <a:t>bilan</a:t>
            </a:r>
            <a:r>
              <a:rPr lang="en-US" sz="2400" dirty="0" smtClean="0">
                <a:cs typeface="Tahoma" pitchFamily="34" charset="0"/>
              </a:rPr>
              <a:t>"</a:t>
            </a:r>
            <a:endParaRPr lang="fr-FR" sz="2400" dirty="0" smtClean="0"/>
          </a:p>
          <a:p>
            <a:pPr eaLnBrk="1" hangingPunct="1">
              <a:spcAft>
                <a:spcPct val="20000"/>
              </a:spcAft>
              <a:buSzTx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Move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After</a:t>
            </a:r>
            <a:r>
              <a:rPr lang="fr-FR" sz="2400" dirty="0" smtClean="0"/>
              <a:t>:=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en-US" sz="2400" dirty="0" err="1" smtClean="0">
                <a:cs typeface="Tahoma" pitchFamily="34" charset="0"/>
              </a:rPr>
              <a:t>bilan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Je supprime la feuille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exemple</a:t>
            </a:r>
            <a:r>
              <a:rPr lang="en-US" sz="2400" dirty="0" smtClean="0">
                <a:cs typeface="Tahoma" pitchFamily="34" charset="0"/>
              </a:rPr>
              <a:t>" </a:t>
            </a:r>
            <a:r>
              <a:rPr lang="fr-FR" sz="2400" dirty="0" smtClean="0">
                <a:cs typeface="Tahoma" pitchFamily="34" charset="0"/>
              </a:rPr>
              <a:t>: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en-US" sz="2400" dirty="0" smtClean="0">
                <a:cs typeface="Tahoma" pitchFamily="34" charset="0"/>
              </a:rPr>
              <a:t>	</a:t>
            </a:r>
            <a:r>
              <a:rPr lang="fr-FR" sz="2400" dirty="0" smtClean="0"/>
              <a:t> 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exemple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J’active la feuille 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exemple</a:t>
            </a:r>
            <a:r>
              <a:rPr lang="en-US" sz="2400" dirty="0" smtClean="0">
                <a:cs typeface="Tahoma" pitchFamily="34" charset="0"/>
              </a:rPr>
              <a:t>" </a:t>
            </a:r>
            <a:r>
              <a:rPr lang="fr-FR" sz="2400" dirty="0" smtClean="0">
                <a:cs typeface="Tahoma" pitchFamily="34" charset="0"/>
              </a:rPr>
              <a:t>: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r>
              <a:rPr lang="en-US" sz="2400" dirty="0" smtClean="0">
                <a:cs typeface="Tahoma" pitchFamily="34" charset="0"/>
              </a:rPr>
              <a:t>	</a:t>
            </a:r>
            <a:r>
              <a:rPr lang="fr-FR" sz="2400" dirty="0" smtClean="0"/>
              <a:t> 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exemple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Activate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5A487-0431-4CD7-A45A-96842E16453C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891587" cy="960438"/>
          </a:xfrm>
        </p:spPr>
        <p:txBody>
          <a:bodyPr/>
          <a:lstStyle/>
          <a:p>
            <a:pPr eaLnBrk="1" hangingPunct="1"/>
            <a:r>
              <a:rPr lang="fr-FR" dirty="0" smtClean="0"/>
              <a:t>Les méthodes (4) : les cellules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353425" cy="5040560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Je coupe le contenu de la cellule A1 dans la cellule B1: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 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</a:t>
            </a:r>
            <a:r>
              <a:rPr lang="en-US" sz="2400" dirty="0" smtClean="0">
                <a:cs typeface="Tahoma" pitchFamily="34" charset="0"/>
              </a:rPr>
              <a:t>")</a:t>
            </a:r>
            <a:r>
              <a:rPr lang="fr-FR" sz="2400" dirty="0" smtClean="0"/>
              <a:t>.</a:t>
            </a:r>
            <a:r>
              <a:rPr lang="fr-F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cut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Destination</a:t>
            </a:r>
            <a:r>
              <a:rPr lang="fr-FR" sz="2400" dirty="0" smtClean="0"/>
              <a:t>:= 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B1</a:t>
            </a:r>
            <a:r>
              <a:rPr lang="en-US" sz="2400" dirty="0" smtClean="0">
                <a:cs typeface="Tahoma" pitchFamily="34" charset="0"/>
              </a:rPr>
              <a:t>")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Je copie le contenu de la cellule A1 dans la cellule B1: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 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</a:t>
            </a:r>
            <a:r>
              <a:rPr lang="en-US" sz="2400" dirty="0" smtClean="0">
                <a:cs typeface="Tahoma" pitchFamily="34" charset="0"/>
              </a:rPr>
              <a:t>")</a:t>
            </a:r>
            <a:r>
              <a:rPr lang="fr-FR" sz="2400" dirty="0" smtClean="0"/>
              <a:t>.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copy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Destination</a:t>
            </a:r>
            <a:r>
              <a:rPr lang="fr-FR" sz="2400" dirty="0" smtClean="0"/>
              <a:t>:= 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B1</a:t>
            </a:r>
            <a:r>
              <a:rPr lang="en-US" sz="2400" dirty="0" smtClean="0">
                <a:cs typeface="Tahoma" pitchFamily="34" charset="0"/>
              </a:rPr>
              <a:t>")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Je supprime le contenu de la plage de cellules </a:t>
            </a:r>
            <a:r>
              <a:rPr lang="fr-FR" sz="2400" dirty="0" smtClean="0"/>
              <a:t>A1:A10</a:t>
            </a:r>
            <a:endParaRPr lang="en-US" sz="2400" dirty="0" smtClean="0">
              <a:cs typeface="Tahoma" pitchFamily="34" charset="0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ahoma" pitchFamily="34" charset="0"/>
              </a:rPr>
              <a:t>	</a:t>
            </a:r>
            <a:r>
              <a:rPr lang="en-US" sz="2400" dirty="0" smtClean="0">
                <a:cs typeface="Tahoma" pitchFamily="34" charset="0"/>
              </a:rPr>
              <a:t> Range("</a:t>
            </a:r>
            <a:r>
              <a:rPr lang="fr-FR" sz="2400" dirty="0" smtClean="0"/>
              <a:t>A1:A10</a:t>
            </a:r>
            <a:r>
              <a:rPr lang="en-US" sz="2400" dirty="0" smtClean="0">
                <a:cs typeface="Tahoma" pitchFamily="34" charset="0"/>
              </a:rPr>
              <a:t>").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cs typeface="Tahoma" pitchFamily="34" charset="0"/>
              </a:rPr>
              <a:t>ClearContents</a:t>
            </a:r>
            <a:r>
              <a:rPr lang="en-US" sz="2400" dirty="0" smtClean="0">
                <a:cs typeface="Tahoma" pitchFamily="34" charset="0"/>
              </a:rPr>
              <a:t>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>
                <a:cs typeface="Tahoma" pitchFamily="34" charset="0"/>
              </a:rPr>
              <a:t>Je supprime le contenu et le format de la plage </a:t>
            </a:r>
            <a:r>
              <a:rPr lang="fr-FR" sz="2400" dirty="0" smtClean="0"/>
              <a:t>A1:A10</a:t>
            </a:r>
            <a:endParaRPr lang="en-US" sz="2400" dirty="0" smtClean="0">
              <a:cs typeface="Tahoma" pitchFamily="34" charset="0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ahoma" pitchFamily="34" charset="0"/>
              </a:rPr>
              <a:t>	</a:t>
            </a:r>
            <a:r>
              <a:rPr lang="en-US" sz="2400" dirty="0" smtClean="0">
                <a:cs typeface="Tahoma" pitchFamily="34" charset="0"/>
              </a:rPr>
              <a:t> Range("</a:t>
            </a:r>
            <a:r>
              <a:rPr lang="fr-FR" sz="2400" dirty="0" smtClean="0"/>
              <a:t>A1:A10</a:t>
            </a:r>
            <a:r>
              <a:rPr lang="en-US" sz="2400" dirty="0" smtClean="0">
                <a:cs typeface="Tahoma" pitchFamily="34" charset="0"/>
              </a:rPr>
              <a:t>").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Tahoma" pitchFamily="34" charset="0"/>
              </a:rPr>
              <a:t>Clear</a:t>
            </a:r>
            <a:endParaRPr lang="en-US" sz="2400" dirty="0" smtClean="0">
              <a:cs typeface="Tahoma" pitchFamily="34" charset="0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J’insère une cellule à partir de la cellule A1 en décalant vers le bas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</a:t>
            </a:r>
            <a:r>
              <a:rPr lang="en-US" sz="2400" dirty="0" smtClean="0">
                <a:cs typeface="Tahoma" pitchFamily="34" charset="0"/>
              </a:rPr>
              <a:t>")</a:t>
            </a:r>
            <a:r>
              <a:rPr lang="fr-FR" sz="2400" dirty="0" smtClean="0"/>
              <a:t>.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Insert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Shift</a:t>
            </a:r>
            <a:r>
              <a:rPr lang="fr-FR" sz="2400" dirty="0" smtClean="0"/>
              <a:t>:=</a:t>
            </a:r>
            <a:r>
              <a:rPr lang="fr-FR" sz="2400" dirty="0" err="1" smtClean="0"/>
              <a:t>xlShiftDown</a:t>
            </a:r>
            <a:endParaRPr lang="fr-FR" sz="2400" dirty="0" smtClean="0"/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SzTx/>
              <a:buNone/>
            </a:pP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22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0E8BCA-BCD9-4EA5-95CB-0227E54E2C94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410575" cy="762000"/>
          </a:xfrm>
        </p:spPr>
        <p:txBody>
          <a:bodyPr/>
          <a:lstStyle/>
          <a:p>
            <a:pPr eaLnBrk="1" hangingPunct="1"/>
            <a:r>
              <a:rPr lang="fr-FR" dirty="0" smtClean="0"/>
              <a:t>Les propriétés (1) : deux utilisations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64096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sz="100" dirty="0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fr-FR" sz="2400" dirty="0" smtClean="0">
                <a:solidFill>
                  <a:schemeClr val="tx2"/>
                </a:solidFill>
              </a:rPr>
              <a:t>Modifier les propriétés d’un objet</a:t>
            </a:r>
            <a:endParaRPr lang="fr-FR" sz="2400" dirty="0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fr-FR" sz="2400" dirty="0" smtClean="0"/>
              <a:t>   </a:t>
            </a:r>
            <a:r>
              <a:rPr lang="fr-FR" sz="2400" i="1" dirty="0" smtClean="0"/>
              <a:t>&lt;objet&gt;.&lt;nom de la propriété&gt; =valeur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dirty="0" smtClean="0"/>
              <a:t>	Je donne la couleur rouge à l’intérieur de la plage A1:B10     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dirty="0" smtClean="0"/>
              <a:t>	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A1:B10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Interior.ColorIndex</a:t>
            </a:r>
            <a:r>
              <a:rPr lang="fr-FR" sz="2400" dirty="0" smtClean="0"/>
              <a:t>=3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400" dirty="0" smtClean="0">
                <a:solidFill>
                  <a:schemeClr val="tx2"/>
                </a:solidFill>
              </a:rPr>
              <a:t>Interroger les propriétés d’un objet</a:t>
            </a:r>
            <a:r>
              <a:rPr lang="fr-FR" sz="2400" dirty="0" smtClean="0"/>
              <a:t> (pour les stocker dans une variable notamment)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i="1" dirty="0" smtClean="0"/>
              <a:t>   &lt;Nom variable&gt;= &lt;objet&gt;.&lt;nom de la propriété&gt;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dirty="0" smtClean="0"/>
              <a:t>	Je récupère la valeur contenue dans la cellule A1 et la stocker dans la variable contenu_A1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dirty="0" smtClean="0"/>
              <a:t> 	Dim Contenu_A1 as double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i="1" dirty="0" smtClean="0"/>
              <a:t>	</a:t>
            </a:r>
            <a:r>
              <a:rPr lang="fr-FR" sz="2400" dirty="0" smtClean="0"/>
              <a:t>Contenu_A1=Range(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A1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).value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434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E1544-79FC-4A86-A46E-1644AEA31A4D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28650"/>
            <a:ext cx="8424863" cy="508000"/>
          </a:xfrm>
        </p:spPr>
        <p:txBody>
          <a:bodyPr/>
          <a:lstStyle/>
          <a:p>
            <a:pPr eaLnBrk="1" hangingPunct="1"/>
            <a:r>
              <a:rPr lang="fr-FR" dirty="0" smtClean="0"/>
              <a:t>Les propriétés (2) de l’application Excel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353425" cy="47529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spcAft>
                <a:spcPct val="15000"/>
              </a:spcAft>
              <a:buSzTx/>
              <a:buFont typeface="Wingdings" pitchFamily="2" charset="2"/>
              <a:buChar char="§"/>
            </a:pPr>
            <a:r>
              <a:rPr lang="fr-FR" sz="2600" dirty="0" smtClean="0"/>
              <a:t>On utilisera souvent les propriétés </a:t>
            </a:r>
            <a:r>
              <a:rPr lang="fr-FR" sz="2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ThisWorkbook</a:t>
            </a:r>
            <a:r>
              <a:rPr lang="fr-FR" sz="2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600" dirty="0" smtClean="0"/>
              <a:t>et</a:t>
            </a:r>
            <a:r>
              <a:rPr lang="fr-FR" sz="2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ActiveWorkbook</a:t>
            </a:r>
            <a:r>
              <a:rPr lang="fr-FR" sz="2600" dirty="0" smtClean="0"/>
              <a:t>. Elles renvoient respectivement un objet </a:t>
            </a:r>
            <a:r>
              <a:rPr lang="fr-FR" sz="2600" dirty="0" err="1" smtClean="0"/>
              <a:t>Workbook</a:t>
            </a:r>
            <a:r>
              <a:rPr lang="fr-FR" sz="2600" dirty="0" smtClean="0"/>
              <a:t> qui représente le classeur dans lequel est rédigé le code de la macro en cours et le classeur actif.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spcAft>
                <a:spcPct val="15000"/>
              </a:spcAft>
              <a:buSzTx/>
              <a:buNone/>
            </a:pPr>
            <a:r>
              <a:rPr lang="fr-FR" sz="2600" dirty="0" smtClean="0"/>
              <a:t>	Je sauvegarde le classeur où est écrit le code de la macro.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spcAft>
                <a:spcPct val="15000"/>
              </a:spcAft>
              <a:buSzTx/>
              <a:buNone/>
            </a:pPr>
            <a:r>
              <a:rPr lang="fr-FR" sz="2600" dirty="0" smtClean="0"/>
              <a:t>	</a:t>
            </a:r>
            <a:r>
              <a:rPr lang="fr-FR" sz="2600" dirty="0" err="1" smtClean="0"/>
              <a:t>Application.Thisworkbook.Save</a:t>
            </a:r>
            <a:endParaRPr lang="fr-FR" sz="2600" dirty="0" smtClean="0"/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spcAft>
                <a:spcPct val="15000"/>
              </a:spcAft>
              <a:buSzTx/>
              <a:buNone/>
            </a:pPr>
            <a:r>
              <a:rPr lang="fr-FR" sz="2600" dirty="0" smtClean="0"/>
              <a:t>	Plus simplement,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spcAft>
                <a:spcPct val="15000"/>
              </a:spcAft>
              <a:buSzTx/>
              <a:buNone/>
            </a:pPr>
            <a:r>
              <a:rPr lang="fr-FR" sz="2600" dirty="0" smtClean="0"/>
              <a:t>	</a:t>
            </a:r>
            <a:r>
              <a:rPr lang="fr-FR" sz="2600" dirty="0" err="1" smtClean="0"/>
              <a:t>Thisworkbook.save</a:t>
            </a:r>
            <a:endParaRPr lang="fr-F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1D341-5FC2-47B6-A1B2-67787CE935A1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39763"/>
            <a:ext cx="8424863" cy="508000"/>
          </a:xfrm>
        </p:spPr>
        <p:txBody>
          <a:bodyPr/>
          <a:lstStyle/>
          <a:p>
            <a:pPr eaLnBrk="1" hangingPunct="1"/>
            <a:r>
              <a:rPr lang="fr-FR" dirty="0" smtClean="0"/>
              <a:t>Les propriétés (3) : les feuilles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497193" cy="47529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ct val="200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Index donne le numéro d'index de la feuille de calcul dans la collection des feuilles du classeur.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SzTx/>
              <a:buNone/>
            </a:pPr>
            <a:r>
              <a:rPr lang="fr-FR" sz="2400" dirty="0" smtClean="0"/>
              <a:t>	Dim Indice as </a:t>
            </a:r>
            <a:r>
              <a:rPr lang="fr-FR" sz="2400" dirty="0" err="1" smtClean="0"/>
              <a:t>integer</a:t>
            </a:r>
            <a:endParaRPr lang="fr-FR" sz="2400" dirty="0" smtClean="0"/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SzTx/>
              <a:buNone/>
            </a:pPr>
            <a:r>
              <a:rPr lang="fr-FR" sz="2400" dirty="0" smtClean="0"/>
              <a:t>	Indice=</a:t>
            </a:r>
            <a:r>
              <a:rPr lang="fr-FR" sz="2400" dirty="0" err="1" smtClean="0"/>
              <a:t>Workseets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“</a:t>
            </a:r>
            <a:r>
              <a:rPr lang="fr-FR" sz="2400" dirty="0" smtClean="0"/>
              <a:t>test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Name renvoie ou définit le nom d’un objet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None/>
            </a:pPr>
            <a:r>
              <a:rPr lang="fr-FR" sz="2400" dirty="0" smtClean="0"/>
              <a:t>	Dim wb1, wb2 as </a:t>
            </a:r>
            <a:r>
              <a:rPr lang="fr-FR" sz="2400" dirty="0" err="1" smtClean="0"/>
              <a:t>workbook</a:t>
            </a:r>
            <a:endParaRPr lang="fr-FR" sz="2400" dirty="0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Set wb1= 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sz="2400" dirty="0" smtClean="0"/>
              <a:t>	Set wb2= 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classeur2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None/>
            </a:pPr>
            <a:r>
              <a:rPr lang="fr-FR" sz="2400" dirty="0" smtClean="0"/>
              <a:t>	wb1.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(1).Name=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Introduction</a:t>
            </a:r>
            <a:r>
              <a:rPr lang="en-US" sz="2400" dirty="0" smtClean="0">
                <a:cs typeface="Tahoma" pitchFamily="34" charset="0"/>
              </a:rPr>
              <a:t>"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None/>
            </a:pPr>
            <a:r>
              <a:rPr lang="fr-FR" sz="2400" dirty="0" smtClean="0"/>
              <a:t>	wb1.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(1).Name=wb2.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(1).Name</a:t>
            </a:r>
            <a:endParaRPr lang="fr-FR" sz="2400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6152</TotalTime>
  <Words>629</Words>
  <Application>Microsoft Office PowerPoint</Application>
  <PresentationFormat>Affichage à l'écran (4:3)</PresentationFormat>
  <Paragraphs>207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Fusion</vt:lpstr>
      <vt:lpstr>Licence Economie Appliquée Parcours Economie et Ingénierie Financière Année universitaire 2015-2016</vt:lpstr>
      <vt:lpstr>La manipulation des objets</vt:lpstr>
      <vt:lpstr>Les méthodes (1)</vt:lpstr>
      <vt:lpstr>Les méthodes (2) : les classeurs</vt:lpstr>
      <vt:lpstr>Les méthodes (3) : les feuilles</vt:lpstr>
      <vt:lpstr>Les méthodes (4) : les cellules</vt:lpstr>
      <vt:lpstr>Les propriétés (1) : deux utilisations</vt:lpstr>
      <vt:lpstr>Les propriétés (2) de l’application Excel</vt:lpstr>
      <vt:lpstr>Les propriétés (3) : les feuilles</vt:lpstr>
      <vt:lpstr>Les propriétés (4) : les cellules</vt:lpstr>
      <vt:lpstr>Les propriétés (5)</vt:lpstr>
      <vt:lpstr>Comment désigner une plage ?</vt:lpstr>
      <vt:lpstr>Quelques propriétés utiles</vt:lpstr>
      <vt:lpstr>La propriété Offset </vt:lpstr>
      <vt:lpstr>La propriété Resize </vt:lpstr>
      <vt:lpstr>Propriété Count </vt:lpstr>
      <vt:lpstr>La propriété End</vt:lpstr>
      <vt:lpstr>La propriété Row</vt:lpstr>
      <vt:lpstr>Comment déterminer la valeur du compteur dans une boucle (suite) </vt:lpstr>
      <vt:lpstr>Comment déterminer la valeur du compteur dans une boucle (suite) 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372</cp:revision>
  <dcterms:created xsi:type="dcterms:W3CDTF">2003-03-26T11:43:26Z</dcterms:created>
  <dcterms:modified xsi:type="dcterms:W3CDTF">2015-09-06T13:12:57Z</dcterms:modified>
</cp:coreProperties>
</file>