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14" r:id="rId2"/>
    <p:sldId id="306" r:id="rId3"/>
    <p:sldId id="308" r:id="rId4"/>
    <p:sldId id="309" r:id="rId5"/>
    <p:sldId id="310" r:id="rId6"/>
    <p:sldId id="311" r:id="rId7"/>
    <p:sldId id="312" r:id="rId8"/>
    <p:sldId id="304" r:id="rId9"/>
    <p:sldId id="300" r:id="rId10"/>
    <p:sldId id="299" r:id="rId11"/>
    <p:sldId id="298" r:id="rId12"/>
    <p:sldId id="301" r:id="rId13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>
        <p:scale>
          <a:sx n="50" d="100"/>
          <a:sy n="50" d="100"/>
        </p:scale>
        <p:origin x="-192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66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fld id="{94484C90-9B9F-4673-BD38-1D9F47AA22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15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fld id="{52E73BC7-A681-4B0E-BF2C-80D30ADA01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31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45902-2851-43E1-A216-102BBF500361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22" tIns="45761" rIns="91522" bIns="4576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D6B81ED-2BDE-405E-BA7F-691108CB96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21CF8-D897-4985-BE23-3C0F96695C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38BA1-63E2-4FFB-B8A0-8A7740FE6B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9D634-306F-4462-A882-878739EFF3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13692-9586-4E42-B209-3A1BB86B89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0C71B-395E-45CA-B766-A0BD390103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34DEE-BED1-4A00-96FB-FB3C0855A0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28667-D9D5-4010-96D1-5B4BA84061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CA47B-C308-4FA7-B919-D4AFD8F468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8BC7-59DE-4801-9AAB-3ECD24E6FC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08C1-AD7E-4C1C-AE1F-B7624128E4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fr-FR" smtClean="0"/>
              <a:t>Séance 5</a:t>
            </a:r>
            <a:endParaRPr lang="fr-F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6DD0FBD-DF4B-4F34-9481-6A4119DF65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56CD-26D8-47E5-9C3E-B0374795B157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644900"/>
            <a:ext cx="7848600" cy="2447925"/>
          </a:xfrm>
        </p:spPr>
        <p:txBody>
          <a:bodyPr/>
          <a:lstStyle/>
          <a:p>
            <a:pPr algn="r" eaLnBrk="1" hangingPunct="1">
              <a:lnSpc>
                <a:spcPct val="120000"/>
              </a:lnSpc>
              <a:spcBef>
                <a:spcPct val="65000"/>
              </a:spcBef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Frédéric Peltrault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Bureau P107 – téléphone 01 44 05 47 10</a:t>
            </a:r>
          </a:p>
          <a:p>
            <a:pPr algn="r" eaLnBrk="1" hangingPunct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Email : frederic.peltrault@dauphine.fr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25411" y="548680"/>
            <a:ext cx="889317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fr-FR" sz="4000" dirty="0" smtClean="0"/>
              <a:t>Licence Economie Appliquée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Parcours Economie Internationale et Développement</a:t>
            </a:r>
            <a:br>
              <a:rPr lang="fr-FR" sz="2800" dirty="0" smtClean="0"/>
            </a:br>
            <a:r>
              <a:rPr lang="fr-FR" sz="2800" dirty="0" smtClean="0"/>
              <a:t>Année universitaire 2015-2016</a:t>
            </a:r>
            <a:endParaRPr lang="fr-FR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3200" dirty="0" smtClean="0"/>
              <a:t>L’instruction If…</a:t>
            </a:r>
            <a:r>
              <a:rPr lang="fr-FR" sz="3200" dirty="0" err="1" smtClean="0"/>
              <a:t>then</a:t>
            </a:r>
            <a:r>
              <a:rPr lang="fr-FR" sz="3200" dirty="0" smtClean="0"/>
              <a:t>…</a:t>
            </a:r>
            <a:r>
              <a:rPr lang="fr-FR" sz="3200" dirty="0" err="1" smtClean="0"/>
              <a:t>else</a:t>
            </a:r>
            <a:endParaRPr lang="fr-FR" sz="32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4608512" cy="4536504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Forme plus élaborée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fr-FR" dirty="0" smtClean="0"/>
              <a:t> </a:t>
            </a:r>
            <a:r>
              <a:rPr lang="fr-FR" i="1" dirty="0" smtClean="0"/>
              <a:t>condition1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then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	</a:t>
            </a:r>
            <a:r>
              <a:rPr lang="fr-FR" i="1" dirty="0" smtClean="0"/>
              <a:t>Série_instructions1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if </a:t>
            </a:r>
            <a:r>
              <a:rPr lang="fr-FR" dirty="0" smtClean="0"/>
              <a:t>condition2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then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	</a:t>
            </a:r>
            <a:r>
              <a:rPr lang="fr-FR" i="1" dirty="0" smtClean="0"/>
              <a:t>Série_instructions2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i="1" dirty="0" smtClean="0"/>
              <a:t> </a:t>
            </a:r>
            <a:r>
              <a:rPr lang="fr-FR" dirty="0" smtClean="0"/>
              <a:t>	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	</a:t>
            </a:r>
            <a:r>
              <a:rPr lang="fr-FR" i="1" dirty="0" smtClean="0"/>
              <a:t>Série_instructions3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fr-FR" dirty="0" smtClean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End If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sz="24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55976" y="1628800"/>
            <a:ext cx="478802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tabLst/>
              <a:defRPr/>
            </a:pPr>
            <a:r>
              <a:rPr lang="fr-FR" kern="0" dirty="0" smtClean="0">
                <a:latin typeface="+mn-lt"/>
              </a:rPr>
              <a:t>	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 la première condition est respecté</a:t>
            </a:r>
            <a:r>
              <a:rPr lang="fr-FR" kern="0" dirty="0" smtClean="0">
                <a:latin typeface="+mn-lt"/>
              </a:rPr>
              <a:t>e alors, la série d’instructions</a:t>
            </a:r>
            <a:r>
              <a:rPr lang="fr-FR" i="1" kern="0" dirty="0" smtClean="0">
                <a:latin typeface="+mn-lt"/>
              </a:rPr>
              <a:t> Série_instruction1</a:t>
            </a:r>
            <a:r>
              <a:rPr lang="fr-FR" kern="0" dirty="0" smtClean="0">
                <a:latin typeface="+mn-lt"/>
              </a:rPr>
              <a:t> est exécutée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lang="fr-FR" sz="2800" kern="0" dirty="0" smtClean="0"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kern="0" dirty="0" smtClean="0">
                <a:latin typeface="+mn-lt"/>
              </a:rPr>
              <a:t>	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kern="0" dirty="0" smtClean="0">
                <a:latin typeface="+mn-lt"/>
              </a:rPr>
              <a:t>	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kern="0" dirty="0" smtClean="0">
                <a:latin typeface="+mn-lt"/>
              </a:rPr>
              <a:t>	Si aucune des conditions précédentes n’est réalisée, alors la série d’instructions </a:t>
            </a:r>
            <a:r>
              <a:rPr lang="fr-FR" i="1" kern="0" dirty="0" smtClean="0">
                <a:latin typeface="+mn-lt"/>
              </a:rPr>
              <a:t>Série_instructions3</a:t>
            </a:r>
            <a:r>
              <a:rPr lang="fr-FR" kern="0" dirty="0" smtClean="0">
                <a:latin typeface="+mn-lt"/>
              </a:rPr>
              <a:t> est exécutée</a:t>
            </a:r>
            <a:r>
              <a:rPr lang="fr-FR" sz="2800" kern="0" dirty="0" smtClean="0">
                <a:latin typeface="+mn-lt"/>
              </a:rPr>
              <a:t>.</a:t>
            </a: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H="1">
            <a:off x="2699792" y="4653136"/>
            <a:ext cx="1800200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Connecteur droit avec flèche 10"/>
          <p:cNvCxnSpPr/>
          <p:nvPr/>
        </p:nvCxnSpPr>
        <p:spPr bwMode="auto">
          <a:xfrm flipH="1">
            <a:off x="2915816" y="2060848"/>
            <a:ext cx="1800200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3200" dirty="0" smtClean="0"/>
              <a:t>L’instruction Select Case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40960" cy="4536504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L’instruction Select Case permet d’appliquer une série d’instructions qui dépend de la valeur d’une expression.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 Forme de base de l’instruction Select Case :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Select Case</a:t>
            </a:r>
            <a:r>
              <a:rPr lang="fr-FR" dirty="0" smtClean="0"/>
              <a:t> </a:t>
            </a:r>
            <a:r>
              <a:rPr lang="fr-FR" i="1" dirty="0" smtClean="0"/>
              <a:t>expression</a:t>
            </a:r>
            <a:r>
              <a:rPr lang="fr-FR" dirty="0" smtClean="0"/>
              <a:t>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		Case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i="1" dirty="0" smtClean="0"/>
              <a:t>valeur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	</a:t>
            </a:r>
            <a:r>
              <a:rPr lang="fr-FR" i="1" dirty="0" err="1" smtClean="0"/>
              <a:t>Série_instructions</a:t>
            </a:r>
            <a:endParaRPr lang="fr-FR" i="1" dirty="0" smtClean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End Select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sz="2400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3200" dirty="0" smtClean="0"/>
              <a:t>L’instruction Select Case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56792"/>
            <a:ext cx="4608512" cy="4536504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Forme plus élaborée</a:t>
            </a: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Select Case</a:t>
            </a:r>
            <a:r>
              <a:rPr lang="fr-FR" dirty="0" smtClean="0"/>
              <a:t> </a:t>
            </a:r>
            <a:r>
              <a:rPr lang="fr-FR" i="1" dirty="0" smtClean="0"/>
              <a:t>expression</a:t>
            </a:r>
            <a:endParaRPr lang="fr-FR" dirty="0" smtClean="0"/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		Case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i="1" dirty="0" smtClean="0"/>
              <a:t>valeur1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dirty="0" smtClean="0"/>
              <a:t>		</a:t>
            </a:r>
            <a:r>
              <a:rPr lang="fr-FR" i="1" dirty="0" smtClean="0"/>
              <a:t>Série_instructions1</a:t>
            </a: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dirty="0" smtClean="0"/>
              <a:t>	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Case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i="1" dirty="0" smtClean="0"/>
              <a:t>valeur2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dirty="0" smtClean="0"/>
              <a:t>		</a:t>
            </a:r>
            <a:r>
              <a:rPr lang="fr-FR" i="1" dirty="0" smtClean="0"/>
              <a:t>Série_instructions2</a:t>
            </a: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Case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dirty="0" smtClean="0"/>
              <a:t>		</a:t>
            </a:r>
            <a:r>
              <a:rPr lang="fr-FR" i="1" dirty="0" smtClean="0"/>
              <a:t>Série_instructions3</a:t>
            </a:r>
            <a:endParaRPr lang="fr-FR" dirty="0" smtClean="0"/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End Select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sz="24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3968" y="1628800"/>
            <a:ext cx="486003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tabLst/>
              <a:defRPr/>
            </a:pPr>
            <a:r>
              <a:rPr lang="fr-FR" kern="0" dirty="0" smtClean="0">
                <a:latin typeface="+mn-lt"/>
              </a:rPr>
              <a:t>	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Tx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Si la</a:t>
            </a:r>
            <a:r>
              <a:rPr kumimoji="0" lang="fr-FR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valeur de </a:t>
            </a:r>
            <a:r>
              <a:rPr kumimoji="0" lang="fr-FR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</a:t>
            </a:r>
            <a:r>
              <a:rPr kumimoji="0" lang="fr-FR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correspond</a:t>
            </a:r>
            <a:r>
              <a:rPr lang="fr-FR" kern="0" dirty="0" smtClean="0">
                <a:latin typeface="+mn-lt"/>
              </a:rPr>
              <a:t> à </a:t>
            </a:r>
            <a:r>
              <a:rPr lang="fr-FR" i="1" kern="0" dirty="0" smtClean="0">
                <a:latin typeface="+mn-lt"/>
              </a:rPr>
              <a:t>valeur1</a:t>
            </a:r>
            <a:r>
              <a:rPr lang="fr-FR" kern="0" dirty="0" smtClean="0">
                <a:latin typeface="+mn-lt"/>
              </a:rPr>
              <a:t> alors, la série d’instructions</a:t>
            </a:r>
            <a:r>
              <a:rPr lang="fr-FR" i="1" kern="0" dirty="0" smtClean="0">
                <a:latin typeface="+mn-lt"/>
              </a:rPr>
              <a:t> Série_instruction1</a:t>
            </a:r>
            <a:r>
              <a:rPr lang="fr-FR" kern="0" dirty="0" smtClean="0">
                <a:latin typeface="+mn-lt"/>
              </a:rPr>
              <a:t> est exécutée</a:t>
            </a: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kern="0" dirty="0" smtClean="0">
                <a:latin typeface="+mn-lt"/>
              </a:rPr>
              <a:t>	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kern="0" dirty="0" smtClean="0">
                <a:latin typeface="+mn-lt"/>
              </a:rPr>
              <a:t>	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kern="0" dirty="0" smtClean="0">
                <a:latin typeface="+mn-lt"/>
              </a:rPr>
              <a:t>	Si aucune des valeurs précédentes ne correspond à </a:t>
            </a:r>
            <a:r>
              <a:rPr lang="fr-FR" i="1" kern="0" dirty="0" smtClean="0">
                <a:latin typeface="+mn-lt"/>
              </a:rPr>
              <a:t>expression</a:t>
            </a:r>
            <a:r>
              <a:rPr lang="fr-FR" kern="0" dirty="0" smtClean="0">
                <a:latin typeface="+mn-lt"/>
              </a:rPr>
              <a:t>, alors la série d’instructions </a:t>
            </a:r>
            <a:r>
              <a:rPr lang="fr-FR" i="1" kern="0" dirty="0" smtClean="0">
                <a:latin typeface="+mn-lt"/>
              </a:rPr>
              <a:t>Série_instructions3</a:t>
            </a:r>
            <a:r>
              <a:rPr lang="fr-FR" kern="0" dirty="0" smtClean="0">
                <a:latin typeface="+mn-lt"/>
              </a:rPr>
              <a:t> est exécutée</a:t>
            </a:r>
            <a:r>
              <a:rPr lang="fr-FR" sz="2800" kern="0" dirty="0" smtClean="0">
                <a:latin typeface="+mn-lt"/>
              </a:rPr>
              <a:t>.</a:t>
            </a: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H="1">
            <a:off x="2843808" y="4797152"/>
            <a:ext cx="1800200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Connecteur droit avec flèche 10"/>
          <p:cNvCxnSpPr/>
          <p:nvPr/>
        </p:nvCxnSpPr>
        <p:spPr bwMode="auto">
          <a:xfrm flipH="1">
            <a:off x="3707904" y="2852936"/>
            <a:ext cx="9361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2765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584C2-8CAC-4A61-A18E-F6168C45CF32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2400"/>
            <a:ext cx="8334375" cy="1143000"/>
          </a:xfrm>
        </p:spPr>
        <p:txBody>
          <a:bodyPr/>
          <a:lstStyle/>
          <a:p>
            <a:pPr eaLnBrk="1" hangingPunct="1"/>
            <a:r>
              <a:rPr lang="fr-FR" dirty="0" smtClean="0"/>
              <a:t>Les instructions 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72208"/>
            <a:ext cx="8421688" cy="197281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dirty="0" smtClean="0"/>
              <a:t>L’aide de VBA nous explique qu’une instruction est une « Entité syntaxiquement complète, qui exprime un type d'action, de déclaration ou de définition ». </a:t>
            </a:r>
          </a:p>
        </p:txBody>
      </p:sp>
    </p:spTree>
    <p:extLst>
      <p:ext uri="{BB962C8B-B14F-4D97-AF65-F5344CB8AC3E}">
        <p14:creationId xmlns:p14="http://schemas.microsoft.com/office/powerpoint/2010/main" val="8625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297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581AD-5C97-4243-8EB9-EDBD48FB87C2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34375" cy="1143000"/>
          </a:xfrm>
        </p:spPr>
        <p:txBody>
          <a:bodyPr/>
          <a:lstStyle/>
          <a:p>
            <a:pPr eaLnBrk="1" hangingPunct="1"/>
            <a:r>
              <a:rPr lang="fr-FR" dirty="0" smtClean="0"/>
              <a:t>I. Instruction Set 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21688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L’instruction Set affecte une référence à un objet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Elle peut être utilisée pour créer un nouvel objet ou faire référence à un objet existant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fr-FR" smtClean="0">
                <a:solidFill>
                  <a:schemeClr val="tx2"/>
                </a:solidFill>
              </a:rPr>
              <a:t>Exemple</a:t>
            </a:r>
            <a:r>
              <a:rPr lang="fr-FR" smtClean="0"/>
              <a:t> </a:t>
            </a:r>
            <a:r>
              <a:rPr lang="fr-FR" smtClean="0">
                <a:solidFill>
                  <a:schemeClr val="tx2"/>
                </a:solidFill>
              </a:rPr>
              <a:t>: </a:t>
            </a:r>
            <a:r>
              <a:rPr lang="fr-FR" smtClean="0"/>
              <a:t>Vous avez défini une variable wb identifiée comme un classeur. Vous pouvez utiliser la variable wb pour faire référence au classeur </a:t>
            </a:r>
            <a:r>
              <a:rPr lang="en-US" smtClean="0">
                <a:cs typeface="Tahoma" pitchFamily="34" charset="0"/>
              </a:rPr>
              <a:t>"</a:t>
            </a:r>
            <a:r>
              <a:rPr lang="fr-FR" smtClean="0"/>
              <a:t>Prix_07</a:t>
            </a:r>
            <a:r>
              <a:rPr lang="en-US" smtClean="0">
                <a:cs typeface="Tahoma" pitchFamily="34" charset="0"/>
              </a:rPr>
              <a:t>"</a:t>
            </a:r>
            <a:r>
              <a:rPr lang="fr-FR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mtClean="0"/>
              <a:t>Dim wb as workbook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mtClean="0"/>
              <a:t>Set wb=workbooks(</a:t>
            </a:r>
            <a:r>
              <a:rPr lang="en-US" smtClean="0">
                <a:cs typeface="Tahoma" pitchFamily="34" charset="0"/>
              </a:rPr>
              <a:t>"</a:t>
            </a:r>
            <a:r>
              <a:rPr lang="fr-FR" smtClean="0"/>
              <a:t>Prix_07</a:t>
            </a:r>
            <a:r>
              <a:rPr lang="en-US" smtClean="0">
                <a:cs typeface="Tahoma" pitchFamily="34" charset="0"/>
              </a:rPr>
              <a:t>"</a:t>
            </a:r>
            <a:r>
              <a:rPr lang="fr-FR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mtClean="0"/>
              <a:t>wb.worksheets(</a:t>
            </a:r>
            <a:r>
              <a:rPr lang="en-US" smtClean="0">
                <a:cs typeface="Tahoma" pitchFamily="34" charset="0"/>
              </a:rPr>
              <a:t>"</a:t>
            </a:r>
            <a:r>
              <a:rPr lang="fr-FR" smtClean="0"/>
              <a:t>feuil1</a:t>
            </a:r>
            <a:r>
              <a:rPr lang="en-US" smtClean="0">
                <a:cs typeface="Tahoma" pitchFamily="34" charset="0"/>
              </a:rPr>
              <a:t>"</a:t>
            </a:r>
            <a:r>
              <a:rPr lang="fr-FR" smtClean="0"/>
              <a:t>).Name=</a:t>
            </a:r>
            <a:r>
              <a:rPr lang="en-US" smtClean="0">
                <a:cs typeface="Tahoma" pitchFamily="34" charset="0"/>
              </a:rPr>
              <a:t>"</a:t>
            </a:r>
            <a:r>
              <a:rPr lang="fr-FR" smtClean="0"/>
              <a:t>France</a:t>
            </a:r>
            <a:r>
              <a:rPr lang="en-US" smtClean="0">
                <a:cs typeface="Tahoma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16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3072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1FF16-9156-4194-BFC0-1DA47C7B8C4D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34375" cy="1143000"/>
          </a:xfrm>
        </p:spPr>
        <p:txBody>
          <a:bodyPr/>
          <a:lstStyle/>
          <a:p>
            <a:pPr eaLnBrk="1" hangingPunct="1"/>
            <a:r>
              <a:rPr lang="fr-FR" dirty="0" smtClean="0"/>
              <a:t>II. Instruction </a:t>
            </a:r>
            <a:r>
              <a:rPr lang="fr-FR" dirty="0" err="1" smtClean="0"/>
              <a:t>With</a:t>
            </a:r>
            <a:r>
              <a:rPr lang="fr-FR" dirty="0" smtClean="0"/>
              <a:t> … End </a:t>
            </a:r>
            <a:r>
              <a:rPr lang="fr-FR" dirty="0" err="1" smtClean="0"/>
              <a:t>With</a:t>
            </a:r>
            <a:r>
              <a:rPr lang="fr-FR" dirty="0" smtClean="0"/>
              <a:t> (1)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31238" cy="456565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fr-FR" smtClean="0"/>
              <a:t>Cette instruction est très pratique pour exécuter une série d’instruction à un objet sans avoir besoin de rappeler le nom de l’objet</a:t>
            </a:r>
          </a:p>
          <a:p>
            <a:pPr eaLnBrk="1" hangingPunct="1">
              <a:spcAft>
                <a:spcPct val="20000"/>
              </a:spcAft>
            </a:pPr>
            <a:r>
              <a:rPr lang="fr-FR" smtClean="0"/>
              <a:t>Syntaxe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fr-FR" b="1" smtClean="0"/>
              <a:t>	With</a:t>
            </a:r>
            <a:r>
              <a:rPr lang="fr-FR" smtClean="0"/>
              <a:t> </a:t>
            </a:r>
            <a:r>
              <a:rPr lang="fr-FR" i="1" smtClean="0"/>
              <a:t>objet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fr-FR" smtClean="0"/>
              <a:t>		[</a:t>
            </a:r>
            <a:r>
              <a:rPr lang="fr-FR" i="1" smtClean="0"/>
              <a:t>Instructions</a:t>
            </a:r>
            <a:r>
              <a:rPr lang="fr-FR" smtClean="0"/>
              <a:t>]</a:t>
            </a:r>
            <a:endParaRPr lang="fr-FR" b="1" smtClean="0"/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fr-FR" b="1" smtClean="0"/>
              <a:t>	End With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830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3174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0DCF6-FC2C-4817-94A5-330E85B49257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8334375" cy="1143000"/>
          </a:xfrm>
        </p:spPr>
        <p:txBody>
          <a:bodyPr/>
          <a:lstStyle/>
          <a:p>
            <a:pPr eaLnBrk="1" hangingPunct="1"/>
            <a:r>
              <a:rPr lang="fr-FR" dirty="0" smtClean="0"/>
              <a:t>II. Instruction </a:t>
            </a:r>
            <a:r>
              <a:rPr lang="fr-FR" dirty="0" err="1" smtClean="0"/>
              <a:t>With</a:t>
            </a:r>
            <a:r>
              <a:rPr lang="fr-FR" dirty="0" smtClean="0"/>
              <a:t> … End </a:t>
            </a:r>
            <a:r>
              <a:rPr lang="fr-FR" dirty="0" err="1" smtClean="0"/>
              <a:t>With</a:t>
            </a:r>
            <a:r>
              <a:rPr lang="fr-FR" dirty="0" smtClean="0"/>
              <a:t> (2)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31238" cy="4565650"/>
          </a:xfrm>
        </p:spPr>
        <p:txBody>
          <a:bodyPr/>
          <a:lstStyle/>
          <a:p>
            <a:pPr eaLnBrk="1" hangingPunct="1"/>
            <a:r>
              <a:rPr lang="fr-FR" dirty="0" smtClean="0"/>
              <a:t>Quel est le problème avec le code ci-dessous ?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Workbooks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classeur1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feuil1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B4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)_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/>
              <a:t>    .</a:t>
            </a:r>
            <a:r>
              <a:rPr lang="fr-FR" sz="2400" dirty="0" err="1" smtClean="0"/>
              <a:t>font.colorindex</a:t>
            </a:r>
            <a:r>
              <a:rPr lang="fr-FR" sz="2400" dirty="0" smtClean="0"/>
              <a:t>=3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Workbooks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classeur1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feuil1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B4</a:t>
            </a:r>
            <a:r>
              <a:rPr lang="en-US" sz="2400" dirty="0" smtClean="0">
                <a:cs typeface="Tahoma" pitchFamily="34" charset="0"/>
              </a:rPr>
              <a:t>“</a:t>
            </a:r>
            <a:r>
              <a:rPr lang="fr-FR" sz="2400" dirty="0" smtClean="0"/>
              <a:t>)_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/>
              <a:t>    </a:t>
            </a:r>
            <a:r>
              <a:rPr lang="fr-FR" sz="2400" dirty="0" err="1" smtClean="0"/>
              <a:t>font.Name</a:t>
            </a:r>
            <a:r>
              <a:rPr lang="fr-FR" sz="2400" dirty="0" smtClean="0"/>
              <a:t> = "Times New Roman "  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/>
              <a:t>   	</a:t>
            </a:r>
            <a:r>
              <a:rPr lang="fr-FR" sz="2400" dirty="0" err="1" smtClean="0"/>
              <a:t>Workbooks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classeur1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</a:t>
            </a:r>
            <a:r>
              <a:rPr lang="fr-FR" sz="2400" dirty="0" err="1" smtClean="0"/>
              <a:t>Worksheets</a:t>
            </a:r>
            <a:r>
              <a:rPr lang="fr-FR" sz="2400" dirty="0" smtClean="0"/>
              <a:t>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feuil1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).Range(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B4</a:t>
            </a:r>
            <a:r>
              <a:rPr lang="en-US" sz="2400" dirty="0" smtClean="0">
                <a:cs typeface="Tahoma" pitchFamily="34" charset="0"/>
              </a:rPr>
              <a:t>"</a:t>
            </a:r>
            <a:r>
              <a:rPr lang="fr-FR" sz="2400" dirty="0" smtClean="0"/>
              <a:t>)_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/>
              <a:t>    </a:t>
            </a:r>
            <a:r>
              <a:rPr lang="fr-FR" sz="2400" dirty="0" err="1" smtClean="0"/>
              <a:t>font.Size</a:t>
            </a:r>
            <a:r>
              <a:rPr lang="fr-FR" sz="2400" dirty="0" smtClean="0"/>
              <a:t>=14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/>
              <a:t>	</a:t>
            </a:r>
            <a:r>
              <a:rPr lang="fr-FR" dirty="0" smtClean="0"/>
              <a:t>Ce code est horriblement lourd.</a:t>
            </a:r>
          </a:p>
        </p:txBody>
      </p:sp>
    </p:spTree>
    <p:extLst>
      <p:ext uri="{BB962C8B-B14F-4D97-AF65-F5344CB8AC3E}">
        <p14:creationId xmlns:p14="http://schemas.microsoft.com/office/powerpoint/2010/main" val="33309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3277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7BA0D-7F73-46E3-8D60-974EFEEFCA58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8334375" cy="1143000"/>
          </a:xfrm>
        </p:spPr>
        <p:txBody>
          <a:bodyPr/>
          <a:lstStyle/>
          <a:p>
            <a:pPr eaLnBrk="1" hangingPunct="1"/>
            <a:r>
              <a:rPr lang="fr-FR" dirty="0" smtClean="0"/>
              <a:t>II. Instruction </a:t>
            </a:r>
            <a:r>
              <a:rPr lang="fr-FR" dirty="0" err="1" smtClean="0"/>
              <a:t>With</a:t>
            </a:r>
            <a:r>
              <a:rPr lang="fr-FR" dirty="0" smtClean="0"/>
              <a:t> … End </a:t>
            </a:r>
            <a:r>
              <a:rPr lang="fr-FR" dirty="0" err="1" smtClean="0"/>
              <a:t>With</a:t>
            </a:r>
            <a:r>
              <a:rPr lang="fr-FR" dirty="0" smtClean="0"/>
              <a:t> (3)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31238" cy="4565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fr-FR" sz="3200" dirty="0" smtClean="0"/>
              <a:t>Le même avec l’instruction </a:t>
            </a:r>
            <a:r>
              <a:rPr lang="fr-FR" sz="3200" dirty="0" err="1" smtClean="0"/>
              <a:t>With</a:t>
            </a:r>
            <a:r>
              <a:rPr lang="fr-FR" sz="3200" dirty="0" smtClean="0"/>
              <a:t> End </a:t>
            </a:r>
            <a:r>
              <a:rPr lang="fr-FR" sz="3200" dirty="0" err="1" smtClean="0"/>
              <a:t>With</a:t>
            </a:r>
            <a:r>
              <a:rPr lang="fr-FR" sz="3200" dirty="0" smtClean="0"/>
              <a:t> ?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Workbooks</a:t>
            </a:r>
            <a:r>
              <a:rPr lang="fr-FR" dirty="0" smtClean="0"/>
              <a:t>(</a:t>
            </a:r>
            <a:r>
              <a:rPr lang="en-US" dirty="0" smtClean="0">
                <a:cs typeface="Tahoma" pitchFamily="34" charset="0"/>
              </a:rPr>
              <a:t>"</a:t>
            </a:r>
            <a:r>
              <a:rPr lang="fr-FR" dirty="0" smtClean="0"/>
              <a:t>classeur1</a:t>
            </a:r>
            <a:r>
              <a:rPr lang="en-US" dirty="0" smtClean="0">
                <a:cs typeface="Tahoma" pitchFamily="34" charset="0"/>
              </a:rPr>
              <a:t>"</a:t>
            </a:r>
            <a:r>
              <a:rPr lang="fr-FR" dirty="0" smtClean="0"/>
              <a:t>).</a:t>
            </a:r>
            <a:r>
              <a:rPr lang="fr-FR" dirty="0" err="1" smtClean="0"/>
              <a:t>Worksheets</a:t>
            </a:r>
            <a:r>
              <a:rPr lang="fr-FR" dirty="0" smtClean="0"/>
              <a:t>(</a:t>
            </a:r>
            <a:r>
              <a:rPr lang="en-US" dirty="0" smtClean="0">
                <a:cs typeface="Tahoma" pitchFamily="34" charset="0"/>
              </a:rPr>
              <a:t>"</a:t>
            </a:r>
            <a:r>
              <a:rPr lang="fr-FR" dirty="0" smtClean="0"/>
              <a:t>feuil1</a:t>
            </a:r>
            <a:r>
              <a:rPr lang="en-US" dirty="0" smtClean="0">
                <a:cs typeface="Tahoma" pitchFamily="34" charset="0"/>
              </a:rPr>
              <a:t>"</a:t>
            </a:r>
            <a:r>
              <a:rPr lang="fr-FR" dirty="0" smtClean="0"/>
              <a:t>)_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fr-FR" dirty="0" smtClean="0"/>
              <a:t>.Range(</a:t>
            </a:r>
            <a:r>
              <a:rPr lang="en-US" dirty="0" smtClean="0">
                <a:cs typeface="Tahoma" pitchFamily="34" charset="0"/>
              </a:rPr>
              <a:t>"</a:t>
            </a:r>
            <a:r>
              <a:rPr lang="fr-FR" dirty="0" smtClean="0"/>
              <a:t>B4</a:t>
            </a:r>
            <a:r>
              <a:rPr lang="en-US" dirty="0" smtClean="0">
                <a:cs typeface="Tahoma" pitchFamily="34" charset="0"/>
              </a:rPr>
              <a:t>"</a:t>
            </a:r>
            <a:r>
              <a:rPr lang="fr-FR" dirty="0" smtClean="0"/>
              <a:t>).font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fr-FR" dirty="0" smtClean="0"/>
              <a:t>	.</a:t>
            </a:r>
            <a:r>
              <a:rPr lang="fr-FR" dirty="0" err="1" smtClean="0"/>
              <a:t>colorindex</a:t>
            </a:r>
            <a:r>
              <a:rPr lang="fr-FR" dirty="0" smtClean="0"/>
              <a:t>=3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fr-FR" dirty="0" smtClean="0"/>
              <a:t>    .Name = "Times New Roman "  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fr-FR" dirty="0" smtClean="0"/>
              <a:t>    .Size=14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fr-FR" dirty="0" smtClean="0"/>
              <a:t>End </a:t>
            </a:r>
            <a:r>
              <a:rPr lang="fr-FR" dirty="0" err="1" smtClean="0"/>
              <a:t>With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93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63AD98-F812-47E2-B125-AF1A202BD7C9}" type="slidenum">
              <a:rPr lang="fr-FR" smtClean="0">
                <a:latin typeface="Tahoma" charset="0"/>
              </a:rPr>
              <a:pPr/>
              <a:t>7</a:t>
            </a:fld>
            <a:endParaRPr lang="fr-FR" smtClean="0">
              <a:latin typeface="Tahoma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77602"/>
            <a:ext cx="8280400" cy="819150"/>
          </a:xfrm>
        </p:spPr>
        <p:txBody>
          <a:bodyPr/>
          <a:lstStyle/>
          <a:p>
            <a:r>
              <a:rPr lang="fr-FR" dirty="0" smtClean="0"/>
              <a:t>III. La boucle For…</a:t>
            </a:r>
            <a:r>
              <a:rPr lang="fr-FR" dirty="0" err="1" smtClean="0"/>
              <a:t>Next</a:t>
            </a:r>
            <a:endParaRPr lang="fr-FR" dirty="0" smtClean="0"/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251520" y="1556197"/>
            <a:ext cx="8497888" cy="496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/>
              <a:t>Elle permet de répéter un groupe d’instructions. Elle s’appuie sur un compteur dont il faut spécifier le début, la fin et la valeur du pas si celui-ci est différent de 1.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>
                <a:latin typeface="Tahoma" pitchFamily="34" charset="0"/>
              </a:rPr>
              <a:t>Syntaxe</a:t>
            </a:r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For i = 1 to 9 </a:t>
            </a:r>
            <a:r>
              <a:rPr lang="fr-FR" sz="2400" dirty="0" err="1" smtClean="0">
                <a:latin typeface="Tahoma" pitchFamily="34" charset="0"/>
              </a:rPr>
              <a:t>Step</a:t>
            </a:r>
            <a:r>
              <a:rPr lang="fr-FR" sz="2400" dirty="0" smtClean="0">
                <a:latin typeface="Tahoma" pitchFamily="34" charset="0"/>
              </a:rPr>
              <a:t> 1</a:t>
            </a:r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/>
              <a:t>	</a:t>
            </a:r>
            <a:r>
              <a:rPr lang="fr-FR" sz="2400" dirty="0" smtClean="0"/>
              <a:t>…</a:t>
            </a:r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 smtClean="0"/>
              <a:t>	</a:t>
            </a:r>
            <a:r>
              <a:rPr lang="fr-FR" sz="2400" dirty="0" err="1" smtClean="0"/>
              <a:t>Next</a:t>
            </a:r>
            <a:r>
              <a:rPr lang="fr-FR" sz="2400" dirty="0" smtClean="0">
                <a:latin typeface="Tahoma" pitchFamily="34" charset="0"/>
              </a:rPr>
              <a:t> </a:t>
            </a:r>
            <a:endParaRPr lang="fr-FR" sz="2400" dirty="0">
              <a:latin typeface="Tahoma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Le compteur i  prend les valeurs </a:t>
            </a:r>
            <a:r>
              <a:rPr lang="fr-FR" sz="2400" dirty="0" smtClean="0">
                <a:latin typeface="Tahoma" pitchFamily="34" charset="0"/>
              </a:rPr>
              <a:t>1, 2, 3, 4, 5, 6, 7, 8 et 9 </a:t>
            </a:r>
            <a:r>
              <a:rPr lang="fr-FR" sz="2400" dirty="0">
                <a:latin typeface="Tahoma" pitchFamily="34" charset="0"/>
              </a:rPr>
              <a:t>: la boucle est effectuée </a:t>
            </a:r>
            <a:r>
              <a:rPr lang="fr-FR" sz="2400" dirty="0" smtClean="0">
                <a:latin typeface="Tahoma" pitchFamily="34" charset="0"/>
              </a:rPr>
              <a:t>9 </a:t>
            </a:r>
            <a:r>
              <a:rPr lang="fr-FR" sz="2400" dirty="0">
                <a:latin typeface="Tahoma" pitchFamily="34" charset="0"/>
              </a:rPr>
              <a:t>fois.</a:t>
            </a:r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</a:t>
            </a:r>
            <a:r>
              <a:rPr lang="fr-FR" sz="2400" dirty="0" smtClean="0">
                <a:latin typeface="Tahoma" pitchFamily="34" charset="0"/>
              </a:rPr>
              <a:t>For </a:t>
            </a:r>
            <a:r>
              <a:rPr lang="fr-FR" sz="2400" dirty="0">
                <a:latin typeface="Tahoma" pitchFamily="34" charset="0"/>
              </a:rPr>
              <a:t>i = 1</a:t>
            </a:r>
            <a:r>
              <a:rPr lang="fr-FR" sz="2400" dirty="0" smtClean="0">
                <a:latin typeface="Tahoma" pitchFamily="34" charset="0"/>
              </a:rPr>
              <a:t> </a:t>
            </a:r>
            <a:r>
              <a:rPr lang="fr-FR" sz="2400" dirty="0">
                <a:latin typeface="Tahoma" pitchFamily="34" charset="0"/>
              </a:rPr>
              <a:t>to 9</a:t>
            </a:r>
            <a:r>
              <a:rPr lang="fr-FR" sz="2400" dirty="0" smtClean="0">
                <a:latin typeface="Tahoma" pitchFamily="34" charset="0"/>
              </a:rPr>
              <a:t> </a:t>
            </a:r>
            <a:r>
              <a:rPr lang="fr-FR" sz="2400" dirty="0" err="1" smtClean="0">
                <a:latin typeface="Tahoma" pitchFamily="34" charset="0"/>
              </a:rPr>
              <a:t>Step</a:t>
            </a:r>
            <a:r>
              <a:rPr lang="fr-FR" sz="2400" dirty="0" smtClean="0">
                <a:latin typeface="Tahoma" pitchFamily="34" charset="0"/>
              </a:rPr>
              <a:t> </a:t>
            </a:r>
            <a:r>
              <a:rPr lang="fr-FR" sz="2400" dirty="0">
                <a:latin typeface="Tahoma" pitchFamily="34" charset="0"/>
              </a:rPr>
              <a:t>2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Le compteur i  prend les valeurs </a:t>
            </a:r>
            <a:r>
              <a:rPr lang="fr-FR" sz="2400" dirty="0" smtClean="0">
                <a:latin typeface="Tahoma" pitchFamily="34" charset="0"/>
              </a:rPr>
              <a:t>1, 3, 5, 7 </a:t>
            </a:r>
            <a:r>
              <a:rPr lang="fr-FR" sz="2400" dirty="0">
                <a:latin typeface="Tahoma" pitchFamily="34" charset="0"/>
              </a:rPr>
              <a:t>et </a:t>
            </a:r>
            <a:r>
              <a:rPr lang="fr-FR" sz="2400" dirty="0" smtClean="0">
                <a:latin typeface="Tahoma" pitchFamily="34" charset="0"/>
              </a:rPr>
              <a:t>9 </a:t>
            </a:r>
            <a:r>
              <a:rPr lang="fr-FR" sz="2400" dirty="0">
                <a:latin typeface="Tahoma" pitchFamily="34" charset="0"/>
              </a:rPr>
              <a:t>: la boucle est effectuée 5 fois.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fr-FR" dirty="0">
              <a:latin typeface="Tahoma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2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IV. Les instructions conditionnelles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71624"/>
            <a:ext cx="8353425" cy="44496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Les instructions conditionnelles apportent de la souplesse aux macros.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Elles permettent d’exécuter des instructions qui dépendent du contexte (date du jour, valeur d’une cellule ou d’une variable…)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Deux instructions peuvent être utilisées 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l’instruction </a:t>
            </a:r>
            <a:r>
              <a:rPr lang="fr-FR" b="1" dirty="0" smtClean="0"/>
              <a:t>if…</a:t>
            </a:r>
            <a:r>
              <a:rPr lang="fr-FR" b="1" dirty="0" err="1" smtClean="0"/>
              <a:t>then</a:t>
            </a:r>
            <a:r>
              <a:rPr lang="fr-FR" b="1" dirty="0" smtClean="0"/>
              <a:t>…</a:t>
            </a:r>
            <a:r>
              <a:rPr lang="fr-FR" b="1" dirty="0" err="1" smtClean="0"/>
              <a:t>else</a:t>
            </a:r>
            <a:endParaRPr lang="fr-FR" b="1" dirty="0" smtClean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l’instruction </a:t>
            </a:r>
            <a:r>
              <a:rPr lang="fr-FR" b="1" dirty="0" smtClean="0"/>
              <a:t>select case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8E90-3C4F-4F9E-AFDC-251F3F2014D2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3200"/>
            <a:ext cx="8424862" cy="1143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3200" dirty="0" smtClean="0"/>
              <a:t>L’instruction If…</a:t>
            </a:r>
            <a:r>
              <a:rPr lang="fr-FR" sz="3200" dirty="0" err="1" smtClean="0"/>
              <a:t>then</a:t>
            </a:r>
            <a:r>
              <a:rPr lang="fr-FR" sz="3200" dirty="0" smtClean="0"/>
              <a:t>…</a:t>
            </a:r>
            <a:r>
              <a:rPr lang="fr-FR" sz="3200" dirty="0" err="1" smtClean="0"/>
              <a:t>else</a:t>
            </a:r>
            <a:endParaRPr lang="fr-FR" sz="32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40960" cy="4536504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C’est l’instruction conditionnelle la plus répandue.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Elle permet un nombre de conditions indéterminées.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L’instruction </a:t>
            </a:r>
            <a:r>
              <a:rPr lang="fr-FR" dirty="0" err="1" smtClean="0"/>
              <a:t>Else</a:t>
            </a:r>
            <a:r>
              <a:rPr lang="fr-FR" dirty="0" smtClean="0"/>
              <a:t> permet d’exécuter des instructions si aucune des conditions posées précédemment n’est remplie.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Forme de base de l’instruction if :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fr-FR" dirty="0" smtClean="0"/>
              <a:t> </a:t>
            </a:r>
            <a:r>
              <a:rPr lang="fr-FR" i="1" dirty="0" smtClean="0"/>
              <a:t>condition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then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	</a:t>
            </a:r>
            <a:r>
              <a:rPr lang="fr-FR" i="1" dirty="0" smtClean="0"/>
              <a:t>Série_instructions1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End If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fr-FR" sz="2400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6513</TotalTime>
  <Words>408</Words>
  <Application>Microsoft Office PowerPoint</Application>
  <PresentationFormat>Affichage à l'écran (4:3)</PresentationFormat>
  <Paragraphs>121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Fusion</vt:lpstr>
      <vt:lpstr>Présentation PowerPoint</vt:lpstr>
      <vt:lpstr>Les instructions </vt:lpstr>
      <vt:lpstr>I. Instruction Set </vt:lpstr>
      <vt:lpstr>II. Instruction With … End With (1)</vt:lpstr>
      <vt:lpstr>II. Instruction With … End With (2)</vt:lpstr>
      <vt:lpstr>II. Instruction With … End With (3)</vt:lpstr>
      <vt:lpstr>III. La boucle For…Next</vt:lpstr>
      <vt:lpstr>IV. Les instructions conditionnelles</vt:lpstr>
      <vt:lpstr>L’instruction If…then…else</vt:lpstr>
      <vt:lpstr>L’instruction If…then…else</vt:lpstr>
      <vt:lpstr>L’instruction Select Case</vt:lpstr>
      <vt:lpstr>L’instruction Select Case</vt:lpstr>
    </vt:vector>
  </TitlesOfParts>
  <Company>TRESOR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Frederic Peltrault</cp:lastModifiedBy>
  <cp:revision>335</cp:revision>
  <dcterms:created xsi:type="dcterms:W3CDTF">2003-03-26T11:43:26Z</dcterms:created>
  <dcterms:modified xsi:type="dcterms:W3CDTF">2015-09-06T13:04:21Z</dcterms:modified>
</cp:coreProperties>
</file>