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423" r:id="rId2"/>
    <p:sldId id="371" r:id="rId3"/>
    <p:sldId id="414" r:id="rId4"/>
    <p:sldId id="417" r:id="rId5"/>
    <p:sldId id="419" r:id="rId6"/>
    <p:sldId id="420" r:id="rId7"/>
    <p:sldId id="421" r:id="rId8"/>
    <p:sldId id="422" r:id="rId9"/>
  </p:sldIdLst>
  <p:sldSz cx="9144000" cy="6858000" type="screen4x3"/>
  <p:notesSz cx="6794500" cy="99218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>
        <p:scale>
          <a:sx n="75" d="100"/>
          <a:sy n="75" d="100"/>
        </p:scale>
        <p:origin x="-120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566"/>
    </p:cViewPr>
  </p:sorterViewPr>
  <p:notesViewPr>
    <p:cSldViewPr>
      <p:cViewPr>
        <p:scale>
          <a:sx n="100" d="100"/>
          <a:sy n="100" d="100"/>
        </p:scale>
        <p:origin x="-210" y="-7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498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4988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73CBE5DC-7A3B-4639-92DD-408539AE48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584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57762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1700"/>
            <a:ext cx="49847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4988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4988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6965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8EDB3EE4-D3A8-4AEF-858A-E0B8EAD04B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35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45902-2851-43E1-A216-102BBF500361}" type="slidenum">
              <a:rPr lang="fr-FR" smtClean="0"/>
              <a:pPr/>
              <a:t>1</a:t>
            </a:fld>
            <a:endParaRPr lang="fr-FR" dirty="0" smtClean="0"/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22" tIns="45761" rIns="91522" bIns="45761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EC99760-CA0C-41BC-B324-867F92B12A1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9859A-E510-4BF1-8578-499EF972275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152400"/>
            <a:ext cx="1951038" cy="598011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0938" y="152400"/>
            <a:ext cx="5700712" cy="598011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5228E-DDD6-4F94-B565-767E685F4E9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C2502-8B00-4747-B9A7-9CABC1968A1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BA4AF-CAC7-40F9-835B-A919E410D05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26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50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234A3-A772-41B9-AF36-C513FC7150E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FE41B-6BC1-4E2C-8137-DFA03C1DD17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D3F0D-66D0-4EFE-AAAA-49DF3AEB40F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63A56-4758-4CCC-85C0-A516F23505C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B063E-27A9-4A72-9D93-A35DECBB1EA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DE643-FC5F-473A-9B91-49ABD2E020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338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fr-FR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24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600200"/>
            <a:ext cx="77724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fr-FR" smtClean="0"/>
              <a:t>Masters 111 &amp; 211</a:t>
            </a:r>
            <a:endParaRPr lang="fr-FR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fr-FR" smtClean="0"/>
              <a:t>Séance 3</a:t>
            </a:r>
            <a:endParaRPr lang="fr-FR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5A5F73C4-1E66-4039-A017-965511322F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D56CD-26D8-47E5-9C3E-B0374795B157}" type="slidenum">
              <a:rPr lang="fr-FR" smtClean="0"/>
              <a:pPr/>
              <a:t>1</a:t>
            </a:fld>
            <a:endParaRPr lang="fr-FR" dirty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76672"/>
            <a:ext cx="8893175" cy="24482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r-FR" sz="4000" dirty="0" smtClean="0"/>
              <a:t>Licence Economie Appliquée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 smtClean="0"/>
              <a:t>Parcours </a:t>
            </a:r>
            <a:r>
              <a:rPr lang="fr-FR" sz="2800" dirty="0" smtClean="0"/>
              <a:t>Economie et Ingénierie Financière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Année universitaire 2015-2016</a:t>
            </a:r>
            <a:endParaRPr lang="fr-FR" sz="2800" dirty="0" smtClean="0">
              <a:cs typeface="Times New Roman" pitchFamily="18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644900"/>
            <a:ext cx="7848600" cy="2447925"/>
          </a:xfrm>
        </p:spPr>
        <p:txBody>
          <a:bodyPr/>
          <a:lstStyle/>
          <a:p>
            <a:pPr algn="r" eaLnBrk="1" hangingPunct="1">
              <a:lnSpc>
                <a:spcPct val="120000"/>
              </a:lnSpc>
              <a:spcBef>
                <a:spcPct val="65000"/>
              </a:spcBef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Frédéric Peltrault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Bureau P107 – téléphone 01 44 05 47 10</a:t>
            </a:r>
          </a:p>
          <a:p>
            <a:pPr algn="r" eaLnBrk="1" hangingPunct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Email : frederic.peltrault@dauphine.fr</a:t>
            </a:r>
          </a:p>
        </p:txBody>
      </p:sp>
    </p:spTree>
    <p:extLst>
      <p:ext uri="{BB962C8B-B14F-4D97-AF65-F5344CB8AC3E}">
        <p14:creationId xmlns:p14="http://schemas.microsoft.com/office/powerpoint/2010/main" val="34860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fr-FR" smtClean="0"/>
              <a:t>Masters 111 &amp; 211</a:t>
            </a:r>
          </a:p>
        </p:txBody>
      </p:sp>
      <p:sp>
        <p:nvSpPr>
          <p:cNvPr id="819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1C3759-2A16-46EF-BF80-0E6E9DD86530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2438"/>
            <a:ext cx="8258175" cy="744537"/>
          </a:xfrm>
        </p:spPr>
        <p:txBody>
          <a:bodyPr/>
          <a:lstStyle/>
          <a:p>
            <a:pPr eaLnBrk="1" hangingPunct="1"/>
            <a:r>
              <a:rPr lang="fr-FR" dirty="0" smtClean="0"/>
              <a:t>Les variables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2875"/>
            <a:ext cx="8534400" cy="50403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fr-FR" sz="2600" dirty="0" smtClean="0"/>
              <a:t>Les types de variables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fr-FR" sz="2600" dirty="0" smtClean="0"/>
              <a:t>La déclaration des variables (obligatoire si l’option Explicit est posée)</a:t>
            </a:r>
          </a:p>
          <a:p>
            <a:pPr marL="0" indent="0" eaLnBrk="1" hangingPunct="1">
              <a:lnSpc>
                <a:spcPct val="110000"/>
              </a:lnSpc>
              <a:spcAft>
                <a:spcPct val="20000"/>
              </a:spcAft>
              <a:buNone/>
            </a:pPr>
            <a:endParaRPr lang="fr-FR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206DAB-2571-44E5-80A4-5CA85FCF1491}" type="slidenum">
              <a:rPr lang="fr-FR" smtClean="0">
                <a:latin typeface="Tahoma" charset="0"/>
              </a:rPr>
              <a:pPr/>
              <a:t>3</a:t>
            </a:fld>
            <a:endParaRPr lang="fr-FR" smtClean="0">
              <a:latin typeface="Tahoma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80400" cy="819150"/>
          </a:xfrm>
        </p:spPr>
        <p:txBody>
          <a:bodyPr/>
          <a:lstStyle/>
          <a:p>
            <a:r>
              <a:rPr lang="fr-FR" dirty="0" smtClean="0"/>
              <a:t>Les variables numériques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50825" y="1485900"/>
            <a:ext cx="8713788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sz="2600" dirty="0" smtClean="0">
                <a:latin typeface="+mn-lt"/>
              </a:rPr>
              <a:t>Les entiers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fr-FR" sz="2400" dirty="0"/>
              <a:t>Byte: valeurs entières dans l’intervalle [0;255]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fr-FR" sz="2400" dirty="0" err="1"/>
              <a:t>Integer</a:t>
            </a:r>
            <a:r>
              <a:rPr lang="fr-FR" sz="2400" dirty="0"/>
              <a:t>: valeurs entières dans l’intervalle [-32768;32768]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fr-FR" sz="2400" dirty="0"/>
              <a:t>Long: valeurs entières dans l’intervalle  [-2147483468;…]</a:t>
            </a: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sz="2600" dirty="0" smtClean="0">
                <a:latin typeface="+mn-lt"/>
              </a:rPr>
              <a:t>Les nombres décimaux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fr-FR" sz="2400" dirty="0"/>
              <a:t>Single: valeurs comprise dans les intervalles</a:t>
            </a:r>
            <a:r>
              <a:rPr lang="fr-FR" sz="2400" dirty="0" smtClean="0"/>
              <a:t>[-</a:t>
            </a:r>
            <a:r>
              <a:rPr lang="fr-FR" sz="2400" dirty="0"/>
              <a:t>3,402823.1038;-1.401298.10-45] et [1.401298.10-45;3,402823.1038] 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fr-FR" sz="2400" dirty="0"/>
              <a:t>Double: </a:t>
            </a:r>
            <a:r>
              <a:rPr lang="fr-FR" sz="2400" dirty="0" smtClean="0"/>
              <a:t>valeurs comprise dans les intervalles</a:t>
            </a:r>
            <a:endParaRPr lang="fr-FR" sz="24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55000"/>
            </a:pPr>
            <a:r>
              <a:rPr lang="fr-FR" sz="2400" dirty="0"/>
              <a:t>[-1,79769313486232.10308;-4.94065645841247.10-324] et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55000"/>
            </a:pPr>
            <a:r>
              <a:rPr lang="fr-FR" sz="2400" dirty="0"/>
              <a:t>[4.94065645841247.10-324; 1,79769313486232.10308] </a:t>
            </a:r>
          </a:p>
        </p:txBody>
      </p:sp>
    </p:spTree>
    <p:extLst>
      <p:ext uri="{BB962C8B-B14F-4D97-AF65-F5344CB8AC3E}">
        <p14:creationId xmlns:p14="http://schemas.microsoft.com/office/powerpoint/2010/main" val="7677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206DAB-2571-44E5-80A4-5CA85FCF1491}" type="slidenum">
              <a:rPr lang="fr-FR" smtClean="0">
                <a:latin typeface="Tahoma" charset="0"/>
              </a:rPr>
              <a:pPr/>
              <a:t>4</a:t>
            </a:fld>
            <a:endParaRPr lang="fr-FR" smtClean="0">
              <a:latin typeface="Tahoma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80400" cy="819150"/>
          </a:xfrm>
        </p:spPr>
        <p:txBody>
          <a:bodyPr/>
          <a:lstStyle/>
          <a:p>
            <a:r>
              <a:rPr lang="fr-FR" dirty="0" smtClean="0"/>
              <a:t>Autres variables 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50825" y="1485900"/>
            <a:ext cx="8713788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sz="2800" dirty="0"/>
              <a:t>Type </a:t>
            </a:r>
            <a:r>
              <a:rPr lang="fr-FR" sz="2800" dirty="0" err="1"/>
              <a:t>Boolean</a:t>
            </a:r>
            <a:r>
              <a:rPr lang="fr-FR" sz="2800" dirty="0"/>
              <a:t> (vrai, faux</a:t>
            </a:r>
            <a:r>
              <a:rPr lang="fr-FR" sz="2800" dirty="0" smtClean="0"/>
              <a:t>)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sz="2800" dirty="0"/>
              <a:t>String (chaîne de caractères)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sz="2800" dirty="0"/>
              <a:t>Variables objets (</a:t>
            </a:r>
            <a:r>
              <a:rPr lang="fr-FR" sz="2800" dirty="0" err="1"/>
              <a:t>Workbook</a:t>
            </a:r>
            <a:r>
              <a:rPr lang="fr-FR" sz="2800" dirty="0"/>
              <a:t>, </a:t>
            </a:r>
            <a:r>
              <a:rPr lang="fr-FR" sz="2800" dirty="0" err="1"/>
              <a:t>Worksheet</a:t>
            </a:r>
            <a:r>
              <a:rPr lang="fr-FR" sz="2800" dirty="0"/>
              <a:t>, Range…)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sz="2800" dirty="0" smtClean="0"/>
              <a:t>Date</a:t>
            </a:r>
            <a:endParaRPr lang="fr-FR" sz="2800" dirty="0"/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sz="2800" dirty="0" err="1" smtClean="0"/>
              <a:t>Currency</a:t>
            </a:r>
            <a:endParaRPr lang="fr-FR" sz="2800" dirty="0" smtClean="0"/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sz="2800" dirty="0" smtClean="0"/>
              <a:t>Variant </a:t>
            </a:r>
            <a:r>
              <a:rPr lang="fr-FR" sz="2800" dirty="0"/>
              <a:t>(le plus souple, capable de s’adapter)</a:t>
            </a: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sz="2800" dirty="0"/>
              <a:t>Pourquoi ne pas se limiter au type Variant ?</a:t>
            </a: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243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1155D9-37A9-49A8-9C65-C2B0EC3AC047}" type="slidenum">
              <a:rPr lang="fr-FR" smtClean="0">
                <a:latin typeface="Tahoma" charset="0"/>
              </a:rPr>
              <a:pPr/>
              <a:t>5</a:t>
            </a:fld>
            <a:endParaRPr lang="fr-FR" smtClean="0">
              <a:latin typeface="Tahoma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6632"/>
            <a:ext cx="8280400" cy="1152128"/>
          </a:xfrm>
        </p:spPr>
        <p:txBody>
          <a:bodyPr/>
          <a:lstStyle/>
          <a:p>
            <a:r>
              <a:rPr lang="fr-FR" dirty="0" smtClean="0"/>
              <a:t>La déclaration des variables (1)</a:t>
            </a:r>
            <a:br>
              <a:rPr lang="fr-FR" dirty="0" smtClean="0"/>
            </a:br>
            <a:r>
              <a:rPr lang="fr-FR" dirty="0" smtClean="0">
                <a:latin typeface="Tahoma" pitchFamily="34" charset="0"/>
              </a:rPr>
              <a:t>L’instruction </a:t>
            </a:r>
            <a:r>
              <a:rPr lang="fr-FR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pitchFamily="34" charset="0"/>
              </a:rPr>
              <a:t>Dim</a:t>
            </a:r>
            <a:endParaRPr lang="fr-FR" dirty="0" smtClean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07504" y="1484337"/>
            <a:ext cx="8784976" cy="504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dirty="0" smtClean="0">
                <a:latin typeface="Tahoma" pitchFamily="34" charset="0"/>
              </a:rPr>
              <a:t>Elle est obligatoire avec l’option </a:t>
            </a:r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pitchFamily="34" charset="0"/>
                <a:ea typeface="+mj-ea"/>
                <a:cs typeface="+mj-cs"/>
              </a:rPr>
              <a:t>Explicit</a:t>
            </a:r>
          </a:p>
          <a:p>
            <a:pPr marL="342900" indent="-3429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dirty="0" smtClean="0">
                <a:latin typeface="Tahoma" pitchFamily="34" charset="0"/>
              </a:rPr>
              <a:t>Déclarer le nom et le type de la variable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400" dirty="0" smtClean="0">
                <a:latin typeface="Tahoma" pitchFamily="34" charset="0"/>
              </a:rPr>
              <a:t>	</a:t>
            </a:r>
            <a:r>
              <a:rPr lang="fr-FR" dirty="0" smtClean="0">
                <a:latin typeface="Tahoma" pitchFamily="34" charset="0"/>
              </a:rPr>
              <a:t>Dim &lt;nom de la variable&gt; as &lt;Type&gt;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dirty="0" smtClean="0">
                <a:latin typeface="Tahoma" pitchFamily="34" charset="0"/>
              </a:rPr>
              <a:t>    Dim &lt;nom de la var. 1&gt;, &lt;nom de la var. 2&gt; as &lt;Type&gt;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dirty="0" smtClean="0">
                <a:latin typeface="Tahoma" pitchFamily="34" charset="0"/>
              </a:rPr>
              <a:t>    Dim &lt;nom de la var. 1&gt; as &lt;Type1&gt;, &lt;nom de la var. &gt; as &lt;Type&gt;2</a:t>
            </a:r>
          </a:p>
          <a:p>
            <a:pPr marL="342900" indent="-3429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dirty="0" smtClean="0">
                <a:latin typeface="Tahoma" pitchFamily="34" charset="0"/>
              </a:rPr>
              <a:t>Déclarer les dimensions d’un tableau fixe avec Dim</a:t>
            </a:r>
          </a:p>
          <a:p>
            <a:pPr marL="342900" indent="-342900">
              <a:lnSpc>
                <a:spcPct val="105000"/>
              </a:lnSpc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fr-FR" sz="2400" dirty="0" smtClean="0">
                <a:latin typeface="Tahoma" pitchFamily="34" charset="0"/>
              </a:rPr>
              <a:t>	</a:t>
            </a:r>
            <a:r>
              <a:rPr lang="fr-FR" dirty="0" smtClean="0">
                <a:latin typeface="Tahoma" pitchFamily="34" charset="0"/>
              </a:rPr>
              <a:t>Dim liste(2) as string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defRPr/>
            </a:pPr>
            <a:r>
              <a:rPr lang="fr-FR" dirty="0" smtClean="0">
                <a:latin typeface="Tahoma" pitchFamily="34" charset="0"/>
              </a:rPr>
              <a:t>	Déclare une liste de variable de type chaîne de caractère.  La dimension de l’indice le plus élevé est 2.</a:t>
            </a:r>
          </a:p>
          <a:p>
            <a:pPr marL="342900" indent="-342900">
              <a:lnSpc>
                <a:spcPct val="105000"/>
              </a:lnSpc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fr-FR" dirty="0" smtClean="0">
                <a:latin typeface="Tahoma" pitchFamily="34" charset="0"/>
              </a:rPr>
              <a:t>	Dim var(3,5,7) as variant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defRPr/>
            </a:pPr>
            <a:r>
              <a:rPr lang="fr-FR" dirty="0" smtClean="0">
                <a:latin typeface="Tahoma" pitchFamily="34" charset="0"/>
              </a:rPr>
              <a:t>	Déclare un tableau de type variant ayant 3 dimensions. 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defRPr/>
            </a:pPr>
            <a:r>
              <a:rPr lang="fr-FR" dirty="0" smtClean="0">
                <a:latin typeface="Tahoma" pitchFamily="34" charset="0"/>
              </a:rPr>
              <a:t>	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defRPr/>
            </a:pPr>
            <a:endParaRPr lang="fr-FR" dirty="0" smtClean="0">
              <a:latin typeface="Tahoma" pitchFamily="34" charset="0"/>
            </a:endParaRP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defRPr/>
            </a:pPr>
            <a:endParaRPr lang="fr-FR" dirty="0" smtClean="0">
              <a:latin typeface="Tahoma" pitchFamily="34" charset="0"/>
            </a:endParaRP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defRPr/>
            </a:pPr>
            <a:endParaRPr lang="fr-FR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0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1155D9-37A9-49A8-9C65-C2B0EC3AC047}" type="slidenum">
              <a:rPr lang="fr-FR" smtClean="0">
                <a:latin typeface="Tahoma" charset="0"/>
              </a:rPr>
              <a:pPr/>
              <a:t>6</a:t>
            </a:fld>
            <a:endParaRPr lang="fr-FR" smtClean="0">
              <a:latin typeface="Tahoma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6632"/>
            <a:ext cx="8280400" cy="1152128"/>
          </a:xfrm>
        </p:spPr>
        <p:txBody>
          <a:bodyPr/>
          <a:lstStyle/>
          <a:p>
            <a:r>
              <a:rPr lang="fr-FR" dirty="0" smtClean="0"/>
              <a:t>La déclaration des variables (2)</a:t>
            </a:r>
            <a:br>
              <a:rPr lang="fr-FR" dirty="0" smtClean="0"/>
            </a:br>
            <a:r>
              <a:rPr lang="fr-FR" dirty="0" smtClean="0">
                <a:latin typeface="Tahoma" pitchFamily="34" charset="0"/>
              </a:rPr>
              <a:t>L’instruction </a:t>
            </a:r>
            <a:r>
              <a:rPr lang="fr-FR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pitchFamily="34" charset="0"/>
              </a:rPr>
              <a:t>Redim</a:t>
            </a:r>
            <a:endParaRPr lang="fr-FR" dirty="0" smtClean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07504" y="1484337"/>
            <a:ext cx="8784976" cy="482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dirty="0" smtClean="0">
                <a:latin typeface="Tahoma" pitchFamily="34" charset="0"/>
              </a:rPr>
              <a:t>Modifier la dimension d’un tableau dynamique avec </a:t>
            </a:r>
            <a:r>
              <a:rPr lang="fr-FR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pitchFamily="34" charset="0"/>
                <a:ea typeface="+mj-ea"/>
                <a:cs typeface="+mj-cs"/>
              </a:rPr>
              <a:t>Redim</a:t>
            </a:r>
            <a:endParaRPr lang="fr-FR" sz="2400" dirty="0" smtClean="0">
              <a:solidFill>
                <a:schemeClr val="tx2">
                  <a:lumMod val="40000"/>
                  <a:lumOff val="60000"/>
                </a:schemeClr>
              </a:solidFill>
              <a:latin typeface="Tahoma" pitchFamily="34" charset="0"/>
              <a:ea typeface="+mj-ea"/>
              <a:cs typeface="+mj-cs"/>
            </a:endParaRP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pitchFamily="34" charset="0"/>
              </a:rPr>
              <a:t>	</a:t>
            </a:r>
            <a:r>
              <a:rPr lang="fr-FR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pitchFamily="34" charset="0"/>
              </a:rPr>
              <a:t>Redim</a:t>
            </a:r>
            <a:r>
              <a:rPr lang="fr-FR" dirty="0" smtClean="0">
                <a:latin typeface="Tahoma" pitchFamily="34" charset="0"/>
              </a:rPr>
              <a:t> mat(n,2)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dirty="0" smtClean="0">
                <a:latin typeface="Tahoma" pitchFamily="34" charset="0"/>
              </a:rPr>
              <a:t>	mat est à présent une matrice comprenant n lignes et 2 colonnes</a:t>
            </a:r>
            <a:endParaRPr lang="fr-FR" sz="2400" dirty="0" smtClean="0">
              <a:solidFill>
                <a:schemeClr val="tx2">
                  <a:lumMod val="40000"/>
                  <a:lumOff val="60000"/>
                </a:schemeClr>
              </a:solidFill>
              <a:latin typeface="Tahoma" pitchFamily="34" charset="0"/>
              <a:ea typeface="+mj-ea"/>
              <a:cs typeface="+mj-cs"/>
            </a:endParaRP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dirty="0" smtClean="0">
                <a:latin typeface="Tahoma" pitchFamily="34" charset="0"/>
              </a:rPr>
              <a:t>L’instruction</a:t>
            </a:r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pitchFamily="34" charset="0"/>
                <a:ea typeface="+mj-ea"/>
                <a:cs typeface="+mj-cs"/>
              </a:rPr>
              <a:t> </a:t>
            </a:r>
            <a:r>
              <a:rPr lang="fr-FR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pitchFamily="34" charset="0"/>
                <a:ea typeface="+mj-ea"/>
                <a:cs typeface="+mj-cs"/>
              </a:rPr>
              <a:t>Redim</a:t>
            </a:r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pitchFamily="34" charset="0"/>
                <a:ea typeface="+mj-ea"/>
                <a:cs typeface="+mj-cs"/>
              </a:rPr>
              <a:t> </a:t>
            </a:r>
            <a:r>
              <a:rPr lang="fr-FR" sz="2400" dirty="0" smtClean="0">
                <a:latin typeface="Tahoma" pitchFamily="34" charset="0"/>
              </a:rPr>
              <a:t>efface les précédentes valeurs du tableau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defRPr/>
            </a:pPr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pitchFamily="34" charset="0"/>
                <a:ea typeface="+mj-ea"/>
                <a:cs typeface="+mj-cs"/>
              </a:rPr>
              <a:t>	</a:t>
            </a:r>
            <a:r>
              <a:rPr lang="fr-FR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pitchFamily="34" charset="0"/>
                <a:ea typeface="+mj-ea"/>
                <a:cs typeface="+mj-cs"/>
              </a:rPr>
              <a:t>Dim </a:t>
            </a:r>
            <a:r>
              <a:rPr lang="fr-FR" dirty="0" smtClean="0">
                <a:latin typeface="Tahoma" pitchFamily="34" charset="0"/>
                <a:ea typeface="+mj-ea"/>
                <a:cs typeface="+mj-cs"/>
              </a:rPr>
              <a:t>pays(2) as variant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defRPr/>
            </a:pPr>
            <a:r>
              <a:rPr lang="fr-FR" dirty="0" smtClean="0">
                <a:latin typeface="Tahoma" pitchFamily="34" charset="0"/>
                <a:ea typeface="+mj-ea"/>
                <a:cs typeface="+mj-cs"/>
              </a:rPr>
              <a:t>	pays(1)=« France »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defRPr/>
            </a:pPr>
            <a:r>
              <a:rPr lang="fr-FR" dirty="0" smtClean="0">
                <a:latin typeface="Tahoma" pitchFamily="34" charset="0"/>
                <a:ea typeface="+mj-ea"/>
                <a:cs typeface="+mj-cs"/>
              </a:rPr>
              <a:t>	pays(2)=« Allemagne »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defRPr/>
            </a:pPr>
            <a:r>
              <a:rPr lang="fr-FR" dirty="0" smtClean="0">
                <a:latin typeface="Tahoma" pitchFamily="34" charset="0"/>
                <a:ea typeface="+mj-ea"/>
                <a:cs typeface="+mj-cs"/>
              </a:rPr>
              <a:t>	</a:t>
            </a:r>
            <a:r>
              <a:rPr lang="fr-FR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pitchFamily="34" charset="0"/>
                <a:ea typeface="+mj-ea"/>
                <a:cs typeface="+mj-cs"/>
              </a:rPr>
              <a:t>Redim</a:t>
            </a:r>
            <a:r>
              <a:rPr lang="fr-FR" dirty="0" smtClean="0">
                <a:latin typeface="Tahoma" pitchFamily="34" charset="0"/>
                <a:ea typeface="+mj-ea"/>
                <a:cs typeface="+mj-cs"/>
              </a:rPr>
              <a:t> pays(3) efface les 2 valeurs</a:t>
            </a:r>
            <a:r>
              <a:rPr lang="fr-FR" sz="2400" dirty="0" smtClean="0">
                <a:latin typeface="Tahoma" pitchFamily="34" charset="0"/>
                <a:ea typeface="+mj-ea"/>
                <a:cs typeface="+mj-cs"/>
              </a:rPr>
              <a:t> </a:t>
            </a:r>
            <a:r>
              <a:rPr lang="fr-FR" dirty="0" smtClean="0">
                <a:latin typeface="Tahoma" pitchFamily="34" charset="0"/>
                <a:ea typeface="+mj-ea"/>
                <a:cs typeface="+mj-cs"/>
              </a:rPr>
              <a:t>précédentes</a:t>
            </a:r>
            <a:endParaRPr lang="fr-FR" dirty="0" smtClean="0">
              <a:solidFill>
                <a:schemeClr val="tx2">
                  <a:lumMod val="40000"/>
                  <a:lumOff val="60000"/>
                </a:schemeClr>
              </a:solidFill>
              <a:latin typeface="Tahoma" pitchFamily="34" charset="0"/>
              <a:ea typeface="+mj-ea"/>
              <a:cs typeface="+mj-cs"/>
            </a:endParaRP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dirty="0" smtClean="0">
                <a:latin typeface="Tahoma" pitchFamily="34" charset="0"/>
              </a:rPr>
              <a:t>Le mot clé </a:t>
            </a:r>
            <a:r>
              <a:rPr lang="fr-FR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pitchFamily="34" charset="0"/>
                <a:ea typeface="+mj-ea"/>
                <a:cs typeface="+mj-cs"/>
              </a:rPr>
              <a:t>Preserve</a:t>
            </a:r>
            <a:r>
              <a:rPr lang="fr-FR" sz="2400" dirty="0" smtClean="0">
                <a:latin typeface="Tahoma" pitchFamily="34" charset="0"/>
              </a:rPr>
              <a:t> permet d’agrandir un tableau en conservant les valeurs.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defRPr/>
            </a:pPr>
            <a:r>
              <a:rPr lang="fr-FR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pitchFamily="34" charset="0"/>
              </a:rPr>
              <a:t>	</a:t>
            </a:r>
            <a:r>
              <a:rPr lang="fr-FR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pitchFamily="34" charset="0"/>
              </a:rPr>
              <a:t>Redim</a:t>
            </a:r>
            <a:r>
              <a:rPr lang="fr-FR" dirty="0" smtClean="0">
                <a:latin typeface="Tahoma" pitchFamily="34" charset="0"/>
              </a:rPr>
              <a:t> </a:t>
            </a:r>
            <a:r>
              <a:rPr lang="fr-FR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pitchFamily="34" charset="0"/>
              </a:rPr>
              <a:t>Preserve</a:t>
            </a:r>
            <a:r>
              <a:rPr lang="fr-FR" dirty="0" smtClean="0">
                <a:latin typeface="Tahoma" pitchFamily="34" charset="0"/>
              </a:rPr>
              <a:t> pays(3,1) conserve les 2 valeurs précédentes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fr-FR" sz="2400" dirty="0" smtClean="0">
              <a:latin typeface="Tahoma" pitchFamily="34" charset="0"/>
            </a:endParaRP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fr-FR" sz="2400" dirty="0" smtClean="0">
                <a:latin typeface="Tahoma" pitchFamily="34" charset="0"/>
              </a:rPr>
              <a:t>	</a:t>
            </a:r>
            <a:r>
              <a:rPr lang="fr-FR" dirty="0" smtClean="0">
                <a:latin typeface="Tahoma" pitchFamily="34" charset="0"/>
              </a:rPr>
              <a:t>	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defRPr/>
            </a:pPr>
            <a:endParaRPr lang="fr-FR" dirty="0" smtClean="0">
              <a:latin typeface="Tahoma" pitchFamily="34" charset="0"/>
            </a:endParaRP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defRPr/>
            </a:pPr>
            <a:endParaRPr lang="fr-FR" dirty="0" smtClean="0">
              <a:latin typeface="Tahoma" pitchFamily="34" charset="0"/>
            </a:endParaRP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chemeClr val="folHlink"/>
              </a:buClr>
              <a:buSzPct val="60000"/>
              <a:defRPr/>
            </a:pPr>
            <a:endParaRPr lang="fr-FR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5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1155D9-37A9-49A8-9C65-C2B0EC3AC047}" type="slidenum">
              <a:rPr lang="fr-FR" smtClean="0">
                <a:latin typeface="Tahoma" charset="0"/>
              </a:rPr>
              <a:pPr/>
              <a:t>7</a:t>
            </a:fld>
            <a:endParaRPr lang="fr-FR" smtClean="0">
              <a:latin typeface="Tahoma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80400" cy="819150"/>
          </a:xfrm>
        </p:spPr>
        <p:txBody>
          <a:bodyPr/>
          <a:lstStyle/>
          <a:p>
            <a:r>
              <a:rPr lang="fr-FR" dirty="0" smtClean="0"/>
              <a:t>L’option Base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323528" y="1556792"/>
            <a:ext cx="849788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dirty="0" smtClean="0">
                <a:latin typeface="Tahoma" pitchFamily="34" charset="0"/>
              </a:rPr>
              <a:t>L’option Base indique la limite inférieure des tableaux;</a:t>
            </a:r>
          </a:p>
          <a:p>
            <a:pPr marL="800100" lvl="1" indent="-342900">
              <a:lnSpc>
                <a:spcPct val="105000"/>
              </a:lnSpc>
              <a:spcBef>
                <a:spcPct val="15000"/>
              </a:spcBef>
              <a:buClr>
                <a:srgbClr val="C00000"/>
              </a:buClr>
              <a:buSzPct val="60000"/>
              <a:buFont typeface="Wingdings" pitchFamily="2" charset="2"/>
              <a:buChar char="n"/>
              <a:defRPr/>
            </a:pPr>
            <a:r>
              <a:rPr lang="fr-FR" dirty="0" smtClean="0">
                <a:latin typeface="Tahoma" pitchFamily="34" charset="0"/>
              </a:rPr>
              <a:t>elle peut prendre la valeur 0 ou 1. </a:t>
            </a:r>
          </a:p>
          <a:p>
            <a:pPr marL="800100" lvl="1" indent="-342900">
              <a:lnSpc>
                <a:spcPct val="105000"/>
              </a:lnSpc>
              <a:spcBef>
                <a:spcPct val="15000"/>
              </a:spcBef>
              <a:buClr>
                <a:srgbClr val="C00000"/>
              </a:buClr>
              <a:buSzPct val="60000"/>
              <a:buFont typeface="Wingdings" pitchFamily="2" charset="2"/>
              <a:buChar char="n"/>
              <a:defRPr/>
            </a:pPr>
            <a:r>
              <a:rPr lang="fr-FR" dirty="0" smtClean="0">
                <a:latin typeface="Tahoma" pitchFamily="34" charset="0"/>
              </a:rPr>
              <a:t>sa valeur par défaut est 0</a:t>
            </a:r>
          </a:p>
          <a:p>
            <a:pPr marL="342900" indent="-3429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dirty="0" smtClean="0">
                <a:latin typeface="Tahoma" pitchFamily="34" charset="0"/>
              </a:rPr>
              <a:t>Soit l’instruction suivante : Dim Cours(5) as variant</a:t>
            </a:r>
          </a:p>
          <a:p>
            <a:pPr marL="800100" lvl="1" indent="-342900">
              <a:lnSpc>
                <a:spcPct val="105000"/>
              </a:lnSpc>
              <a:spcBef>
                <a:spcPct val="15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  <a:defRPr/>
            </a:pPr>
            <a:r>
              <a:rPr lang="fr-FR" dirty="0" smtClean="0">
                <a:latin typeface="Tahoma" pitchFamily="34" charset="0"/>
              </a:rPr>
              <a:t>5 indique l’indice le plus élevé du tableau</a:t>
            </a:r>
          </a:p>
          <a:p>
            <a:pPr marL="800100" lvl="1" indent="-342900">
              <a:lnSpc>
                <a:spcPct val="105000"/>
              </a:lnSpc>
              <a:spcBef>
                <a:spcPct val="15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  <a:defRPr/>
            </a:pPr>
            <a:r>
              <a:rPr lang="fr-FR" dirty="0" smtClean="0">
                <a:latin typeface="Tahoma" pitchFamily="34" charset="0"/>
              </a:rPr>
              <a:t>Combien y-a-t-il d’éléments dans Cours ?</a:t>
            </a:r>
          </a:p>
          <a:p>
            <a:pPr marL="800100" lvl="1" indent="-342900">
              <a:lnSpc>
                <a:spcPct val="105000"/>
              </a:lnSpc>
              <a:spcBef>
                <a:spcPct val="15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  <a:defRPr/>
            </a:pPr>
            <a:r>
              <a:rPr lang="fr-FR" dirty="0" smtClean="0">
                <a:latin typeface="Tahoma" pitchFamily="34" charset="0"/>
              </a:rPr>
              <a:t>5 si Base=1 et 6 si Base 0</a:t>
            </a:r>
          </a:p>
          <a:p>
            <a:pPr marL="342900" indent="-3429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dirty="0" smtClean="0">
                <a:latin typeface="Tahoma" pitchFamily="34" charset="0"/>
              </a:rPr>
              <a:t>Je veux que la limite inférieure du tableau Cours soit égale à 2. Comment faire ?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rgbClr val="FF0000"/>
              </a:buClr>
              <a:buSzPct val="60000"/>
              <a:defRPr/>
            </a:pPr>
            <a:r>
              <a:rPr lang="fr-FR" dirty="0" smtClean="0">
                <a:latin typeface="Tahoma" pitchFamily="34" charset="0"/>
              </a:rPr>
              <a:t>	Dim Cours(2 to 5)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rgbClr val="FF0000"/>
              </a:buClr>
              <a:buSzPct val="60000"/>
              <a:defRPr/>
            </a:pPr>
            <a:r>
              <a:rPr lang="fr-FR" dirty="0" smtClean="0">
                <a:latin typeface="Tahom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71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1155D9-37A9-49A8-9C65-C2B0EC3AC047}" type="slidenum">
              <a:rPr lang="fr-FR" smtClean="0">
                <a:latin typeface="Tahoma" charset="0"/>
              </a:rPr>
              <a:pPr/>
              <a:t>8</a:t>
            </a:fld>
            <a:endParaRPr lang="fr-FR" smtClean="0">
              <a:latin typeface="Tahoma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80400" cy="819150"/>
          </a:xfrm>
        </p:spPr>
        <p:txBody>
          <a:bodyPr/>
          <a:lstStyle/>
          <a:p>
            <a:r>
              <a:rPr lang="fr-FR" dirty="0" smtClean="0"/>
              <a:t>Les fonctions </a:t>
            </a:r>
            <a:r>
              <a:rPr lang="fr-FR" dirty="0" err="1" smtClean="0"/>
              <a:t>LBound</a:t>
            </a:r>
            <a:r>
              <a:rPr lang="fr-FR" dirty="0" smtClean="0"/>
              <a:t> et </a:t>
            </a:r>
            <a:r>
              <a:rPr lang="fr-FR" dirty="0" err="1" smtClean="0"/>
              <a:t>UBound</a:t>
            </a:r>
            <a:endParaRPr lang="fr-FR" dirty="0" smtClean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323528" y="1556792"/>
            <a:ext cx="849788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dirty="0" smtClean="0">
                <a:latin typeface="Tahoma" pitchFamily="34" charset="0"/>
              </a:rPr>
              <a:t>Les fonctions </a:t>
            </a:r>
            <a:r>
              <a:rPr lang="fr-FR" sz="2400" dirty="0" err="1" smtClean="0">
                <a:latin typeface="Tahoma" pitchFamily="34" charset="0"/>
              </a:rPr>
              <a:t>LBound</a:t>
            </a:r>
            <a:r>
              <a:rPr lang="fr-FR" sz="2400" dirty="0" smtClean="0">
                <a:latin typeface="Tahoma" pitchFamily="34" charset="0"/>
              </a:rPr>
              <a:t> et </a:t>
            </a:r>
            <a:r>
              <a:rPr lang="fr-FR" sz="2400" dirty="0" err="1" smtClean="0">
                <a:latin typeface="Tahoma" pitchFamily="34" charset="0"/>
              </a:rPr>
              <a:t>UBound</a:t>
            </a:r>
            <a:r>
              <a:rPr lang="fr-FR" sz="2400" dirty="0" smtClean="0">
                <a:latin typeface="Tahoma" pitchFamily="34" charset="0"/>
              </a:rPr>
              <a:t> ont deux arguments respectivement la variable et la dimension interrogées.</a:t>
            </a:r>
          </a:p>
          <a:p>
            <a:pPr marL="1257300" lvl="2" indent="-3429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60000"/>
              <a:buFont typeface="Wingdings" pitchFamily="2" charset="2"/>
              <a:buChar char="n"/>
              <a:defRPr/>
            </a:pPr>
            <a:r>
              <a:rPr lang="fr-FR" dirty="0" smtClean="0">
                <a:latin typeface="Tahoma" pitchFamily="34" charset="0"/>
              </a:rPr>
              <a:t>La fonction </a:t>
            </a:r>
            <a:r>
              <a:rPr lang="fr-FR" dirty="0" err="1" smtClean="0">
                <a:latin typeface="Tahoma" pitchFamily="34" charset="0"/>
              </a:rPr>
              <a:t>LBound</a:t>
            </a:r>
            <a:r>
              <a:rPr lang="fr-FR" dirty="0" smtClean="0">
                <a:latin typeface="Tahoma" pitchFamily="34" charset="0"/>
              </a:rPr>
              <a:t> renvoie l’indice le plus petit dans la dimension indiquée</a:t>
            </a:r>
          </a:p>
          <a:p>
            <a:pPr marL="1257300" lvl="2" indent="-342900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60000"/>
              <a:buFont typeface="Wingdings" pitchFamily="2" charset="2"/>
              <a:buChar char="n"/>
              <a:defRPr/>
            </a:pPr>
            <a:r>
              <a:rPr lang="fr-FR" dirty="0" smtClean="0">
                <a:latin typeface="Tahoma" pitchFamily="34" charset="0"/>
              </a:rPr>
              <a:t>La fonction </a:t>
            </a:r>
            <a:r>
              <a:rPr lang="fr-FR" dirty="0" err="1" smtClean="0">
                <a:latin typeface="Tahoma" pitchFamily="34" charset="0"/>
              </a:rPr>
              <a:t>UBound</a:t>
            </a:r>
            <a:r>
              <a:rPr lang="fr-FR" dirty="0" smtClean="0">
                <a:latin typeface="Tahoma" pitchFamily="34" charset="0"/>
              </a:rPr>
              <a:t> renvoie l’indice le plus élevé dans la dimension indiquée</a:t>
            </a:r>
          </a:p>
          <a:p>
            <a:pPr marL="342900" indent="-3429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fr-FR" sz="2400" dirty="0" smtClean="0">
                <a:latin typeface="Tahoma" pitchFamily="34" charset="0"/>
              </a:rPr>
              <a:t>On déclare le variant Mat de la façon suivante :</a:t>
            </a:r>
          </a:p>
          <a:p>
            <a:pPr marL="342900" indent="-3429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defRPr/>
            </a:pPr>
            <a:r>
              <a:rPr lang="fr-FR" sz="2400" dirty="0" smtClean="0">
                <a:latin typeface="Tahoma" pitchFamily="34" charset="0"/>
              </a:rPr>
              <a:t>	Dim Mat(5, 10)</a:t>
            </a:r>
          </a:p>
          <a:p>
            <a:pPr marL="342900" indent="-3429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defRPr/>
            </a:pPr>
            <a:r>
              <a:rPr lang="fr-FR" sz="2400" dirty="0" smtClean="0">
                <a:latin typeface="Tahoma" pitchFamily="34" charset="0"/>
              </a:rPr>
              <a:t>	Combien renvoient </a:t>
            </a:r>
            <a:r>
              <a:rPr lang="fr-FR" sz="2400" dirty="0" err="1" smtClean="0">
                <a:latin typeface="Tahoma" pitchFamily="34" charset="0"/>
              </a:rPr>
              <a:t>UBound</a:t>
            </a:r>
            <a:r>
              <a:rPr lang="fr-FR" sz="2400" dirty="0" smtClean="0">
                <a:latin typeface="Tahoma" pitchFamily="34" charset="0"/>
              </a:rPr>
              <a:t> (Mat,2) et </a:t>
            </a:r>
            <a:r>
              <a:rPr lang="fr-FR" sz="2400" dirty="0" err="1" smtClean="0">
                <a:latin typeface="Tahoma" pitchFamily="34" charset="0"/>
              </a:rPr>
              <a:t>LBound</a:t>
            </a:r>
            <a:r>
              <a:rPr lang="fr-FR" sz="2400" dirty="0" smtClean="0">
                <a:latin typeface="Tahoma" pitchFamily="34" charset="0"/>
              </a:rPr>
              <a:t>(Mat,1) selon la valeur de l’instruction Base ?</a:t>
            </a:r>
            <a:r>
              <a:rPr lang="fr-FR" dirty="0" smtClean="0">
                <a:latin typeface="Tahom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0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sion">
  <a:themeElements>
    <a:clrScheme name="Fusio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Fus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us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Designs\Fusion.pot</Template>
  <TotalTime>6184</TotalTime>
  <Words>316</Words>
  <Application>Microsoft Office PowerPoint</Application>
  <PresentationFormat>Affichage à l'écran (4:3)</PresentationFormat>
  <Paragraphs>79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Fusion</vt:lpstr>
      <vt:lpstr>Licence Economie Appliquée Parcours Economie et Ingénierie Financière Année universitaire 2015-2016</vt:lpstr>
      <vt:lpstr>Les variables</vt:lpstr>
      <vt:lpstr>Les variables numériques</vt:lpstr>
      <vt:lpstr>Autres variables </vt:lpstr>
      <vt:lpstr>La déclaration des variables (1) L’instruction Dim</vt:lpstr>
      <vt:lpstr>La déclaration des variables (2) L’instruction Redim</vt:lpstr>
      <vt:lpstr>L’option Base</vt:lpstr>
      <vt:lpstr>Les fonctions LBound et UBound</vt:lpstr>
    </vt:vector>
  </TitlesOfParts>
  <Company>TRESOR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MINEFI</dc:creator>
  <cp:lastModifiedBy>Frederic Peltrault</cp:lastModifiedBy>
  <cp:revision>376</cp:revision>
  <dcterms:created xsi:type="dcterms:W3CDTF">2003-03-26T11:43:26Z</dcterms:created>
  <dcterms:modified xsi:type="dcterms:W3CDTF">2015-09-06T13:13:07Z</dcterms:modified>
</cp:coreProperties>
</file>