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76" r:id="rId2"/>
    <p:sldId id="354" r:id="rId3"/>
    <p:sldId id="360" r:id="rId4"/>
    <p:sldId id="363" r:id="rId5"/>
    <p:sldId id="361" r:id="rId6"/>
    <p:sldId id="364" r:id="rId7"/>
    <p:sldId id="356" r:id="rId8"/>
    <p:sldId id="362" r:id="rId9"/>
  </p:sldIdLst>
  <p:sldSz cx="9144000" cy="6858000" type="screen4x3"/>
  <p:notesSz cx="6794500" cy="99218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90" d="100"/>
          <a:sy n="90" d="100"/>
        </p:scale>
        <p:origin x="10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10" y="-7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endParaRPr lang="fr-FR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fld id="{F10FA612-BD94-489C-AD39-7B5A8C537B6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379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endParaRPr lang="fr-F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12613"/>
            <a:ext cx="4982422" cy="446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defTabSz="917116">
              <a:defRPr sz="1200"/>
            </a:lvl1pPr>
          </a:lstStyle>
          <a:p>
            <a:endParaRPr lang="fr-F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25225"/>
            <a:ext cx="2945024" cy="49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7116">
              <a:defRPr sz="1200"/>
            </a:lvl1pPr>
          </a:lstStyle>
          <a:p>
            <a:fld id="{1DA04651-F504-44F4-8812-E861DCF97AB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40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4DCA9-B555-4C11-952C-806A8AADC9A6}" type="slidenum">
              <a:rPr lang="fr-FR"/>
              <a:pPr/>
              <a:t>1</a:t>
            </a:fld>
            <a:endParaRPr lang="fr-FR"/>
          </a:p>
        </p:txBody>
      </p:sp>
      <p:sp>
        <p:nvSpPr>
          <p:cNvPr id="109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039" y="4712613"/>
            <a:ext cx="4982422" cy="446508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22" tIns="45761" rIns="91522" bIns="4576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911165-DD41-4DFF-9D8A-7AFF1E58C2AB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75D0E-144D-4C06-9F1F-C5690EF2F2A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152400"/>
            <a:ext cx="1951038" cy="59801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50938" y="152400"/>
            <a:ext cx="5700712" cy="59801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DE502-3354-45B6-9FAA-2853A005AA8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A7ED6-0552-473A-87FB-F965624C6EC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94A67-8194-473C-A586-0AD955A04FC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81E87-10FE-4BF9-823E-541631843B0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1DA20-0B0A-45C7-BEA9-D6293C11944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B165E-9A2A-416C-A761-4651207F620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69383-0C4C-4A5D-AF19-9DFF9E42B65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F87BF-5B70-4D34-BFCB-9DEDC9C59C1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16020-F0D7-42AB-B87C-6823DD0FFD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338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fr-FR" sz="2400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524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fr-FR"/>
              <a:t>Groupe 3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fr-FR"/>
              <a:t>Séance 9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5FE96F-68A8-46A6-B423-6B5AAD460613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46E6F19-058F-4E39-864A-7AD4A4D0CFE4}" type="slidenum">
              <a:rPr lang="fr-FR"/>
              <a:pPr/>
              <a:t>1</a:t>
            </a:fld>
            <a:endParaRPr lang="fr-F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76250"/>
            <a:ext cx="7924800" cy="2520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/>
              <a:t>Licence</a:t>
            </a:r>
            <a:br>
              <a:rPr lang="fr-FR" sz="4000"/>
            </a:br>
            <a:r>
              <a:rPr lang="fr-FR" sz="4000"/>
              <a:t> Sciences des Organisations</a:t>
            </a:r>
            <a:r>
              <a:rPr lang="fr-FR"/>
              <a:t/>
            </a:r>
            <a:br>
              <a:rPr lang="fr-FR"/>
            </a:br>
            <a:r>
              <a:rPr lang="fr-FR"/>
              <a:t>Informatique appliquée à la finance</a:t>
            </a:r>
            <a:endParaRPr lang="fr-FR" sz="2800">
              <a:cs typeface="Times New Roman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305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65000"/>
              </a:spcBef>
            </a:pP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P.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Bernard et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F. </a:t>
            </a:r>
            <a:r>
              <a:rPr lang="fr-FR" sz="3200" dirty="0" err="1">
                <a:latin typeface="Times New Roman" pitchFamily="18" charset="0"/>
                <a:cs typeface="Times New Roman" pitchFamily="18" charset="0"/>
              </a:rPr>
              <a:t>Peltrault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65000"/>
              </a:spcBef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novembre 2015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C32-D05E-4EBC-AC22-B3A3A7CA2F17}" type="slidenum">
              <a:rPr lang="fr-FR"/>
              <a:pPr/>
              <a:t>2</a:t>
            </a:fld>
            <a:endParaRPr lang="fr-FR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r>
              <a:rPr lang="fr-FR" sz="3200" dirty="0"/>
              <a:t>Le </a:t>
            </a:r>
            <a:r>
              <a:rPr lang="fr-FR" sz="3200" dirty="0" smtClean="0"/>
              <a:t>TD10 </a:t>
            </a:r>
            <a:r>
              <a:rPr lang="fr-FR" sz="3200" dirty="0"/>
              <a:t>Graph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142876" y="1558925"/>
            <a:ext cx="885828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/>
              <a:t>Apprendre à faire un graphique avec </a:t>
            </a:r>
            <a:r>
              <a:rPr lang="fr-FR" sz="2800" dirty="0" smtClean="0"/>
              <a:t>VBA, en commençant par utiliser l’enregistreur automatique.</a:t>
            </a:r>
            <a:endParaRPr lang="fr-FR" sz="2800" dirty="0"/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Application financière: apprendre à simuler des cours financiers de manière aléatoire.</a:t>
            </a:r>
            <a:endParaRPr lang="fr-FR" sz="2800" dirty="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C32-D05E-4EBC-AC22-B3A3A7CA2F17}" type="slidenum">
              <a:rPr lang="fr-FR"/>
              <a:pPr/>
              <a:t>3</a:t>
            </a:fld>
            <a:endParaRPr lang="fr-FR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r>
              <a:rPr lang="fr-FR" sz="3200" dirty="0" smtClean="0"/>
              <a:t>Application financière</a:t>
            </a:r>
            <a:endParaRPr lang="fr-FR" sz="3200" dirty="0"/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285720" y="1412776"/>
            <a:ext cx="88582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Simuler des cours financiers de manière aléatoire.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Point de départ : on connaît le rendement moyen et la volatilité historique de l’indice MSCI World entre décembre 1987 et juillet 2007. 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Hypothèse : les rendements continus suivent une loi normale dont l’espérance et l’écart type sont estimés par le rendement moyen et la volatilité historique.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Objectif : réaliser 10 simulations de l’évolution du cours de l’actif MSCI World</a:t>
            </a:r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None/>
            </a:pPr>
            <a:endParaRPr lang="fr-FR" sz="2800" dirty="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C32-D05E-4EBC-AC22-B3A3A7CA2F17}" type="slidenum">
              <a:rPr lang="fr-FR"/>
              <a:pPr/>
              <a:t>4</a:t>
            </a:fld>
            <a:endParaRPr lang="fr-FR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r>
              <a:rPr lang="fr-FR" sz="3200" dirty="0" smtClean="0"/>
              <a:t>Application financière</a:t>
            </a:r>
            <a:endParaRPr lang="fr-FR" sz="3200" dirty="0"/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285720" y="1412776"/>
            <a:ext cx="885828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Simulation est effectuée en deux temps :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fr-FR" sz="2400" dirty="0" smtClean="0"/>
              <a:t>Pour chaque date, on opère un tirage aléatoire d’une valeur comprise entre 0 et 1 suivant la loi uniforme.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fr-FR" sz="2400" dirty="0" smtClean="0"/>
              <a:t>Cette valeur correspond à la probabilité que le rendement de l’indice soit inférieur à r. On détermine r à partir de la loi normale inverse.</a:t>
            </a:r>
            <a:endParaRPr lang="fr-FR" sz="2400" dirty="0"/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None/>
            </a:pPr>
            <a:endParaRPr lang="fr-FR" sz="2800" dirty="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C32-D05E-4EBC-AC22-B3A3A7CA2F17}" type="slidenum">
              <a:rPr lang="fr-FR"/>
              <a:pPr/>
              <a:t>5</a:t>
            </a:fld>
            <a:endParaRPr lang="fr-FR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r>
              <a:rPr lang="fr-FR" sz="3200" dirty="0" smtClean="0"/>
              <a:t>Evolution de l’indice si le cours augmente de 0,53% chaque mois (rendement moyen)</a:t>
            </a:r>
            <a:endParaRPr lang="fr-FR" sz="3200" dirty="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028000" cy="483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C32-D05E-4EBC-AC22-B3A3A7CA2F17}" type="slidenum">
              <a:rPr lang="fr-FR"/>
              <a:pPr/>
              <a:t>6</a:t>
            </a:fld>
            <a:endParaRPr lang="fr-FR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r>
              <a:rPr lang="fr-FR" sz="3200" dirty="0" smtClean="0"/>
              <a:t>Représentation graphique de 10 simulations</a:t>
            </a:r>
            <a:endParaRPr lang="fr-FR" sz="3200" dirty="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387" y="1313566"/>
            <a:ext cx="8302412" cy="54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05B4-FACD-4766-B910-26A42DF290DF}" type="slidenum">
              <a:rPr lang="fr-FR"/>
              <a:pPr/>
              <a:t>7</a:t>
            </a:fld>
            <a:endParaRPr lang="fr-FR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r>
              <a:rPr lang="fr-FR" sz="3200" dirty="0"/>
              <a:t>Travail à </a:t>
            </a:r>
            <a:r>
              <a:rPr lang="fr-FR" sz="3200" dirty="0" smtClean="0"/>
              <a:t>faire </a:t>
            </a:r>
            <a:r>
              <a:rPr lang="fr-FR" sz="3200" smtClean="0"/>
              <a:t>: TD11_graph_énoncé </a:t>
            </a:r>
            <a:endParaRPr lang="fr-FR" sz="3200" dirty="0"/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250825" y="1558925"/>
            <a:ext cx="8642350" cy="29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Si en moyenne, le cours est multiplié par 3,5 au cours de la période, l’exercice révèle des disparités très fortes dans les différentes simulations.</a:t>
            </a:r>
          </a:p>
          <a:p>
            <a:pPr marL="342900" indent="-342900">
              <a:lnSpc>
                <a:spcPct val="110000"/>
              </a:lnSpc>
              <a:spcBef>
                <a:spcPct val="25000"/>
              </a:spcBef>
              <a:spcAft>
                <a:spcPct val="250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Représentez </a:t>
            </a:r>
            <a:r>
              <a:rPr lang="fr-FR" sz="2800" dirty="0"/>
              <a:t>graphiquement les 10 simulations en donnant un nom aux axes, un titre au graphique</a:t>
            </a:r>
            <a:r>
              <a:rPr lang="fr-FR" sz="2800" dirty="0" smtClean="0"/>
              <a:t>…</a:t>
            </a:r>
            <a:endParaRPr lang="fr-FR" sz="2400" dirty="0"/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Groupe 3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Séance 9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0C32-D05E-4EBC-AC22-B3A3A7CA2F17}" type="slidenum">
              <a:rPr lang="fr-FR"/>
              <a:pPr/>
              <a:t>8</a:t>
            </a:fld>
            <a:endParaRPr lang="fr-FR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424863" cy="868363"/>
          </a:xfrm>
        </p:spPr>
        <p:txBody>
          <a:bodyPr/>
          <a:lstStyle/>
          <a:p>
            <a:r>
              <a:rPr lang="fr-FR" sz="3200" dirty="0" smtClean="0"/>
              <a:t>Les instructions et fonctions utiles pour le TD</a:t>
            </a:r>
            <a:endParaRPr lang="fr-FR" sz="3200" dirty="0"/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285720" y="1412776"/>
            <a:ext cx="885828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La fonction </a:t>
            </a:r>
            <a:r>
              <a:rPr lang="fr-FR" sz="2800" dirty="0" err="1" smtClean="0"/>
              <a:t>Rnd</a:t>
            </a:r>
            <a:r>
              <a:rPr lang="fr-FR" sz="2800" dirty="0" smtClean="0"/>
              <a:t> (fonction VBA)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r>
              <a:rPr lang="fr-FR" sz="2800" dirty="0" smtClean="0"/>
              <a:t>	</a:t>
            </a:r>
            <a:r>
              <a:rPr lang="fr-FR" dirty="0" smtClean="0"/>
              <a:t>Elle renvoie une valeur inférieure à 1 mais supérieure ou égale à 0 suivant une loi uniforme.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L’instruction </a:t>
            </a:r>
            <a:r>
              <a:rPr lang="fr-FR" sz="2800" dirty="0" err="1" smtClean="0"/>
              <a:t>Randomize</a:t>
            </a:r>
            <a:endParaRPr lang="fr-FR" sz="2800" dirty="0" smtClean="0"/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r>
              <a:rPr lang="fr-FR" sz="2800" dirty="0" smtClean="0"/>
              <a:t>	</a:t>
            </a:r>
            <a:r>
              <a:rPr lang="fr-FR" dirty="0" smtClean="0"/>
              <a:t>Initialise le générateur de nombre aléatoire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r>
              <a:rPr lang="fr-FR" dirty="0" smtClean="0"/>
              <a:t>	En l'absence de </a:t>
            </a:r>
            <a:r>
              <a:rPr lang="fr-FR" dirty="0" err="1" smtClean="0"/>
              <a:t>Randomize</a:t>
            </a:r>
            <a:r>
              <a:rPr lang="fr-FR" dirty="0" smtClean="0"/>
              <a:t>, la fonction </a:t>
            </a:r>
            <a:r>
              <a:rPr lang="fr-FR" dirty="0" err="1" smtClean="0"/>
              <a:t>Rnd</a:t>
            </a:r>
            <a:r>
              <a:rPr lang="fr-FR" dirty="0" smtClean="0"/>
              <a:t> (sans argument) adopte le même nombre comme valeur initiale la première fois qu'elle est appelée.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r>
              <a:rPr lang="fr-FR" sz="2800" dirty="0" smtClean="0"/>
              <a:t>La fonction </a:t>
            </a:r>
            <a:r>
              <a:rPr lang="fr-FR" sz="2800" dirty="0" err="1" smtClean="0"/>
              <a:t>NormInv</a:t>
            </a:r>
            <a:r>
              <a:rPr lang="fr-FR" sz="2800" dirty="0" smtClean="0"/>
              <a:t> (fonction Excel)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r>
              <a:rPr lang="fr-FR" dirty="0" smtClean="0"/>
              <a:t>	Renvoie, pour une probabilité donnée, la valeur d'une variable aléatoire suivant une loi normale pour la moyenne et l'écart type spécifiés.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Font typeface="Wingdings" pitchFamily="2" charset="2"/>
              <a:buChar char="§"/>
            </a:pPr>
            <a:endParaRPr lang="fr-FR" sz="2800" dirty="0" smtClean="0"/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endParaRPr lang="fr-FR" dirty="0" smtClean="0"/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endParaRPr lang="fr-FR" dirty="0" smtClean="0"/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</a:pPr>
            <a:endParaRPr lang="fr-FR" dirty="0" smtClean="0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sion">
  <a:themeElements>
    <a:clrScheme name="Fusio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Designs\Fusion.pot</Template>
  <TotalTime>7044</TotalTime>
  <Words>297</Words>
  <Application>Microsoft Office PowerPoint</Application>
  <PresentationFormat>Affichage à l'écran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Tahoma</vt:lpstr>
      <vt:lpstr>Times New Roman</vt:lpstr>
      <vt:lpstr>Wingdings</vt:lpstr>
      <vt:lpstr>Fusion</vt:lpstr>
      <vt:lpstr>Licence  Sciences des Organisations Informatique appliquée à la finance</vt:lpstr>
      <vt:lpstr>Le TD10 Graph</vt:lpstr>
      <vt:lpstr>Application financière</vt:lpstr>
      <vt:lpstr>Application financière</vt:lpstr>
      <vt:lpstr>Evolution de l’indice si le cours augmente de 0,53% chaque mois (rendement moyen)</vt:lpstr>
      <vt:lpstr>Représentation graphique de 10 simulations</vt:lpstr>
      <vt:lpstr>Travail à faire : TD11_graph_énoncé </vt:lpstr>
      <vt:lpstr>Les instructions et fonctions utiles pour le TD</vt:lpstr>
    </vt:vector>
  </TitlesOfParts>
  <Company>TRESOR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MINEFI</dc:creator>
  <cp:lastModifiedBy>Frederic Peltrault</cp:lastModifiedBy>
  <cp:revision>323</cp:revision>
  <dcterms:created xsi:type="dcterms:W3CDTF">2003-03-26T11:43:26Z</dcterms:created>
  <dcterms:modified xsi:type="dcterms:W3CDTF">2015-11-24T08:36:18Z</dcterms:modified>
</cp:coreProperties>
</file>