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76" r:id="rId2"/>
    <p:sldId id="354" r:id="rId3"/>
    <p:sldId id="348" r:id="rId4"/>
    <p:sldId id="355" r:id="rId5"/>
    <p:sldId id="362" r:id="rId6"/>
    <p:sldId id="358" r:id="rId7"/>
    <p:sldId id="359" r:id="rId8"/>
    <p:sldId id="360" r:id="rId9"/>
    <p:sldId id="357" r:id="rId10"/>
    <p:sldId id="363" r:id="rId11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>
        <p:scale>
          <a:sx n="50" d="100"/>
          <a:sy n="50" d="100"/>
        </p:scale>
        <p:origin x="-173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fld id="{F10FA612-BD94-489C-AD39-7B5A8C537B6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829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endParaRPr lang="fr-F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12613"/>
            <a:ext cx="4982422" cy="446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fld id="{1DA04651-F504-44F4-8812-E861DCF97AB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502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4DCA9-B555-4C11-952C-806A8AADC9A6}" type="slidenum">
              <a:rPr lang="fr-FR"/>
              <a:pPr/>
              <a:t>1</a:t>
            </a:fld>
            <a:endParaRPr lang="fr-FR"/>
          </a:p>
        </p:txBody>
      </p:sp>
      <p:sp>
        <p:nvSpPr>
          <p:cNvPr id="109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039" y="4712613"/>
            <a:ext cx="4982422" cy="44650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22" tIns="45761" rIns="91522" bIns="4576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911165-DD41-4DFF-9D8A-7AFF1E58C2A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75D0E-144D-4C06-9F1F-C5690EF2F2A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DE502-3354-45B6-9FAA-2853A005AA8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A7ED6-0552-473A-87FB-F965624C6EC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94A67-8194-473C-A586-0AD955A04FC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81E87-10FE-4BF9-823E-541631843B0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1DA20-0B0A-45C7-BEA9-D6293C11944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B165E-9A2A-416C-A761-4651207F620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69383-0C4C-4A5D-AF19-9DFF9E42B6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F87BF-5B70-4D34-BFCB-9DEDC9C59C1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16020-F0D7-42AB-B87C-6823DD0FFD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fr-FR" sz="240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5FE96F-68A8-46A6-B423-6B5AAD46061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46E6F19-058F-4E39-864A-7AD4A4D0CFE4}" type="slidenum">
              <a:rPr lang="fr-FR"/>
              <a:pPr/>
              <a:t>1</a:t>
            </a:fld>
            <a:endParaRPr lang="fr-F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76250"/>
            <a:ext cx="7924800" cy="2520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/>
              <a:t>Licence</a:t>
            </a:r>
            <a:br>
              <a:rPr lang="fr-FR" sz="4000"/>
            </a:br>
            <a:r>
              <a:rPr lang="fr-FR" sz="4000"/>
              <a:t> Sciences des Organisations</a:t>
            </a:r>
            <a:r>
              <a:rPr lang="fr-FR"/>
              <a:t/>
            </a:r>
            <a:br>
              <a:rPr lang="fr-FR"/>
            </a:br>
            <a:r>
              <a:rPr lang="fr-FR"/>
              <a:t>Informatique appliquée à la finance</a:t>
            </a:r>
            <a:endParaRPr lang="fr-FR" sz="2800">
              <a:cs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305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65000"/>
              </a:spcBef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Bernard et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fr-FR" sz="3200" dirty="0" err="1">
                <a:latin typeface="Times New Roman" pitchFamily="18" charset="0"/>
                <a:cs typeface="Times New Roman" pitchFamily="18" charset="0"/>
              </a:rPr>
              <a:t>Peltrault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65000"/>
              </a:spcBef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décembre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2015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99E-E0AC-4EEF-A206-F7E9270C16C2}" type="slidenum">
              <a:rPr lang="fr-FR"/>
              <a:pPr/>
              <a:t>10</a:t>
            </a:fld>
            <a:endParaRPr lang="fr-FR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424863" cy="868363"/>
          </a:xfrm>
        </p:spPr>
        <p:txBody>
          <a:bodyPr/>
          <a:lstStyle/>
          <a:p>
            <a:r>
              <a:rPr lang="fr-FR" sz="3200" dirty="0" smtClean="0"/>
              <a:t>Les objets attachés à un graphique</a:t>
            </a:r>
            <a:endParaRPr lang="fr-FR" sz="3200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50825" y="1558924"/>
            <a:ext cx="8642350" cy="451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La </a:t>
            </a:r>
            <a:r>
              <a:rPr lang="fr-FR" sz="2800" dirty="0"/>
              <a:t>plupart des </a:t>
            </a:r>
            <a:r>
              <a:rPr lang="fr-FR" sz="2800" dirty="0" smtClean="0"/>
              <a:t>objets </a:t>
            </a:r>
            <a:r>
              <a:rPr lang="fr-FR" sz="2800" dirty="0"/>
              <a:t>sont communs à tous les types de graphiques.</a:t>
            </a:r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</a:pPr>
            <a:r>
              <a:rPr lang="fr-FR" sz="2800" dirty="0" smtClean="0"/>
              <a:t>	</a:t>
            </a:r>
            <a:r>
              <a:rPr lang="fr-FR" sz="2800" dirty="0" err="1" smtClean="0"/>
              <a:t>ChartArea</a:t>
            </a:r>
            <a:r>
              <a:rPr lang="fr-FR" sz="2800" dirty="0" smtClean="0"/>
              <a:t> : zone du graphique</a:t>
            </a:r>
            <a:endParaRPr lang="fr-FR" sz="24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</a:pPr>
            <a:r>
              <a:rPr lang="fr-FR" sz="2800" dirty="0" smtClean="0"/>
              <a:t>	</a:t>
            </a:r>
            <a:r>
              <a:rPr lang="fr-FR" sz="2800" dirty="0" err="1" smtClean="0"/>
              <a:t>PlotArea</a:t>
            </a:r>
            <a:r>
              <a:rPr lang="fr-FR" sz="2800" dirty="0" smtClean="0"/>
              <a:t> : zone de traçage d’un graphique</a:t>
            </a:r>
            <a:endParaRPr lang="fr-FR" sz="28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</a:pPr>
            <a:r>
              <a:rPr lang="fr-FR" sz="2800" dirty="0" smtClean="0"/>
              <a:t>	</a:t>
            </a:r>
            <a:r>
              <a:rPr lang="fr-FR" sz="2800" dirty="0" err="1" smtClean="0"/>
              <a:t>Series</a:t>
            </a:r>
            <a:r>
              <a:rPr lang="fr-FR" sz="2800" dirty="0" smtClean="0"/>
              <a:t> : série de données</a:t>
            </a:r>
            <a:endParaRPr lang="fr-FR" sz="28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</a:pPr>
            <a:r>
              <a:rPr lang="fr-FR" sz="2800" dirty="0" smtClean="0"/>
              <a:t>	Axis : axes</a:t>
            </a:r>
            <a:endParaRPr lang="fr-FR" sz="28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C32-D05E-4EBC-AC22-B3A3A7CA2F17}" type="slidenum">
              <a:rPr lang="fr-FR"/>
              <a:pPr/>
              <a:t>2</a:t>
            </a:fld>
            <a:endParaRPr lang="fr-F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 dirty="0"/>
              <a:t>Le </a:t>
            </a:r>
            <a:r>
              <a:rPr lang="fr-FR" sz="3200" dirty="0" smtClean="0"/>
              <a:t>TD10 </a:t>
            </a:r>
            <a:r>
              <a:rPr lang="fr-FR" sz="3200" dirty="0"/>
              <a:t>Graph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142876" y="1558925"/>
            <a:ext cx="885828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/>
              <a:t>Apprendre à faire un graphique avec </a:t>
            </a:r>
            <a:r>
              <a:rPr lang="fr-FR" sz="2800" dirty="0" smtClean="0"/>
              <a:t>VBA, en commençant par utiliser l’enregistreur automatique.</a:t>
            </a:r>
            <a:endParaRPr lang="fr-FR" sz="2800" dirty="0"/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Intégrer la création d’un graphique dans une interface.</a:t>
            </a:r>
            <a:endParaRPr lang="fr-FR" sz="2800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5285-4956-48A1-80BF-507A4375D14F}" type="slidenum">
              <a:rPr lang="fr-FR"/>
              <a:pPr/>
              <a:t>3</a:t>
            </a:fld>
            <a:endParaRPr lang="fr-FR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/>
              <a:t>Les graphiques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250825" y="1558925"/>
            <a:ext cx="8447088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Il y a deux </a:t>
            </a:r>
            <a:r>
              <a:rPr lang="fr-FR" sz="2800" dirty="0"/>
              <a:t>types de graphiques :</a:t>
            </a:r>
          </a:p>
          <a:p>
            <a:pPr marL="800100" lvl="1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fr-FR" sz="2800" dirty="0"/>
              <a:t>Les graphiques insérés dans la feuille de calcul (</a:t>
            </a:r>
            <a:r>
              <a:rPr lang="fr-FR" sz="2800" dirty="0" err="1"/>
              <a:t>embedded</a:t>
            </a:r>
            <a:r>
              <a:rPr lang="fr-FR" sz="2800" dirty="0"/>
              <a:t> </a:t>
            </a:r>
            <a:r>
              <a:rPr lang="fr-FR" sz="2800" dirty="0" err="1"/>
              <a:t>charts</a:t>
            </a:r>
            <a:r>
              <a:rPr lang="fr-FR" sz="2800" dirty="0"/>
              <a:t>)</a:t>
            </a:r>
          </a:p>
          <a:p>
            <a:pPr marL="800100" lvl="1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fr-FR" sz="2800" dirty="0"/>
              <a:t>Les feuilles graphiques (</a:t>
            </a:r>
            <a:r>
              <a:rPr lang="fr-FR" sz="2800" dirty="0" err="1"/>
              <a:t>ChartSheet</a:t>
            </a:r>
            <a:r>
              <a:rPr lang="fr-FR" sz="2800" dirty="0"/>
              <a:t>) : objet </a:t>
            </a:r>
            <a:r>
              <a:rPr lang="fr-FR" sz="2800" dirty="0" err="1" smtClean="0"/>
              <a:t>Chart</a:t>
            </a:r>
            <a:endParaRPr lang="fr-FR" sz="2800" dirty="0" smtClean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800" dirty="0" smtClean="0"/>
              <a:t>Par défaut, le graphique est localisé sur la feuille qui contient les données.</a:t>
            </a:r>
            <a:endParaRPr lang="fr-FR" sz="28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99E-E0AC-4EEF-A206-F7E9270C16C2}" type="slidenum">
              <a:rPr lang="fr-FR"/>
              <a:pPr/>
              <a:t>4</a:t>
            </a:fld>
            <a:endParaRPr lang="fr-FR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424863" cy="868363"/>
          </a:xfrm>
        </p:spPr>
        <p:txBody>
          <a:bodyPr/>
          <a:lstStyle/>
          <a:p>
            <a:r>
              <a:rPr lang="fr-FR" sz="3200" dirty="0" smtClean="0"/>
              <a:t>Créer un nouveau graphique avec Excel 2003</a:t>
            </a:r>
            <a:endParaRPr lang="fr-FR" sz="3200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85720" y="1428736"/>
            <a:ext cx="8642350" cy="494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Un graphique est un objet </a:t>
            </a:r>
            <a:r>
              <a:rPr lang="fr-FR" sz="2800" dirty="0" err="1" smtClean="0"/>
              <a:t>Chart</a:t>
            </a:r>
            <a:r>
              <a:rPr lang="fr-FR" sz="2800" dirty="0" smtClean="0"/>
              <a:t>.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Avec Excel 2003, on </a:t>
            </a:r>
            <a:r>
              <a:rPr lang="fr-FR" sz="2800" dirty="0"/>
              <a:t>ajoute un graphique à la collection des graphiques du classeur. </a:t>
            </a:r>
            <a:endParaRPr lang="fr-FR" sz="2800" dirty="0" smtClean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sz="2400" dirty="0"/>
              <a:t>	</a:t>
            </a:r>
            <a:r>
              <a:rPr lang="fr-FR" sz="2400" dirty="0" smtClean="0"/>
              <a:t>Charts.add</a:t>
            </a:r>
            <a:endParaRPr lang="fr-FR" sz="2400" dirty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Il devient actif automatiquement. Pour lui donner un nom, on utilise la propriété </a:t>
            </a:r>
            <a:r>
              <a:rPr lang="fr-FR" sz="2800" dirty="0" err="1" smtClean="0"/>
              <a:t>name</a:t>
            </a:r>
            <a:r>
              <a:rPr lang="fr-FR" sz="2800" dirty="0" smtClean="0"/>
              <a:t> :</a:t>
            </a:r>
            <a:endParaRPr lang="fr-FR" sz="2400" dirty="0" smtClean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sz="2400" dirty="0"/>
              <a:t>	</a:t>
            </a:r>
            <a:r>
              <a:rPr lang="fr-FR" sz="2400" dirty="0" smtClean="0"/>
              <a:t>ActiveChart.name="FRANCE"</a:t>
            </a:r>
          </a:p>
          <a:p>
            <a:pPr marL="342900" indent="-3429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400" dirty="0" smtClean="0"/>
              <a:t>Déclaration d’une variable de type graphique :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sz="2400" dirty="0" smtClean="0"/>
              <a:t>	Dim </a:t>
            </a:r>
            <a:r>
              <a:rPr lang="fr-FR" sz="2400" dirty="0" err="1" smtClean="0"/>
              <a:t>Cht</a:t>
            </a:r>
            <a:r>
              <a:rPr lang="fr-FR" sz="2400" dirty="0" smtClean="0"/>
              <a:t> as </a:t>
            </a:r>
            <a:r>
              <a:rPr lang="fr-FR" sz="2400" dirty="0" err="1" smtClean="0"/>
              <a:t>Chart</a:t>
            </a:r>
            <a:endParaRPr lang="fr-FR" sz="2400" dirty="0" smtClean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sz="2400" dirty="0" smtClean="0"/>
              <a:t>	Set </a:t>
            </a:r>
            <a:r>
              <a:rPr lang="fr-FR" sz="2400" dirty="0" err="1" smtClean="0"/>
              <a:t>Cht</a:t>
            </a:r>
            <a:r>
              <a:rPr lang="fr-FR" sz="2400" dirty="0" smtClean="0"/>
              <a:t>=</a:t>
            </a:r>
            <a:r>
              <a:rPr lang="fr-FR" sz="2400" dirty="0" err="1" smtClean="0"/>
              <a:t>ActiveChart</a:t>
            </a:r>
            <a:endParaRPr lang="fr-FR" sz="2400" dirty="0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99E-E0AC-4EEF-A206-F7E9270C16C2}" type="slidenum">
              <a:rPr lang="fr-FR"/>
              <a:pPr/>
              <a:t>5</a:t>
            </a:fld>
            <a:endParaRPr lang="fr-FR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424863" cy="868363"/>
          </a:xfrm>
        </p:spPr>
        <p:txBody>
          <a:bodyPr/>
          <a:lstStyle/>
          <a:p>
            <a:r>
              <a:rPr lang="fr-FR" sz="3200" dirty="0" smtClean="0"/>
              <a:t>Créer un nouveau graphique avec Excel 2007</a:t>
            </a:r>
            <a:endParaRPr lang="fr-FR" sz="3200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34106" y="1412776"/>
            <a:ext cx="8642350" cy="494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Avec Excel 2007, on applique la méthode </a:t>
            </a:r>
            <a:r>
              <a:rPr lang="fr-FR" sz="2800" dirty="0" err="1" smtClean="0"/>
              <a:t>AddChart</a:t>
            </a:r>
            <a:r>
              <a:rPr lang="fr-FR" sz="2800" dirty="0" smtClean="0"/>
              <a:t> à la collection des formes Shape contenu dans la feuille spécifiée.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sz="2800" dirty="0" smtClean="0"/>
              <a:t>	</a:t>
            </a:r>
            <a:r>
              <a:rPr lang="fr-FR" sz="2800" dirty="0" err="1" smtClean="0"/>
              <a:t>ActiveSheet.Shapes.AddChart.Select</a:t>
            </a:r>
            <a:endParaRPr lang="fr-FR" sz="2800" dirty="0" smtClean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La méthode </a:t>
            </a:r>
            <a:r>
              <a:rPr lang="fr-FR" sz="2800" dirty="0" err="1" smtClean="0"/>
              <a:t>AddChart</a:t>
            </a:r>
            <a:r>
              <a:rPr lang="fr-FR" sz="2800" dirty="0" smtClean="0"/>
              <a:t> à plusieurs paramètres :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dirty="0" smtClean="0"/>
              <a:t>Type de graphique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dirty="0" smtClean="0"/>
              <a:t>Gauche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dirty="0" smtClean="0"/>
              <a:t>Haut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dirty="0" smtClean="0"/>
              <a:t>Largeur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dirty="0" smtClean="0"/>
              <a:t>Hauteur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99E-E0AC-4EEF-A206-F7E9270C16C2}" type="slidenum">
              <a:rPr lang="fr-FR"/>
              <a:pPr/>
              <a:t>6</a:t>
            </a:fld>
            <a:endParaRPr lang="fr-FR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424863" cy="868363"/>
          </a:xfrm>
        </p:spPr>
        <p:txBody>
          <a:bodyPr/>
          <a:lstStyle/>
          <a:p>
            <a:r>
              <a:rPr lang="fr-FR" sz="3200" dirty="0" smtClean="0"/>
              <a:t>Comment passer d’une feuille graphique à un graphique localisée sur feuille de calcul ? </a:t>
            </a:r>
            <a:endParaRPr lang="fr-FR" sz="3200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0" y="1484784"/>
            <a:ext cx="864235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900"/>
              </a:spcBef>
              <a:spcAft>
                <a:spcPts val="9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On utilise la méthode </a:t>
            </a:r>
            <a:r>
              <a:rPr lang="fr-FR" sz="2800" i="1" dirty="0" smtClean="0"/>
              <a:t>Location</a:t>
            </a:r>
            <a:r>
              <a:rPr lang="fr-FR" sz="2800" dirty="0" smtClean="0"/>
              <a:t> qui a deux paramètres, </a:t>
            </a:r>
            <a:r>
              <a:rPr lang="fr-FR" sz="2800" i="1" dirty="0" err="1" smtClean="0"/>
              <a:t>Where</a:t>
            </a:r>
            <a:r>
              <a:rPr lang="fr-FR" sz="2800" dirty="0" smtClean="0"/>
              <a:t> et </a:t>
            </a:r>
            <a:r>
              <a:rPr lang="fr-FR" sz="2800" i="1" dirty="0" smtClean="0"/>
              <a:t>Name</a:t>
            </a:r>
            <a:r>
              <a:rPr lang="fr-FR" sz="2800" dirty="0" smtClean="0"/>
              <a:t> :</a:t>
            </a:r>
          </a:p>
          <a:p>
            <a:pPr marL="342900" indent="-342900">
              <a:spcBef>
                <a:spcPts val="900"/>
              </a:spcBef>
              <a:spcAft>
                <a:spcPts val="900"/>
              </a:spcAft>
              <a:buClr>
                <a:schemeClr val="folHlink"/>
              </a:buClr>
            </a:pPr>
            <a:r>
              <a:rPr lang="en-US" sz="2400" dirty="0" smtClean="0"/>
              <a:t>	</a:t>
            </a:r>
            <a:r>
              <a:rPr lang="en-US" sz="2400" dirty="0" err="1" smtClean="0"/>
              <a:t>Cht.Location</a:t>
            </a:r>
            <a:r>
              <a:rPr lang="en-US" sz="2400" dirty="0" smtClean="0"/>
              <a:t> Where:=</a:t>
            </a:r>
            <a:r>
              <a:rPr lang="en-US" sz="2400" dirty="0" err="1" smtClean="0"/>
              <a:t>xlLocationAsNewSheet</a:t>
            </a:r>
            <a:r>
              <a:rPr lang="en-US" sz="2400" dirty="0" smtClean="0"/>
              <a:t>, _ Name:=“</a:t>
            </a:r>
            <a:r>
              <a:rPr lang="en-US" sz="2400" dirty="0" err="1" smtClean="0"/>
              <a:t>exemple</a:t>
            </a:r>
            <a:r>
              <a:rPr lang="en-US" sz="2400" dirty="0" smtClean="0"/>
              <a:t>"</a:t>
            </a:r>
          </a:p>
          <a:p>
            <a:pPr marL="342900" indent="-342900">
              <a:spcBef>
                <a:spcPts val="900"/>
              </a:spcBef>
              <a:spcAft>
                <a:spcPts val="900"/>
              </a:spcAft>
              <a:buClr>
                <a:schemeClr val="folHlink"/>
              </a:buClr>
            </a:pPr>
            <a:r>
              <a:rPr lang="en-US" sz="2400" dirty="0" smtClean="0"/>
              <a:t>	</a:t>
            </a:r>
            <a:r>
              <a:rPr lang="en-US" sz="2400" dirty="0" err="1" smtClean="0"/>
              <a:t>Cht.Location</a:t>
            </a:r>
            <a:r>
              <a:rPr lang="en-US" sz="2400" dirty="0" smtClean="0"/>
              <a:t> Where:=</a:t>
            </a:r>
            <a:r>
              <a:rPr lang="en-US" sz="2400" dirty="0" err="1" smtClean="0"/>
              <a:t>xlLocationAsObject</a:t>
            </a:r>
            <a:r>
              <a:rPr lang="en-US" sz="2400" dirty="0" smtClean="0"/>
              <a:t>, _ Name:=“</a:t>
            </a:r>
            <a:r>
              <a:rPr lang="en-US" sz="2400" dirty="0" err="1" smtClean="0"/>
              <a:t>Données</a:t>
            </a:r>
            <a:r>
              <a:rPr lang="en-US" sz="2400" dirty="0" smtClean="0"/>
              <a:t>“</a:t>
            </a:r>
          </a:p>
          <a:p>
            <a:pPr marL="342900" indent="-342900">
              <a:spcBef>
                <a:spcPts val="900"/>
              </a:spcBef>
              <a:spcAft>
                <a:spcPts val="9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fr-FR" sz="2800" dirty="0" smtClean="0"/>
              <a:t>L’argument </a:t>
            </a:r>
            <a:r>
              <a:rPr lang="fr-FR" sz="2800" u="sng" dirty="0" smtClean="0"/>
              <a:t>Name</a:t>
            </a:r>
            <a:r>
              <a:rPr lang="fr-FR" sz="2800" dirty="0" smtClean="0"/>
              <a:t> renvoie au nom de la feuille graphique (« exemple ») ou à celui de la feuille </a:t>
            </a:r>
            <a:r>
              <a:rPr lang="fr-FR" sz="2800" dirty="0" err="1" smtClean="0"/>
              <a:t>excel</a:t>
            </a:r>
            <a:r>
              <a:rPr lang="fr-FR" sz="2800" dirty="0" smtClean="0"/>
              <a:t> (« </a:t>
            </a:r>
            <a:r>
              <a:rPr lang="fr-FR" sz="2800" dirty="0" err="1" smtClean="0"/>
              <a:t>donnnées</a:t>
            </a:r>
            <a:r>
              <a:rPr lang="fr-FR" sz="2800" dirty="0" smtClean="0"/>
              <a:t> ») dans laquelle on veut incorporer le graphique</a:t>
            </a:r>
            <a:r>
              <a:rPr lang="en-US" sz="2800" dirty="0" smtClean="0"/>
              <a:t>.</a:t>
            </a:r>
            <a:endParaRPr lang="fr-FR" sz="28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99E-E0AC-4EEF-A206-F7E9270C16C2}" type="slidenum">
              <a:rPr lang="fr-FR"/>
              <a:pPr/>
              <a:t>7</a:t>
            </a:fld>
            <a:endParaRPr lang="fr-FR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3200" dirty="0" smtClean="0"/>
              <a:t>Comment indiquer les données sources ?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50825" y="1558925"/>
            <a:ext cx="8642350" cy="479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On utilise la méthode </a:t>
            </a:r>
            <a:r>
              <a:rPr lang="fr-FR" sz="2800" dirty="0" err="1" smtClean="0"/>
              <a:t>SetSourceData</a:t>
            </a:r>
            <a:r>
              <a:rPr lang="fr-FR" sz="2800" dirty="0" smtClean="0"/>
              <a:t> qui a deux paramètres :</a:t>
            </a:r>
          </a:p>
          <a:p>
            <a:pPr marL="1257300" lvl="2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fr-FR" sz="2800" i="1" dirty="0" smtClean="0"/>
              <a:t>Source </a:t>
            </a:r>
            <a:r>
              <a:rPr lang="fr-FR" sz="2800" dirty="0" smtClean="0"/>
              <a:t>(obligatoire)</a:t>
            </a:r>
          </a:p>
          <a:p>
            <a:pPr marL="1257300" lvl="2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fr-FR" sz="2800" i="1" dirty="0" err="1" smtClean="0"/>
              <a:t>PlotBy</a:t>
            </a:r>
            <a:r>
              <a:rPr lang="fr-FR" sz="2800" i="1" dirty="0" smtClean="0"/>
              <a:t> </a:t>
            </a:r>
            <a:r>
              <a:rPr lang="fr-FR" sz="2800" dirty="0" smtClean="0"/>
              <a:t>(facultatif) :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Exemple :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en-US" sz="2400" dirty="0" smtClean="0"/>
              <a:t>	 </a:t>
            </a:r>
            <a:r>
              <a:rPr lang="en-US" sz="2400" dirty="0" err="1" smtClean="0"/>
              <a:t>Cht.SetSourceData</a:t>
            </a:r>
            <a:r>
              <a:rPr lang="en-US" sz="2400" dirty="0" smtClean="0"/>
              <a:t> Source:=worksheets(2).Range("A3:B6") _ </a:t>
            </a:r>
            <a:r>
              <a:rPr lang="fr-FR" sz="2400" dirty="0" err="1" smtClean="0"/>
              <a:t>PlotBy</a:t>
            </a:r>
            <a:r>
              <a:rPr lang="fr-FR" sz="2400" dirty="0" smtClean="0"/>
              <a:t>:=</a:t>
            </a:r>
            <a:r>
              <a:rPr lang="fr-FR" sz="2400" dirty="0" err="1" smtClean="0"/>
              <a:t>xlColumns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Par défaut, le type de graphique est l’histogramme.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</a:pPr>
            <a:r>
              <a:rPr lang="en-US" sz="2400" dirty="0" smtClean="0"/>
              <a:t>	</a:t>
            </a:r>
            <a:endParaRPr lang="fr-FR" sz="24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99E-E0AC-4EEF-A206-F7E9270C16C2}" type="slidenum">
              <a:rPr lang="fr-FR"/>
              <a:pPr/>
              <a:t>8</a:t>
            </a:fld>
            <a:endParaRPr lang="fr-FR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3200" dirty="0" smtClean="0"/>
              <a:t>Comment modifier le type de graphique ?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50825" y="1558925"/>
            <a:ext cx="8642350" cy="479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fr-FR" sz="2800" dirty="0" smtClean="0"/>
              <a:t>On </a:t>
            </a:r>
            <a:r>
              <a:rPr lang="fr-FR" sz="2800" dirty="0"/>
              <a:t>utilise la </a:t>
            </a:r>
            <a:r>
              <a:rPr lang="fr-FR" sz="2800" dirty="0" smtClean="0"/>
              <a:t>propriété </a:t>
            </a:r>
            <a:r>
              <a:rPr lang="fr-FR" sz="2800" dirty="0" err="1" smtClean="0"/>
              <a:t>ChartType</a:t>
            </a:r>
            <a:r>
              <a:rPr lang="fr-FR" sz="2800" dirty="0" smtClean="0"/>
              <a:t> pour choisir le type de graphique. Le type de graphique est ensuite indiqué avec une constante </a:t>
            </a:r>
            <a:r>
              <a:rPr lang="fr-FR" sz="2800" dirty="0" err="1" smtClean="0"/>
              <a:t>excel</a:t>
            </a:r>
            <a:r>
              <a:rPr lang="fr-FR" sz="2800" dirty="0" smtClean="0"/>
              <a:t>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fr-FR" sz="2400" dirty="0" err="1" smtClean="0"/>
              <a:t>xlColumnClustered</a:t>
            </a:r>
            <a:r>
              <a:rPr lang="fr-FR" sz="2400" dirty="0" smtClean="0"/>
              <a:t> (histogramme groupé)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fr-FR" sz="2400" dirty="0" err="1" smtClean="0"/>
              <a:t>xlLine</a:t>
            </a:r>
            <a:r>
              <a:rPr lang="fr-FR" sz="2400" dirty="0" smtClean="0"/>
              <a:t> (courbe)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fr-FR" sz="2400" dirty="0" err="1" smtClean="0"/>
              <a:t>xlPie</a:t>
            </a:r>
            <a:r>
              <a:rPr lang="fr-FR" sz="2400" dirty="0" smtClean="0"/>
              <a:t> (secteurs)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fr-FR" sz="2400" dirty="0" err="1" smtClean="0"/>
              <a:t>xlXYScatter</a:t>
            </a:r>
            <a:r>
              <a:rPr lang="fr-FR" sz="2400" dirty="0" smtClean="0"/>
              <a:t> (nuage de points)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fr-FR" sz="2800" dirty="0" smtClean="0"/>
              <a:t>Exemple (cf. feuille 2)	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sz="2400" dirty="0" smtClean="0"/>
              <a:t>	     </a:t>
            </a:r>
            <a:r>
              <a:rPr lang="fr-FR" sz="2400" dirty="0" err="1" smtClean="0"/>
              <a:t>Cht.ChartType</a:t>
            </a:r>
            <a:r>
              <a:rPr lang="fr-FR" sz="2400" dirty="0" smtClean="0"/>
              <a:t>=</a:t>
            </a:r>
            <a:r>
              <a:rPr lang="fr-FR" sz="2400" dirty="0" err="1" smtClean="0"/>
              <a:t>xlLine</a:t>
            </a:r>
            <a:endParaRPr lang="fr-FR" sz="2400" dirty="0" smtClean="0"/>
          </a:p>
          <a:p>
            <a:pPr marL="342900" indent="-342900"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</a:pPr>
            <a:r>
              <a:rPr lang="en-US" sz="2400" dirty="0" err="1" smtClean="0"/>
              <a:t>puis</a:t>
            </a:r>
            <a:r>
              <a:rPr lang="en-US" sz="2400" dirty="0" smtClean="0"/>
              <a:t>   </a:t>
            </a:r>
            <a:r>
              <a:rPr lang="fr-FR" sz="2400" dirty="0" err="1" smtClean="0"/>
              <a:t>Cht.ChartType</a:t>
            </a:r>
            <a:r>
              <a:rPr lang="fr-FR" sz="2400" dirty="0" smtClean="0"/>
              <a:t>=</a:t>
            </a:r>
            <a:r>
              <a:rPr lang="fr-FR" sz="2400" dirty="0" err="1" smtClean="0"/>
              <a:t>xlLineMarkers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</a:pPr>
            <a:r>
              <a:rPr lang="en-US" sz="2400" dirty="0" smtClean="0"/>
              <a:t>	</a:t>
            </a:r>
            <a:endParaRPr lang="fr-FR" sz="24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99E-E0AC-4EEF-A206-F7E9270C16C2}" type="slidenum">
              <a:rPr lang="fr-FR"/>
              <a:pPr/>
              <a:t>9</a:t>
            </a:fld>
            <a:endParaRPr lang="fr-FR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424863" cy="868363"/>
          </a:xfrm>
        </p:spPr>
        <p:txBody>
          <a:bodyPr/>
          <a:lstStyle/>
          <a:p>
            <a:r>
              <a:rPr lang="fr-FR" sz="3200" dirty="0" smtClean="0"/>
              <a:t>Comment faire référence à un graphique spécifique</a:t>
            </a:r>
            <a:endParaRPr lang="fr-FR" sz="3200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50825" y="1558924"/>
            <a:ext cx="8642350" cy="451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Quand le graphique est incorporé dans une feuille, </a:t>
            </a:r>
            <a:r>
              <a:rPr lang="fr-FR" sz="2800" dirty="0" err="1" smtClean="0"/>
              <a:t>excel</a:t>
            </a:r>
            <a:r>
              <a:rPr lang="fr-FR" sz="2800" dirty="0" smtClean="0"/>
              <a:t> lui donne un </a:t>
            </a:r>
            <a:r>
              <a:rPr lang="fr-FR" sz="2800" smtClean="0"/>
              <a:t>nom séquentiel, </a:t>
            </a:r>
            <a:r>
              <a:rPr lang="fr-FR" sz="2800" dirty="0" smtClean="0"/>
              <a:t>qui dépend du nombre de graphique créé précédemment : Graphique 1, Graphique 2…</a:t>
            </a:r>
            <a:endParaRPr lang="fr-FR" sz="28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Pour retenir ce nom, on peut le stocker dans la variable </a:t>
            </a:r>
            <a:r>
              <a:rPr lang="fr-FR" sz="2800" dirty="0" err="1" smtClean="0"/>
              <a:t>ThisChartObjectName</a:t>
            </a:r>
            <a:endParaRPr lang="fr-FR" sz="2800" dirty="0" smtClean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</a:pPr>
            <a:r>
              <a:rPr lang="fr-FR" sz="2800" dirty="0" err="1" smtClean="0"/>
              <a:t>ThisChartObjectName</a:t>
            </a:r>
            <a:r>
              <a:rPr lang="fr-FR" sz="2800" dirty="0" smtClean="0"/>
              <a:t>=</a:t>
            </a:r>
            <a:r>
              <a:rPr lang="fr-FR" sz="2800" dirty="0" err="1" smtClean="0"/>
              <a:t>ActiveChart.Parent.Name</a:t>
            </a:r>
            <a:endParaRPr lang="fr-FR" sz="2800" dirty="0" smtClean="0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7183</TotalTime>
  <Words>376</Words>
  <Application>Microsoft Office PowerPoint</Application>
  <PresentationFormat>Affichage à l'écran (4:3)</PresentationFormat>
  <Paragraphs>93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Fusion</vt:lpstr>
      <vt:lpstr>Licence  Sciences des Organisations Informatique appliquée à la finance</vt:lpstr>
      <vt:lpstr>Le TD10 Graph</vt:lpstr>
      <vt:lpstr>Les graphiques</vt:lpstr>
      <vt:lpstr>Créer un nouveau graphique avec Excel 2003</vt:lpstr>
      <vt:lpstr>Créer un nouveau graphique avec Excel 2007</vt:lpstr>
      <vt:lpstr>Comment passer d’une feuille graphique à un graphique localisée sur feuille de calcul ? </vt:lpstr>
      <vt:lpstr>Comment indiquer les données sources ?</vt:lpstr>
      <vt:lpstr>Comment modifier le type de graphique ?</vt:lpstr>
      <vt:lpstr>Comment faire référence à un graphique spécifique</vt:lpstr>
      <vt:lpstr>Les objets attachés à un graphique</vt:lpstr>
    </vt:vector>
  </TitlesOfParts>
  <Company>TRESOR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fpeltrault</cp:lastModifiedBy>
  <cp:revision>333</cp:revision>
  <dcterms:created xsi:type="dcterms:W3CDTF">2003-03-26T11:43:26Z</dcterms:created>
  <dcterms:modified xsi:type="dcterms:W3CDTF">2015-12-01T12:48:59Z</dcterms:modified>
</cp:coreProperties>
</file>