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76" r:id="rId2"/>
    <p:sldId id="294" r:id="rId3"/>
    <p:sldId id="325" r:id="rId4"/>
    <p:sldId id="320" r:id="rId5"/>
    <p:sldId id="321" r:id="rId6"/>
    <p:sldId id="295" r:id="rId7"/>
    <p:sldId id="318" r:id="rId8"/>
    <p:sldId id="319" r:id="rId9"/>
    <p:sldId id="322" r:id="rId10"/>
    <p:sldId id="296" r:id="rId11"/>
    <p:sldId id="297" r:id="rId12"/>
    <p:sldId id="298" r:id="rId13"/>
    <p:sldId id="299" r:id="rId14"/>
    <p:sldId id="302" r:id="rId15"/>
    <p:sldId id="300" r:id="rId16"/>
    <p:sldId id="303" r:id="rId17"/>
    <p:sldId id="301" r:id="rId18"/>
    <p:sldId id="316" r:id="rId19"/>
    <p:sldId id="304" r:id="rId20"/>
    <p:sldId id="315" r:id="rId21"/>
    <p:sldId id="306" r:id="rId22"/>
    <p:sldId id="308" r:id="rId23"/>
    <p:sldId id="324" r:id="rId24"/>
    <p:sldId id="309" r:id="rId25"/>
    <p:sldId id="310" r:id="rId26"/>
    <p:sldId id="312" r:id="rId27"/>
    <p:sldId id="313" r:id="rId28"/>
    <p:sldId id="314" r:id="rId29"/>
    <p:sldId id="323" r:id="rId30"/>
  </p:sldIdLst>
  <p:sldSz cx="9144000" cy="6858000" type="screen4x3"/>
  <p:notesSz cx="6794500" cy="9921875"/>
  <p:defaultTextStyle>
    <a:defPPr>
      <a:defRPr lang="fr-FR"/>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713" autoAdjust="0"/>
  </p:normalViewPr>
  <p:slideViewPr>
    <p:cSldViewPr>
      <p:cViewPr>
        <p:scale>
          <a:sx n="66" d="100"/>
          <a:sy n="66" d="100"/>
        </p:scale>
        <p:origin x="-1284"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66"/>
    </p:cViewPr>
  </p:sorterViewPr>
  <p:notesViewPr>
    <p:cSldViewPr>
      <p:cViewPr>
        <p:scale>
          <a:sx n="100" d="100"/>
          <a:sy n="100" d="100"/>
        </p:scale>
        <p:origin x="-210"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defTabSz="917116">
              <a:defRPr sz="1200"/>
            </a:lvl1pPr>
          </a:lstStyle>
          <a:p>
            <a:pPr>
              <a:defRPr/>
            </a:pPr>
            <a:endParaRPr lang="fr-FR"/>
          </a:p>
        </p:txBody>
      </p:sp>
      <p:sp>
        <p:nvSpPr>
          <p:cNvPr id="2765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algn="r" defTabSz="917116">
              <a:defRPr sz="1200"/>
            </a:lvl1pPr>
          </a:lstStyle>
          <a:p>
            <a:pPr>
              <a:defRPr/>
            </a:pPr>
            <a:endParaRPr lang="fr-FR"/>
          </a:p>
        </p:txBody>
      </p:sp>
      <p:sp>
        <p:nvSpPr>
          <p:cNvPr id="27652" name="Rectangle 4"/>
          <p:cNvSpPr>
            <a:spLocks noGrp="1" noChangeArrowheads="1"/>
          </p:cNvSpPr>
          <p:nvPr>
            <p:ph type="ftr" sz="quarter" idx="2"/>
          </p:nvPr>
        </p:nvSpPr>
        <p:spPr bwMode="auto">
          <a:xfrm>
            <a:off x="0" y="9424988"/>
            <a:ext cx="2944813"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defTabSz="917116">
              <a:defRPr sz="1200"/>
            </a:lvl1pPr>
          </a:lstStyle>
          <a:p>
            <a:pPr>
              <a:defRPr/>
            </a:pPr>
            <a:endParaRPr lang="fr-FR"/>
          </a:p>
        </p:txBody>
      </p:sp>
      <p:sp>
        <p:nvSpPr>
          <p:cNvPr id="27653" name="Rectangle 5"/>
          <p:cNvSpPr>
            <a:spLocks noGrp="1" noChangeArrowheads="1"/>
          </p:cNvSpPr>
          <p:nvPr>
            <p:ph type="sldNum" sz="quarter" idx="3"/>
          </p:nvPr>
        </p:nvSpPr>
        <p:spPr bwMode="auto">
          <a:xfrm>
            <a:off x="3849688" y="9424988"/>
            <a:ext cx="2944812"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algn="r" defTabSz="917116">
              <a:defRPr sz="1200"/>
            </a:lvl1pPr>
          </a:lstStyle>
          <a:p>
            <a:pPr>
              <a:defRPr/>
            </a:pPr>
            <a:fld id="{94484C90-9B9F-4673-BD38-1D9F47AA226A}" type="slidenum">
              <a:rPr lang="fr-FR"/>
              <a:pPr>
                <a:defRPr/>
              </a:pPr>
              <a:t>‹N°›</a:t>
            </a:fld>
            <a:endParaRPr lang="fr-FR"/>
          </a:p>
        </p:txBody>
      </p:sp>
    </p:spTree>
    <p:extLst>
      <p:ext uri="{BB962C8B-B14F-4D97-AF65-F5344CB8AC3E}">
        <p14:creationId xmlns:p14="http://schemas.microsoft.com/office/powerpoint/2010/main" val="3167551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defTabSz="917116">
              <a:defRPr sz="1200"/>
            </a:lvl1pPr>
          </a:lstStyle>
          <a:p>
            <a:pPr>
              <a:defRPr/>
            </a:pPr>
            <a:endParaRPr lang="fr-FR"/>
          </a:p>
        </p:txBody>
      </p:sp>
      <p:sp>
        <p:nvSpPr>
          <p:cNvPr id="23555"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algn="r" defTabSz="917116">
              <a:defRPr sz="1200"/>
            </a:lvl1pPr>
          </a:lstStyle>
          <a:p>
            <a:pPr>
              <a:defRPr/>
            </a:pPr>
            <a:endParaRPr lang="fr-FR"/>
          </a:p>
        </p:txBody>
      </p:sp>
      <p:sp>
        <p:nvSpPr>
          <p:cNvPr id="30724" name="Rectangle 4"/>
          <p:cNvSpPr>
            <a:spLocks noGrp="1" noRot="1" noChangeAspect="1" noChangeArrowheads="1" noTextEdit="1"/>
          </p:cNvSpPr>
          <p:nvPr>
            <p:ph type="sldImg" idx="2"/>
          </p:nvPr>
        </p:nvSpPr>
        <p:spPr bwMode="auto">
          <a:xfrm>
            <a:off x="917575" y="744538"/>
            <a:ext cx="4960938" cy="37211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06463" y="4713288"/>
            <a:ext cx="4981575" cy="4464050"/>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3558" name="Rectangle 6"/>
          <p:cNvSpPr>
            <a:spLocks noGrp="1" noChangeArrowheads="1"/>
          </p:cNvSpPr>
          <p:nvPr>
            <p:ph type="ftr" sz="quarter" idx="4"/>
          </p:nvPr>
        </p:nvSpPr>
        <p:spPr bwMode="auto">
          <a:xfrm>
            <a:off x="0" y="9424988"/>
            <a:ext cx="2944813"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defTabSz="917116">
              <a:defRPr sz="1200"/>
            </a:lvl1pPr>
          </a:lstStyle>
          <a:p>
            <a:pPr>
              <a:defRPr/>
            </a:pPr>
            <a:endParaRPr lang="fr-FR"/>
          </a:p>
        </p:txBody>
      </p:sp>
      <p:sp>
        <p:nvSpPr>
          <p:cNvPr id="23559" name="Rectangle 7"/>
          <p:cNvSpPr>
            <a:spLocks noGrp="1" noChangeArrowheads="1"/>
          </p:cNvSpPr>
          <p:nvPr>
            <p:ph type="sldNum" sz="quarter" idx="5"/>
          </p:nvPr>
        </p:nvSpPr>
        <p:spPr bwMode="auto">
          <a:xfrm>
            <a:off x="3849688" y="9424988"/>
            <a:ext cx="2944812"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algn="r" defTabSz="917116">
              <a:defRPr sz="1200"/>
            </a:lvl1pPr>
          </a:lstStyle>
          <a:p>
            <a:pPr>
              <a:defRPr/>
            </a:pPr>
            <a:fld id="{52E73BC7-A681-4B0E-BF2C-80D30ADA0110}" type="slidenum">
              <a:rPr lang="fr-FR"/>
              <a:pPr>
                <a:defRPr/>
              </a:pPr>
              <a:t>‹N°›</a:t>
            </a:fld>
            <a:endParaRPr lang="fr-FR"/>
          </a:p>
        </p:txBody>
      </p:sp>
    </p:spTree>
    <p:extLst>
      <p:ext uri="{BB962C8B-B14F-4D97-AF65-F5344CB8AC3E}">
        <p14:creationId xmlns:p14="http://schemas.microsoft.com/office/powerpoint/2010/main" val="32376156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defTabSz="915988"/>
            <a:fld id="{5802B397-F79B-444A-AE1D-D39E5A9AC6E2}" type="slidenum">
              <a:rPr lang="fr-FR" smtClean="0"/>
              <a:pPr defTabSz="915988"/>
              <a:t>1</a:t>
            </a:fld>
            <a:endParaRPr lang="fr-FR" smtClean="0"/>
          </a:p>
        </p:txBody>
      </p:sp>
      <p:sp>
        <p:nvSpPr>
          <p:cNvPr id="31747" name="Rectangle 1026"/>
          <p:cNvSpPr>
            <a:spLocks noGrp="1" noRot="1" noChangeAspect="1" noChangeArrowheads="1" noTextEdit="1"/>
          </p:cNvSpPr>
          <p:nvPr>
            <p:ph type="sldImg"/>
          </p:nvPr>
        </p:nvSpPr>
        <p:spPr>
          <a:solidFill>
            <a:srgbClr val="FFFFFF"/>
          </a:solidFill>
          <a:ln/>
        </p:spPr>
      </p:sp>
      <p:sp>
        <p:nvSpPr>
          <p:cNvPr id="31748" name="Rectangle 1027"/>
          <p:cNvSpPr>
            <a:spLocks noGrp="1" noChangeArrowheads="1"/>
          </p:cNvSpPr>
          <p:nvPr>
            <p:ph type="body" idx="1"/>
          </p:nvPr>
        </p:nvSpPr>
        <p:spPr>
          <a:solidFill>
            <a:srgbClr val="FFFFFF"/>
          </a:solidFill>
          <a:ln>
            <a:solidFill>
              <a:srgbClr val="000000"/>
            </a:solidFill>
          </a:ln>
        </p:spPr>
        <p:txBody>
          <a:bodyPr lIns="91522" tIns="45761" rIns="91522" bIns="45761"/>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sp>
        <p:nvSpPr>
          <p:cNvPr id="6156" name="Rectangle 12"/>
          <p:cNvSpPr>
            <a:spLocks noGrp="1" noChangeArrowheads="1"/>
          </p:cNvSpPr>
          <p:nvPr>
            <p:ph type="ctrTitle"/>
          </p:nvPr>
        </p:nvSpPr>
        <p:spPr>
          <a:xfrm>
            <a:off x="990600" y="1828800"/>
            <a:ext cx="7772400" cy="1143000"/>
          </a:xfrm>
        </p:spPr>
        <p:txBody>
          <a:bodyPr/>
          <a:lstStyle>
            <a:lvl1pPr algn="ctr">
              <a:defRPr/>
            </a:lvl1pPr>
          </a:lstStyle>
          <a:p>
            <a:r>
              <a:rPr lang="fr-FR"/>
              <a:t>Cliquez pour modifier le style du titre du masque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fr-FR"/>
              <a:t>Groupe 3</a:t>
            </a:r>
          </a:p>
        </p:txBody>
      </p:sp>
      <p:sp>
        <p:nvSpPr>
          <p:cNvPr id="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fr-FR"/>
              <a:t>Séance 2</a:t>
            </a:r>
          </a:p>
        </p:txBody>
      </p:sp>
      <p:sp>
        <p:nvSpPr>
          <p:cNvPr id="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D6B81ED-2BDE-405E-BA7F-691108CB9648}"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6" name="Rectangle 13"/>
          <p:cNvSpPr>
            <a:spLocks noGrp="1" noChangeArrowheads="1"/>
          </p:cNvSpPr>
          <p:nvPr>
            <p:ph type="sldNum" sz="quarter" idx="12"/>
          </p:nvPr>
        </p:nvSpPr>
        <p:spPr>
          <a:ln/>
        </p:spPr>
        <p:txBody>
          <a:bodyPr/>
          <a:lstStyle>
            <a:lvl1pPr>
              <a:defRPr/>
            </a:lvl1pPr>
          </a:lstStyle>
          <a:p>
            <a:pPr>
              <a:defRPr/>
            </a:pPr>
            <a:fld id="{AE621CF8-D897-4985-BE23-3C0F96695C9E}"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4050" y="152400"/>
            <a:ext cx="1951038" cy="598011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50938" y="152400"/>
            <a:ext cx="5700712" cy="598011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6" name="Rectangle 13"/>
          <p:cNvSpPr>
            <a:spLocks noGrp="1" noChangeArrowheads="1"/>
          </p:cNvSpPr>
          <p:nvPr>
            <p:ph type="sldNum" sz="quarter" idx="12"/>
          </p:nvPr>
        </p:nvSpPr>
        <p:spPr>
          <a:ln/>
        </p:spPr>
        <p:txBody>
          <a:bodyPr/>
          <a:lstStyle>
            <a:lvl1pPr>
              <a:defRPr/>
            </a:lvl1pPr>
          </a:lstStyle>
          <a:p>
            <a:pPr>
              <a:defRPr/>
            </a:pPr>
            <a:fld id="{79F38BA1-63E2-4FFB-B8A0-8A7740FE6B1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6" name="Rectangle 13"/>
          <p:cNvSpPr>
            <a:spLocks noGrp="1" noChangeArrowheads="1"/>
          </p:cNvSpPr>
          <p:nvPr>
            <p:ph type="sldNum" sz="quarter" idx="12"/>
          </p:nvPr>
        </p:nvSpPr>
        <p:spPr>
          <a:ln/>
        </p:spPr>
        <p:txBody>
          <a:bodyPr/>
          <a:lstStyle>
            <a:lvl1pPr>
              <a:defRPr/>
            </a:lvl1pPr>
          </a:lstStyle>
          <a:p>
            <a:pPr>
              <a:defRPr/>
            </a:pPr>
            <a:fld id="{B919D634-306F-4462-A882-878739EFF398}"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6" name="Rectangle 13"/>
          <p:cNvSpPr>
            <a:spLocks noGrp="1" noChangeArrowheads="1"/>
          </p:cNvSpPr>
          <p:nvPr>
            <p:ph type="sldNum" sz="quarter" idx="12"/>
          </p:nvPr>
        </p:nvSpPr>
        <p:spPr>
          <a:ln/>
        </p:spPr>
        <p:txBody>
          <a:bodyPr/>
          <a:lstStyle>
            <a:lvl1pPr>
              <a:defRPr/>
            </a:lvl1pPr>
          </a:lstStyle>
          <a:p>
            <a:pPr>
              <a:defRPr/>
            </a:pPr>
            <a:fld id="{E1C13692-9586-4E42-B209-3A1BB86B8920}"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826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450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7" name="Rectangle 13"/>
          <p:cNvSpPr>
            <a:spLocks noGrp="1" noChangeArrowheads="1"/>
          </p:cNvSpPr>
          <p:nvPr>
            <p:ph type="sldNum" sz="quarter" idx="12"/>
          </p:nvPr>
        </p:nvSpPr>
        <p:spPr>
          <a:ln/>
        </p:spPr>
        <p:txBody>
          <a:bodyPr/>
          <a:lstStyle>
            <a:lvl1pPr>
              <a:defRPr/>
            </a:lvl1pPr>
          </a:lstStyle>
          <a:p>
            <a:pPr>
              <a:defRPr/>
            </a:pPr>
            <a:fld id="{09E0C71B-395E-45CA-B766-A0BD390103D3}"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8"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9" name="Rectangle 13"/>
          <p:cNvSpPr>
            <a:spLocks noGrp="1" noChangeArrowheads="1"/>
          </p:cNvSpPr>
          <p:nvPr>
            <p:ph type="sldNum" sz="quarter" idx="12"/>
          </p:nvPr>
        </p:nvSpPr>
        <p:spPr>
          <a:ln/>
        </p:spPr>
        <p:txBody>
          <a:bodyPr/>
          <a:lstStyle>
            <a:lvl1pPr>
              <a:defRPr/>
            </a:lvl1pPr>
          </a:lstStyle>
          <a:p>
            <a:pPr>
              <a:defRPr/>
            </a:pPr>
            <a:fld id="{0DA34DEE-BED1-4A00-96FB-FB3C0855A0F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4"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5" name="Rectangle 13"/>
          <p:cNvSpPr>
            <a:spLocks noGrp="1" noChangeArrowheads="1"/>
          </p:cNvSpPr>
          <p:nvPr>
            <p:ph type="sldNum" sz="quarter" idx="12"/>
          </p:nvPr>
        </p:nvSpPr>
        <p:spPr>
          <a:ln/>
        </p:spPr>
        <p:txBody>
          <a:bodyPr/>
          <a:lstStyle>
            <a:lvl1pPr>
              <a:defRPr/>
            </a:lvl1pPr>
          </a:lstStyle>
          <a:p>
            <a:pPr>
              <a:defRPr/>
            </a:pPr>
            <a:fld id="{00728667-D9D5-4010-96D1-5B4BA840617F}"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3"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4" name="Rectangle 13"/>
          <p:cNvSpPr>
            <a:spLocks noGrp="1" noChangeArrowheads="1"/>
          </p:cNvSpPr>
          <p:nvPr>
            <p:ph type="sldNum" sz="quarter" idx="12"/>
          </p:nvPr>
        </p:nvSpPr>
        <p:spPr>
          <a:ln/>
        </p:spPr>
        <p:txBody>
          <a:bodyPr/>
          <a:lstStyle>
            <a:lvl1pPr>
              <a:defRPr/>
            </a:lvl1pPr>
          </a:lstStyle>
          <a:p>
            <a:pPr>
              <a:defRPr/>
            </a:pPr>
            <a:fld id="{662CA47B-C308-4FA7-B919-D4AFD8F468C3}"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7" name="Rectangle 13"/>
          <p:cNvSpPr>
            <a:spLocks noGrp="1" noChangeArrowheads="1"/>
          </p:cNvSpPr>
          <p:nvPr>
            <p:ph type="sldNum" sz="quarter" idx="12"/>
          </p:nvPr>
        </p:nvSpPr>
        <p:spPr>
          <a:ln/>
        </p:spPr>
        <p:txBody>
          <a:bodyPr/>
          <a:lstStyle>
            <a:lvl1pPr>
              <a:defRPr/>
            </a:lvl1pPr>
          </a:lstStyle>
          <a:p>
            <a:pPr>
              <a:defRPr/>
            </a:pPr>
            <a:fld id="{088F8BC7-59DE-4801-9AAB-3ECD24E6FC30}"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3</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2</a:t>
            </a:r>
          </a:p>
        </p:txBody>
      </p:sp>
      <p:sp>
        <p:nvSpPr>
          <p:cNvPr id="7" name="Rectangle 13"/>
          <p:cNvSpPr>
            <a:spLocks noGrp="1" noChangeArrowheads="1"/>
          </p:cNvSpPr>
          <p:nvPr>
            <p:ph type="sldNum" sz="quarter" idx="12"/>
          </p:nvPr>
        </p:nvSpPr>
        <p:spPr>
          <a:ln/>
        </p:spPr>
        <p:txBody>
          <a:bodyPr/>
          <a:lstStyle>
            <a:lvl1pPr>
              <a:defRPr/>
            </a:lvl1pPr>
          </a:lstStyle>
          <a:p>
            <a:pPr>
              <a:defRPr/>
            </a:pPr>
            <a:fld id="{760C08C1-AD7E-4C1C-AE1F-B7624128E4A7}"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8"/>
          <p:cNvSpPr>
            <a:spLocks noChangeArrowheads="1"/>
          </p:cNvSpPr>
          <p:nvPr/>
        </p:nvSpPr>
        <p:spPr bwMode="gray">
          <a:xfrm>
            <a:off x="442913" y="1338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1027"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1028" name="Rectangle 10"/>
          <p:cNvSpPr>
            <a:spLocks noGrp="1" noChangeArrowheads="1"/>
          </p:cNvSpPr>
          <p:nvPr>
            <p:ph type="body" idx="1"/>
          </p:nvPr>
        </p:nvSpPr>
        <p:spPr bwMode="auto">
          <a:xfrm>
            <a:off x="1182688" y="1600200"/>
            <a:ext cx="7772400" cy="4532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fr-FR"/>
              <a:t>Groupe 3</a:t>
            </a: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fr-FR"/>
              <a:t>Séance 2</a:t>
            </a: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86DD0FBD-DF4B-4F34-9481-6A4119DF65EB}"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dt" sz="quarter" idx="10"/>
          </p:nvPr>
        </p:nvSpPr>
        <p:spPr>
          <a:noFill/>
        </p:spPr>
        <p:txBody>
          <a:bodyPr/>
          <a:lstStyle/>
          <a:p>
            <a:r>
              <a:rPr lang="fr-FR" smtClean="0"/>
              <a:t>Groupe 3</a:t>
            </a:r>
          </a:p>
        </p:txBody>
      </p:sp>
      <p:sp>
        <p:nvSpPr>
          <p:cNvPr id="3075" name="Rectangle 15"/>
          <p:cNvSpPr>
            <a:spLocks noGrp="1" noChangeArrowheads="1"/>
          </p:cNvSpPr>
          <p:nvPr>
            <p:ph type="ftr" sz="quarter" idx="11"/>
          </p:nvPr>
        </p:nvSpPr>
        <p:spPr>
          <a:noFill/>
        </p:spPr>
        <p:txBody>
          <a:bodyPr/>
          <a:lstStyle/>
          <a:p>
            <a:r>
              <a:rPr lang="fr-FR" smtClean="0"/>
              <a:t>Séance 2</a:t>
            </a:r>
          </a:p>
        </p:txBody>
      </p:sp>
      <p:sp>
        <p:nvSpPr>
          <p:cNvPr id="3076" name="Rectangle 16"/>
          <p:cNvSpPr>
            <a:spLocks noGrp="1" noChangeArrowheads="1"/>
          </p:cNvSpPr>
          <p:nvPr>
            <p:ph type="sldNum" sz="quarter" idx="12"/>
          </p:nvPr>
        </p:nvSpPr>
        <p:spPr>
          <a:noFill/>
        </p:spPr>
        <p:txBody>
          <a:bodyPr/>
          <a:lstStyle/>
          <a:p>
            <a:fld id="{27DC9DF6-7F2E-4FC1-BA57-464A63A9576F}" type="slidenum">
              <a:rPr lang="fr-FR" smtClean="0"/>
              <a:pPr/>
              <a:t>1</a:t>
            </a:fld>
            <a:endParaRPr lang="fr-FR" smtClean="0"/>
          </a:p>
        </p:txBody>
      </p:sp>
      <p:sp>
        <p:nvSpPr>
          <p:cNvPr id="3077" name="Rectangle 2"/>
          <p:cNvSpPr>
            <a:spLocks noGrp="1" noChangeArrowheads="1"/>
          </p:cNvSpPr>
          <p:nvPr>
            <p:ph type="ctrTitle"/>
          </p:nvPr>
        </p:nvSpPr>
        <p:spPr>
          <a:xfrm>
            <a:off x="611188" y="476250"/>
            <a:ext cx="7924800" cy="2520950"/>
          </a:xfrm>
        </p:spPr>
        <p:txBody>
          <a:bodyPr/>
          <a:lstStyle/>
          <a:p>
            <a:pPr eaLnBrk="1" hangingPunct="1">
              <a:lnSpc>
                <a:spcPct val="150000"/>
              </a:lnSpc>
            </a:pPr>
            <a:r>
              <a:rPr lang="fr-FR" sz="4000" dirty="0" smtClean="0"/>
              <a:t>Licence</a:t>
            </a:r>
            <a:br>
              <a:rPr lang="fr-FR" sz="4000" dirty="0" smtClean="0"/>
            </a:br>
            <a:r>
              <a:rPr lang="fr-FR" sz="4000" dirty="0" smtClean="0"/>
              <a:t> Sciences des Organisations</a:t>
            </a:r>
            <a:r>
              <a:rPr lang="fr-FR" dirty="0" smtClean="0"/>
              <a:t/>
            </a:r>
            <a:br>
              <a:rPr lang="fr-FR" dirty="0" smtClean="0"/>
            </a:br>
            <a:r>
              <a:rPr lang="fr-FR" dirty="0" smtClean="0"/>
              <a:t>Informatique appliquée à la finance</a:t>
            </a:r>
            <a:endParaRPr lang="fr-FR" sz="2800" dirty="0" smtClean="0">
              <a:cs typeface="Times New Roman" pitchFamily="18" charset="0"/>
            </a:endParaRPr>
          </a:p>
        </p:txBody>
      </p:sp>
      <p:sp>
        <p:nvSpPr>
          <p:cNvPr id="3078" name="Rectangle 3"/>
          <p:cNvSpPr>
            <a:spLocks noGrp="1" noChangeArrowheads="1"/>
          </p:cNvSpPr>
          <p:nvPr>
            <p:ph type="subTitle" idx="1"/>
          </p:nvPr>
        </p:nvSpPr>
        <p:spPr>
          <a:xfrm>
            <a:off x="684213" y="3644900"/>
            <a:ext cx="7848600" cy="2447925"/>
          </a:xfrm>
        </p:spPr>
        <p:txBody>
          <a:bodyPr/>
          <a:lstStyle/>
          <a:p>
            <a:pPr eaLnBrk="1" hangingPunct="1">
              <a:lnSpc>
                <a:spcPct val="120000"/>
              </a:lnSpc>
              <a:spcBef>
                <a:spcPct val="65000"/>
              </a:spcBef>
            </a:pPr>
            <a:r>
              <a:rPr lang="fr-FR" sz="3600" dirty="0" smtClean="0">
                <a:latin typeface="Times New Roman" pitchFamily="18" charset="0"/>
                <a:cs typeface="Times New Roman" pitchFamily="18" charset="0"/>
              </a:rPr>
              <a:t>P. Bernard et F. </a:t>
            </a:r>
            <a:r>
              <a:rPr lang="fr-FR" sz="3600" dirty="0" err="1" smtClean="0">
                <a:latin typeface="Times New Roman" pitchFamily="18" charset="0"/>
                <a:cs typeface="Times New Roman" pitchFamily="18" charset="0"/>
              </a:rPr>
              <a:t>Peltrault</a:t>
            </a:r>
            <a:endParaRPr lang="fr-FR" sz="3600" dirty="0" smtClean="0">
              <a:latin typeface="Times New Roman" pitchFamily="18" charset="0"/>
              <a:cs typeface="Times New Roman" pitchFamily="18" charset="0"/>
            </a:endParaRPr>
          </a:p>
          <a:p>
            <a:pPr eaLnBrk="1" hangingPunct="1">
              <a:lnSpc>
                <a:spcPct val="120000"/>
              </a:lnSpc>
              <a:spcBef>
                <a:spcPct val="30000"/>
              </a:spcBef>
            </a:pPr>
            <a:r>
              <a:rPr lang="fr-FR" sz="3600" dirty="0" smtClean="0">
                <a:latin typeface="Times New Roman" pitchFamily="18" charset="0"/>
                <a:cs typeface="Times New Roman" pitchFamily="18" charset="0"/>
              </a:rPr>
              <a:t>Séance 2 : les fonctions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p:spPr>
        <p:txBody>
          <a:bodyPr/>
          <a:lstStyle/>
          <a:p>
            <a:r>
              <a:rPr lang="fr-FR" smtClean="0"/>
              <a:t>Groupe 3</a:t>
            </a:r>
          </a:p>
        </p:txBody>
      </p:sp>
      <p:sp>
        <p:nvSpPr>
          <p:cNvPr id="11267" name="Espace réservé du pied de page 4"/>
          <p:cNvSpPr>
            <a:spLocks noGrp="1"/>
          </p:cNvSpPr>
          <p:nvPr>
            <p:ph type="ftr" sz="quarter" idx="11"/>
          </p:nvPr>
        </p:nvSpPr>
        <p:spPr>
          <a:noFill/>
        </p:spPr>
        <p:txBody>
          <a:bodyPr/>
          <a:lstStyle/>
          <a:p>
            <a:r>
              <a:rPr lang="fr-FR" smtClean="0"/>
              <a:t>Séance 2</a:t>
            </a:r>
          </a:p>
        </p:txBody>
      </p:sp>
      <p:sp>
        <p:nvSpPr>
          <p:cNvPr id="11268" name="Espace réservé du numéro de diapositive 5"/>
          <p:cNvSpPr>
            <a:spLocks noGrp="1"/>
          </p:cNvSpPr>
          <p:nvPr>
            <p:ph type="sldNum" sz="quarter" idx="12"/>
          </p:nvPr>
        </p:nvSpPr>
        <p:spPr>
          <a:noFill/>
        </p:spPr>
        <p:txBody>
          <a:bodyPr/>
          <a:lstStyle/>
          <a:p>
            <a:fld id="{3068B79A-70D3-43A7-8B2D-8E59DB8D5FDE}" type="slidenum">
              <a:rPr lang="fr-FR" smtClean="0"/>
              <a:pPr/>
              <a:t>10</a:t>
            </a:fld>
            <a:endParaRPr lang="fr-FR" smtClean="0"/>
          </a:p>
        </p:txBody>
      </p:sp>
      <p:sp>
        <p:nvSpPr>
          <p:cNvPr id="11269" name="Rectangle 2"/>
          <p:cNvSpPr>
            <a:spLocks noGrp="1" noChangeArrowheads="1"/>
          </p:cNvSpPr>
          <p:nvPr>
            <p:ph type="title"/>
          </p:nvPr>
        </p:nvSpPr>
        <p:spPr>
          <a:xfrm>
            <a:off x="395288" y="203200"/>
            <a:ext cx="8424862" cy="1143000"/>
          </a:xfrm>
        </p:spPr>
        <p:txBody>
          <a:bodyPr/>
          <a:lstStyle/>
          <a:p>
            <a:pPr eaLnBrk="1" hangingPunct="1"/>
            <a:r>
              <a:rPr lang="fr-FR" smtClean="0"/>
              <a:t>L’explorateur d’objets de VBE</a:t>
            </a:r>
          </a:p>
        </p:txBody>
      </p:sp>
      <p:sp>
        <p:nvSpPr>
          <p:cNvPr id="11270" name="Rectangle 6"/>
          <p:cNvSpPr>
            <a:spLocks noChangeArrowheads="1"/>
          </p:cNvSpPr>
          <p:nvPr/>
        </p:nvSpPr>
        <p:spPr bwMode="auto">
          <a:xfrm>
            <a:off x="95250" y="2060575"/>
            <a:ext cx="4044950" cy="3384550"/>
          </a:xfrm>
          <a:prstGeom prst="rect">
            <a:avLst/>
          </a:prstGeom>
          <a:noFill/>
          <a:ln w="9525">
            <a:noFill/>
            <a:miter lim="800000"/>
            <a:headEnd/>
            <a:tailEnd/>
          </a:ln>
        </p:spPr>
        <p:txBody>
          <a:bodyPr/>
          <a:lstStyle/>
          <a:p>
            <a:pPr marL="342900" indent="-342900">
              <a:spcBef>
                <a:spcPct val="20000"/>
              </a:spcBef>
              <a:spcAft>
                <a:spcPct val="20000"/>
              </a:spcAft>
              <a:buClr>
                <a:schemeClr val="folHlink"/>
              </a:buClr>
              <a:buSzPct val="60000"/>
              <a:buFont typeface="Wingdings" pitchFamily="2" charset="2"/>
              <a:buChar char="n"/>
            </a:pPr>
            <a:r>
              <a:rPr lang="fr-FR" sz="2400"/>
              <a:t>Plusieurs bibliothèques</a:t>
            </a:r>
          </a:p>
          <a:p>
            <a:pPr marL="742950" lvl="1" indent="-285750">
              <a:spcBef>
                <a:spcPct val="20000"/>
              </a:spcBef>
              <a:spcAft>
                <a:spcPct val="20000"/>
              </a:spcAft>
              <a:buClr>
                <a:schemeClr val="hlink"/>
              </a:buClr>
              <a:buSzPct val="55000"/>
              <a:buFont typeface="Wingdings" pitchFamily="2" charset="2"/>
              <a:buChar char="n"/>
            </a:pPr>
            <a:r>
              <a:rPr lang="fr-FR"/>
              <a:t>Excel</a:t>
            </a:r>
          </a:p>
          <a:p>
            <a:pPr marL="742950" lvl="1" indent="-285750">
              <a:spcBef>
                <a:spcPct val="20000"/>
              </a:spcBef>
              <a:spcAft>
                <a:spcPct val="20000"/>
              </a:spcAft>
              <a:buClr>
                <a:schemeClr val="hlink"/>
              </a:buClr>
              <a:buSzPct val="55000"/>
              <a:buFont typeface="Wingdings" pitchFamily="2" charset="2"/>
              <a:buChar char="n"/>
            </a:pPr>
            <a:r>
              <a:rPr lang="fr-FR"/>
              <a:t>Office</a:t>
            </a:r>
          </a:p>
          <a:p>
            <a:pPr marL="742950" lvl="1" indent="-285750">
              <a:spcBef>
                <a:spcPct val="20000"/>
              </a:spcBef>
              <a:spcAft>
                <a:spcPct val="20000"/>
              </a:spcAft>
              <a:buClr>
                <a:schemeClr val="hlink"/>
              </a:buClr>
              <a:buSzPct val="55000"/>
              <a:buFont typeface="Wingdings" pitchFamily="2" charset="2"/>
              <a:buChar char="n"/>
            </a:pPr>
            <a:r>
              <a:rPr lang="fr-FR"/>
              <a:t>VBA</a:t>
            </a:r>
          </a:p>
          <a:p>
            <a:pPr marL="742950" lvl="1" indent="-285750">
              <a:spcBef>
                <a:spcPct val="20000"/>
              </a:spcBef>
              <a:spcAft>
                <a:spcPct val="20000"/>
              </a:spcAft>
              <a:buClr>
                <a:schemeClr val="hlink"/>
              </a:buClr>
              <a:buSzPct val="55000"/>
              <a:buFont typeface="Wingdings" pitchFamily="2" charset="2"/>
              <a:buChar char="n"/>
            </a:pPr>
            <a:r>
              <a:rPr lang="fr-FR"/>
              <a:t>VBA project</a:t>
            </a:r>
          </a:p>
          <a:p>
            <a:pPr marL="742950" lvl="1" indent="-285750">
              <a:spcBef>
                <a:spcPct val="20000"/>
              </a:spcBef>
              <a:spcAft>
                <a:spcPct val="20000"/>
              </a:spcAft>
              <a:buClr>
                <a:schemeClr val="hlink"/>
              </a:buClr>
              <a:buSzPct val="55000"/>
              <a:buFont typeface="Wingdings" pitchFamily="2" charset="2"/>
              <a:buChar char="n"/>
            </a:pPr>
            <a:r>
              <a:rPr lang="fr-FR"/>
              <a:t>On peut en ajouter d’autres</a:t>
            </a:r>
            <a:endParaRPr lang="fr-FR" sz="1800"/>
          </a:p>
        </p:txBody>
      </p:sp>
      <p:pic>
        <p:nvPicPr>
          <p:cNvPr id="11271" name="Picture 7"/>
          <p:cNvPicPr>
            <a:picLocks noChangeAspect="1" noChangeArrowheads="1"/>
          </p:cNvPicPr>
          <p:nvPr/>
        </p:nvPicPr>
        <p:blipFill>
          <a:blip r:embed="rId2" cstate="print"/>
          <a:srcRect/>
          <a:stretch>
            <a:fillRect/>
          </a:stretch>
        </p:blipFill>
        <p:spPr bwMode="auto">
          <a:xfrm>
            <a:off x="4211638" y="1557338"/>
            <a:ext cx="4598987" cy="4570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a date 3"/>
          <p:cNvSpPr>
            <a:spLocks noGrp="1"/>
          </p:cNvSpPr>
          <p:nvPr>
            <p:ph type="dt" sz="quarter" idx="10"/>
          </p:nvPr>
        </p:nvSpPr>
        <p:spPr>
          <a:noFill/>
        </p:spPr>
        <p:txBody>
          <a:bodyPr/>
          <a:lstStyle/>
          <a:p>
            <a:r>
              <a:rPr lang="fr-FR" smtClean="0"/>
              <a:t>Groupe 3</a:t>
            </a:r>
          </a:p>
        </p:txBody>
      </p:sp>
      <p:sp>
        <p:nvSpPr>
          <p:cNvPr id="12291" name="Espace réservé du pied de page 4"/>
          <p:cNvSpPr>
            <a:spLocks noGrp="1"/>
          </p:cNvSpPr>
          <p:nvPr>
            <p:ph type="ftr" sz="quarter" idx="11"/>
          </p:nvPr>
        </p:nvSpPr>
        <p:spPr>
          <a:noFill/>
        </p:spPr>
        <p:txBody>
          <a:bodyPr/>
          <a:lstStyle/>
          <a:p>
            <a:r>
              <a:rPr lang="fr-FR" smtClean="0"/>
              <a:t>Séance 2</a:t>
            </a:r>
          </a:p>
        </p:txBody>
      </p:sp>
      <p:sp>
        <p:nvSpPr>
          <p:cNvPr id="12292" name="Espace réservé du numéro de diapositive 5"/>
          <p:cNvSpPr>
            <a:spLocks noGrp="1"/>
          </p:cNvSpPr>
          <p:nvPr>
            <p:ph type="sldNum" sz="quarter" idx="12"/>
          </p:nvPr>
        </p:nvSpPr>
        <p:spPr>
          <a:noFill/>
        </p:spPr>
        <p:txBody>
          <a:bodyPr/>
          <a:lstStyle/>
          <a:p>
            <a:fld id="{A58C7AC1-2FA0-4909-9224-E475EC44684A}" type="slidenum">
              <a:rPr lang="fr-FR" smtClean="0"/>
              <a:pPr/>
              <a:t>11</a:t>
            </a:fld>
            <a:endParaRPr lang="fr-FR" smtClean="0"/>
          </a:p>
        </p:txBody>
      </p:sp>
      <p:sp>
        <p:nvSpPr>
          <p:cNvPr id="12293" name="Rectangle 2"/>
          <p:cNvSpPr>
            <a:spLocks noGrp="1" noChangeArrowheads="1"/>
          </p:cNvSpPr>
          <p:nvPr>
            <p:ph type="title"/>
          </p:nvPr>
        </p:nvSpPr>
        <p:spPr>
          <a:xfrm>
            <a:off x="395288" y="203200"/>
            <a:ext cx="8424862" cy="1143000"/>
          </a:xfrm>
        </p:spPr>
        <p:txBody>
          <a:bodyPr/>
          <a:lstStyle/>
          <a:p>
            <a:pPr eaLnBrk="1" hangingPunct="1"/>
            <a:r>
              <a:rPr lang="fr-FR" smtClean="0"/>
              <a:t>L’explorateur d’objets de VBE</a:t>
            </a:r>
            <a:br>
              <a:rPr lang="fr-FR" smtClean="0"/>
            </a:br>
            <a:r>
              <a:rPr lang="fr-FR" sz="2800" smtClean="0">
                <a:solidFill>
                  <a:schemeClr val="tx1"/>
                </a:solidFill>
              </a:rPr>
              <a:t>La bibliothèque Excel</a:t>
            </a:r>
          </a:p>
        </p:txBody>
      </p:sp>
      <p:sp>
        <p:nvSpPr>
          <p:cNvPr id="12294" name="Rectangle 5"/>
          <p:cNvSpPr>
            <a:spLocks noChangeArrowheads="1"/>
          </p:cNvSpPr>
          <p:nvPr/>
        </p:nvSpPr>
        <p:spPr bwMode="auto">
          <a:xfrm>
            <a:off x="95250" y="1773238"/>
            <a:ext cx="4260850" cy="4103687"/>
          </a:xfrm>
          <a:prstGeom prst="rect">
            <a:avLst/>
          </a:prstGeom>
          <a:noFill/>
          <a:ln w="9525">
            <a:noFill/>
            <a:miter lim="800000"/>
            <a:headEnd/>
            <a:tailEnd/>
          </a:ln>
        </p:spPr>
        <p:txBody>
          <a:bodyPr/>
          <a:lstStyle/>
          <a:p>
            <a:pPr marL="342900" indent="-342900">
              <a:spcBef>
                <a:spcPct val="20000"/>
              </a:spcBef>
              <a:spcAft>
                <a:spcPct val="20000"/>
              </a:spcAft>
              <a:buClr>
                <a:schemeClr val="folHlink"/>
              </a:buClr>
              <a:buSzPct val="60000"/>
              <a:buFont typeface="Wingdings" pitchFamily="2" charset="2"/>
              <a:buChar char="n"/>
            </a:pPr>
            <a:r>
              <a:rPr lang="fr-FR" dirty="0" smtClean="0"/>
              <a:t>L’objet </a:t>
            </a:r>
            <a:r>
              <a:rPr lang="fr-FR" dirty="0" err="1"/>
              <a:t>WorksheetFunction</a:t>
            </a:r>
            <a:r>
              <a:rPr lang="fr-FR" dirty="0"/>
              <a:t> (à gauche)</a:t>
            </a:r>
          </a:p>
          <a:p>
            <a:pPr marL="342900" indent="-342900">
              <a:spcBef>
                <a:spcPct val="20000"/>
              </a:spcBef>
              <a:spcAft>
                <a:spcPct val="20000"/>
              </a:spcAft>
              <a:buClr>
                <a:schemeClr val="folHlink"/>
              </a:buClr>
              <a:buSzPct val="60000"/>
              <a:buFont typeface="Wingdings" pitchFamily="2" charset="2"/>
              <a:buChar char="n"/>
            </a:pPr>
            <a:r>
              <a:rPr lang="fr-FR" dirty="0" smtClean="0"/>
              <a:t>Les propriétés </a:t>
            </a:r>
            <a:r>
              <a:rPr lang="fr-FR" dirty="0"/>
              <a:t>de </a:t>
            </a:r>
            <a:r>
              <a:rPr lang="fr-FR" dirty="0" smtClean="0"/>
              <a:t>de l’objet </a:t>
            </a:r>
            <a:r>
              <a:rPr lang="fr-FR" dirty="0"/>
              <a:t>(à droite) avec </a:t>
            </a:r>
            <a:r>
              <a:rPr lang="fr-FR" dirty="0" smtClean="0"/>
              <a:t>la </a:t>
            </a:r>
            <a:r>
              <a:rPr lang="fr-FR" dirty="0"/>
              <a:t>liste des fonctions Excel.</a:t>
            </a:r>
          </a:p>
          <a:p>
            <a:pPr marL="342900" indent="-342900">
              <a:spcBef>
                <a:spcPct val="20000"/>
              </a:spcBef>
              <a:spcAft>
                <a:spcPct val="20000"/>
              </a:spcAft>
              <a:buClr>
                <a:schemeClr val="folHlink"/>
              </a:buClr>
              <a:buSzPct val="60000"/>
              <a:buFont typeface="Wingdings" pitchFamily="2" charset="2"/>
              <a:buChar char="n"/>
            </a:pPr>
            <a:r>
              <a:rPr lang="fr-FR" dirty="0"/>
              <a:t>Cherchons la fonction racine </a:t>
            </a:r>
            <a:r>
              <a:rPr lang="fr-FR" dirty="0" err="1"/>
              <a:t>Sqrt</a:t>
            </a:r>
            <a:r>
              <a:rPr lang="fr-FR" dirty="0"/>
              <a:t>()</a:t>
            </a:r>
          </a:p>
          <a:p>
            <a:pPr marL="342900" indent="-342900">
              <a:spcBef>
                <a:spcPct val="20000"/>
              </a:spcBef>
              <a:spcAft>
                <a:spcPct val="20000"/>
              </a:spcAft>
              <a:buClr>
                <a:schemeClr val="folHlink"/>
              </a:buClr>
              <a:buSzPct val="60000"/>
              <a:buFont typeface="Wingdings" pitchFamily="2" charset="2"/>
              <a:buChar char="n"/>
            </a:pPr>
            <a:r>
              <a:rPr lang="fr-FR" dirty="0"/>
              <a:t>Elle ne se trouve pas dans la liste !</a:t>
            </a:r>
          </a:p>
          <a:p>
            <a:pPr marL="342900" indent="-342900">
              <a:spcBef>
                <a:spcPct val="20000"/>
              </a:spcBef>
              <a:spcAft>
                <a:spcPct val="20000"/>
              </a:spcAft>
              <a:buClr>
                <a:schemeClr val="folHlink"/>
              </a:buClr>
              <a:buSzPct val="60000"/>
              <a:buFont typeface="Wingdings" pitchFamily="2" charset="2"/>
              <a:buChar char="n"/>
            </a:pPr>
            <a:r>
              <a:rPr lang="fr-FR" dirty="0"/>
              <a:t>Pour quelle raison ?</a:t>
            </a:r>
          </a:p>
          <a:p>
            <a:pPr marL="342900" indent="-342900">
              <a:spcBef>
                <a:spcPct val="20000"/>
              </a:spcBef>
              <a:spcAft>
                <a:spcPct val="20000"/>
              </a:spcAft>
              <a:buClr>
                <a:schemeClr val="folHlink"/>
              </a:buClr>
              <a:buSzPct val="60000"/>
              <a:buFont typeface="Wingdings" pitchFamily="2" charset="2"/>
              <a:buChar char="n"/>
            </a:pPr>
            <a:r>
              <a:rPr lang="fr-FR" dirty="0"/>
              <a:t>Vérifions tout d’abord que VBA  la reconnaît bien </a:t>
            </a:r>
          </a:p>
        </p:txBody>
      </p:sp>
      <p:pic>
        <p:nvPicPr>
          <p:cNvPr id="12295" name="Picture 6"/>
          <p:cNvPicPr>
            <a:picLocks noChangeAspect="1" noChangeArrowheads="1"/>
          </p:cNvPicPr>
          <p:nvPr/>
        </p:nvPicPr>
        <p:blipFill>
          <a:blip r:embed="rId2" cstate="print"/>
          <a:srcRect/>
          <a:stretch>
            <a:fillRect/>
          </a:stretch>
        </p:blipFill>
        <p:spPr bwMode="auto">
          <a:xfrm>
            <a:off x="4349750" y="1489075"/>
            <a:ext cx="4627563" cy="470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a date 3"/>
          <p:cNvSpPr>
            <a:spLocks noGrp="1"/>
          </p:cNvSpPr>
          <p:nvPr>
            <p:ph type="dt" sz="quarter" idx="10"/>
          </p:nvPr>
        </p:nvSpPr>
        <p:spPr>
          <a:noFill/>
        </p:spPr>
        <p:txBody>
          <a:bodyPr/>
          <a:lstStyle/>
          <a:p>
            <a:r>
              <a:rPr lang="fr-FR" smtClean="0"/>
              <a:t>Groupe 3</a:t>
            </a:r>
          </a:p>
        </p:txBody>
      </p:sp>
      <p:sp>
        <p:nvSpPr>
          <p:cNvPr id="13315" name="Espace réservé du pied de page 4"/>
          <p:cNvSpPr>
            <a:spLocks noGrp="1"/>
          </p:cNvSpPr>
          <p:nvPr>
            <p:ph type="ftr" sz="quarter" idx="11"/>
          </p:nvPr>
        </p:nvSpPr>
        <p:spPr>
          <a:noFill/>
        </p:spPr>
        <p:txBody>
          <a:bodyPr/>
          <a:lstStyle/>
          <a:p>
            <a:r>
              <a:rPr lang="fr-FR" smtClean="0"/>
              <a:t>Séance 2</a:t>
            </a:r>
          </a:p>
        </p:txBody>
      </p:sp>
      <p:sp>
        <p:nvSpPr>
          <p:cNvPr id="13316" name="Espace réservé du numéro de diapositive 5"/>
          <p:cNvSpPr>
            <a:spLocks noGrp="1"/>
          </p:cNvSpPr>
          <p:nvPr>
            <p:ph type="sldNum" sz="quarter" idx="12"/>
          </p:nvPr>
        </p:nvSpPr>
        <p:spPr>
          <a:noFill/>
        </p:spPr>
        <p:txBody>
          <a:bodyPr/>
          <a:lstStyle/>
          <a:p>
            <a:fld id="{3A1DBF4B-F2B7-40B3-A5AE-8861A19211CA}" type="slidenum">
              <a:rPr lang="fr-FR" smtClean="0"/>
              <a:pPr/>
              <a:t>12</a:t>
            </a:fld>
            <a:endParaRPr lang="fr-FR" smtClean="0"/>
          </a:p>
        </p:txBody>
      </p:sp>
      <p:sp>
        <p:nvSpPr>
          <p:cNvPr id="13317" name="Rectangle 2"/>
          <p:cNvSpPr>
            <a:spLocks noGrp="1" noChangeArrowheads="1"/>
          </p:cNvSpPr>
          <p:nvPr>
            <p:ph type="title"/>
          </p:nvPr>
        </p:nvSpPr>
        <p:spPr>
          <a:xfrm>
            <a:off x="395288" y="203200"/>
            <a:ext cx="8424862" cy="1143000"/>
          </a:xfrm>
        </p:spPr>
        <p:txBody>
          <a:bodyPr/>
          <a:lstStyle/>
          <a:p>
            <a:pPr eaLnBrk="1" hangingPunct="1"/>
            <a:r>
              <a:rPr lang="fr-FR" smtClean="0"/>
              <a:t>VBA reconnaît pourtant la fonction Sqrt</a:t>
            </a:r>
          </a:p>
        </p:txBody>
      </p:sp>
      <p:sp>
        <p:nvSpPr>
          <p:cNvPr id="13318" name="Rectangle 3"/>
          <p:cNvSpPr>
            <a:spLocks noGrp="1" noChangeArrowheads="1"/>
          </p:cNvSpPr>
          <p:nvPr>
            <p:ph type="body" idx="1"/>
          </p:nvPr>
        </p:nvSpPr>
        <p:spPr>
          <a:xfrm>
            <a:off x="395288" y="1484313"/>
            <a:ext cx="8353425" cy="936625"/>
          </a:xfrm>
        </p:spPr>
        <p:txBody>
          <a:bodyPr/>
          <a:lstStyle/>
          <a:p>
            <a:pPr eaLnBrk="1" hangingPunct="1">
              <a:lnSpc>
                <a:spcPct val="105000"/>
              </a:lnSpc>
              <a:spcBef>
                <a:spcPct val="5000"/>
              </a:spcBef>
              <a:spcAft>
                <a:spcPct val="5000"/>
              </a:spcAft>
              <a:buSzTx/>
              <a:buFont typeface="Wingdings" pitchFamily="2" charset="2"/>
              <a:buChar char="§"/>
            </a:pPr>
            <a:r>
              <a:rPr lang="fr-FR" sz="2400" smtClean="0"/>
              <a:t>Enregistrons automatiquement une macro qui utilise la fonction Sqrt afin de lire le code correspondant.</a:t>
            </a:r>
          </a:p>
          <a:p>
            <a:pPr eaLnBrk="1" hangingPunct="1">
              <a:lnSpc>
                <a:spcPct val="105000"/>
              </a:lnSpc>
              <a:spcBef>
                <a:spcPct val="5000"/>
              </a:spcBef>
              <a:spcAft>
                <a:spcPct val="5000"/>
              </a:spcAft>
              <a:buSzTx/>
              <a:buFont typeface="Wingdings" pitchFamily="2" charset="2"/>
              <a:buChar char="§"/>
            </a:pPr>
            <a:endParaRPr lang="fr-FR" sz="2400" smtClean="0"/>
          </a:p>
        </p:txBody>
      </p:sp>
      <p:pic>
        <p:nvPicPr>
          <p:cNvPr id="13319" name="Picture 5"/>
          <p:cNvPicPr>
            <a:picLocks noChangeAspect="1" noChangeArrowheads="1"/>
          </p:cNvPicPr>
          <p:nvPr/>
        </p:nvPicPr>
        <p:blipFill>
          <a:blip r:embed="rId2" cstate="print"/>
          <a:srcRect/>
          <a:stretch>
            <a:fillRect/>
          </a:stretch>
        </p:blipFill>
        <p:spPr bwMode="auto">
          <a:xfrm>
            <a:off x="539750" y="2513013"/>
            <a:ext cx="7453313" cy="3221037"/>
          </a:xfrm>
          <a:prstGeom prst="rect">
            <a:avLst/>
          </a:prstGeom>
          <a:noFill/>
          <a:ln w="9525">
            <a:noFill/>
            <a:miter lim="800000"/>
            <a:headEnd/>
            <a:tailEnd/>
          </a:ln>
        </p:spPr>
      </p:pic>
      <p:sp>
        <p:nvSpPr>
          <p:cNvPr id="13320" name="Rectangle 6"/>
          <p:cNvSpPr>
            <a:spLocks noChangeArrowheads="1"/>
          </p:cNvSpPr>
          <p:nvPr/>
        </p:nvSpPr>
        <p:spPr bwMode="auto">
          <a:xfrm>
            <a:off x="250825" y="5661025"/>
            <a:ext cx="8353425" cy="647700"/>
          </a:xfrm>
          <a:prstGeom prst="rect">
            <a:avLst/>
          </a:prstGeom>
          <a:noFill/>
          <a:ln w="9525">
            <a:noFill/>
            <a:miter lim="800000"/>
            <a:headEnd/>
            <a:tailEnd/>
          </a:ln>
        </p:spPr>
        <p:txBody>
          <a:bodyPr/>
          <a:lstStyle/>
          <a:p>
            <a:pPr marL="342900" indent="-342900">
              <a:lnSpc>
                <a:spcPct val="105000"/>
              </a:lnSpc>
              <a:spcBef>
                <a:spcPct val="5000"/>
              </a:spcBef>
              <a:spcAft>
                <a:spcPct val="5000"/>
              </a:spcAft>
              <a:buClr>
                <a:schemeClr val="folHlink"/>
              </a:buClr>
              <a:buFont typeface="Wingdings" pitchFamily="2" charset="2"/>
              <a:buChar char="§"/>
            </a:pPr>
            <a:r>
              <a:rPr lang="fr-FR" sz="2400"/>
              <a:t>Le code a bien reconnu la fonction Excel Sqrt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a date 3"/>
          <p:cNvSpPr>
            <a:spLocks noGrp="1"/>
          </p:cNvSpPr>
          <p:nvPr>
            <p:ph type="dt" sz="quarter" idx="10"/>
          </p:nvPr>
        </p:nvSpPr>
        <p:spPr>
          <a:noFill/>
        </p:spPr>
        <p:txBody>
          <a:bodyPr/>
          <a:lstStyle/>
          <a:p>
            <a:r>
              <a:rPr lang="fr-FR" smtClean="0"/>
              <a:t>Groupe 3</a:t>
            </a:r>
          </a:p>
        </p:txBody>
      </p:sp>
      <p:sp>
        <p:nvSpPr>
          <p:cNvPr id="14339" name="Espace réservé du pied de page 4"/>
          <p:cNvSpPr>
            <a:spLocks noGrp="1"/>
          </p:cNvSpPr>
          <p:nvPr>
            <p:ph type="ftr" sz="quarter" idx="11"/>
          </p:nvPr>
        </p:nvSpPr>
        <p:spPr>
          <a:noFill/>
        </p:spPr>
        <p:txBody>
          <a:bodyPr/>
          <a:lstStyle/>
          <a:p>
            <a:r>
              <a:rPr lang="fr-FR" smtClean="0"/>
              <a:t>Séance 2</a:t>
            </a:r>
          </a:p>
        </p:txBody>
      </p:sp>
      <p:sp>
        <p:nvSpPr>
          <p:cNvPr id="14340" name="Espace réservé du numéro de diapositive 5"/>
          <p:cNvSpPr>
            <a:spLocks noGrp="1"/>
          </p:cNvSpPr>
          <p:nvPr>
            <p:ph type="sldNum" sz="quarter" idx="12"/>
          </p:nvPr>
        </p:nvSpPr>
        <p:spPr>
          <a:noFill/>
        </p:spPr>
        <p:txBody>
          <a:bodyPr/>
          <a:lstStyle/>
          <a:p>
            <a:fld id="{EE17AE7A-D847-456C-BE57-06CDA52AC616}" type="slidenum">
              <a:rPr lang="fr-FR" smtClean="0"/>
              <a:pPr/>
              <a:t>13</a:t>
            </a:fld>
            <a:endParaRPr lang="fr-FR" smtClean="0"/>
          </a:p>
        </p:txBody>
      </p:sp>
      <p:sp>
        <p:nvSpPr>
          <p:cNvPr id="14341" name="Rectangle 2"/>
          <p:cNvSpPr>
            <a:spLocks noGrp="1" noChangeArrowheads="1"/>
          </p:cNvSpPr>
          <p:nvPr>
            <p:ph type="title"/>
          </p:nvPr>
        </p:nvSpPr>
        <p:spPr>
          <a:xfrm>
            <a:off x="395288" y="203200"/>
            <a:ext cx="8424862" cy="1143000"/>
          </a:xfrm>
        </p:spPr>
        <p:txBody>
          <a:bodyPr/>
          <a:lstStyle/>
          <a:p>
            <a:pPr eaLnBrk="1" hangingPunct="1"/>
            <a:r>
              <a:rPr lang="fr-FR" sz="3200" smtClean="0"/>
              <a:t>Pourquoi VBA masque la fonction Sqrt dans l’explorateur d’objets ?</a:t>
            </a:r>
          </a:p>
        </p:txBody>
      </p:sp>
      <p:sp>
        <p:nvSpPr>
          <p:cNvPr id="14342" name="Rectangle 5"/>
          <p:cNvSpPr>
            <a:spLocks noChangeArrowheads="1"/>
          </p:cNvSpPr>
          <p:nvPr/>
        </p:nvSpPr>
        <p:spPr bwMode="auto">
          <a:xfrm>
            <a:off x="231775" y="1557338"/>
            <a:ext cx="4143375" cy="4032250"/>
          </a:xfrm>
          <a:prstGeom prst="rect">
            <a:avLst/>
          </a:prstGeom>
          <a:noFill/>
          <a:ln w="9525">
            <a:noFill/>
            <a:miter lim="800000"/>
            <a:headEnd/>
            <a:tailEnd/>
          </a:ln>
        </p:spPr>
        <p:txBody>
          <a:bodyPr/>
          <a:lstStyle/>
          <a:p>
            <a:pPr marL="342900" indent="-342900">
              <a:lnSpc>
                <a:spcPct val="105000"/>
              </a:lnSpc>
              <a:spcBef>
                <a:spcPct val="5000"/>
              </a:spcBef>
              <a:spcAft>
                <a:spcPct val="5000"/>
              </a:spcAft>
              <a:buClr>
                <a:schemeClr val="folHlink"/>
              </a:buClr>
              <a:buFont typeface="Wingdings" pitchFamily="2" charset="2"/>
              <a:buChar char="§"/>
            </a:pPr>
            <a:r>
              <a:rPr lang="fr-FR"/>
              <a:t>La fonction Sqrt n’apparaît pas dans l’explorateur d’objets car VBA propose lui aussi une fonction racine carrée qui porte un autre nom. </a:t>
            </a:r>
          </a:p>
          <a:p>
            <a:pPr marL="342900" indent="-342900">
              <a:lnSpc>
                <a:spcPct val="105000"/>
              </a:lnSpc>
              <a:spcBef>
                <a:spcPct val="5000"/>
              </a:spcBef>
              <a:spcAft>
                <a:spcPct val="5000"/>
              </a:spcAft>
              <a:buClr>
                <a:schemeClr val="folHlink"/>
              </a:buClr>
              <a:buFont typeface="Wingdings" pitchFamily="2" charset="2"/>
              <a:buChar char="§"/>
            </a:pPr>
            <a:r>
              <a:rPr lang="fr-FR"/>
              <a:t>La fonction Sqr se trouve dans le module Math de la bibliothèque VBA.</a:t>
            </a:r>
          </a:p>
          <a:p>
            <a:pPr marL="342900" indent="-342900">
              <a:lnSpc>
                <a:spcPct val="105000"/>
              </a:lnSpc>
              <a:spcBef>
                <a:spcPct val="5000"/>
              </a:spcBef>
              <a:spcAft>
                <a:spcPct val="5000"/>
              </a:spcAft>
              <a:buClr>
                <a:schemeClr val="folHlink"/>
              </a:buClr>
              <a:buFont typeface="Wingdings" pitchFamily="2" charset="2"/>
              <a:buChar char="§"/>
            </a:pPr>
            <a:r>
              <a:rPr lang="fr-FR"/>
              <a:t>Pour éviter des confusions, VBA préfère masquer les fonctions Excel redondantes.</a:t>
            </a:r>
          </a:p>
        </p:txBody>
      </p:sp>
      <p:pic>
        <p:nvPicPr>
          <p:cNvPr id="14343" name="Picture 6"/>
          <p:cNvPicPr>
            <a:picLocks noChangeAspect="1" noChangeArrowheads="1"/>
          </p:cNvPicPr>
          <p:nvPr/>
        </p:nvPicPr>
        <p:blipFill>
          <a:blip r:embed="rId2" cstate="print"/>
          <a:srcRect/>
          <a:stretch>
            <a:fillRect/>
          </a:stretch>
        </p:blipFill>
        <p:spPr bwMode="auto">
          <a:xfrm>
            <a:off x="4356100" y="1484313"/>
            <a:ext cx="4491038" cy="467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a date 3"/>
          <p:cNvSpPr>
            <a:spLocks noGrp="1"/>
          </p:cNvSpPr>
          <p:nvPr>
            <p:ph type="dt" sz="quarter" idx="10"/>
          </p:nvPr>
        </p:nvSpPr>
        <p:spPr>
          <a:noFill/>
        </p:spPr>
        <p:txBody>
          <a:bodyPr/>
          <a:lstStyle/>
          <a:p>
            <a:r>
              <a:rPr lang="fr-FR" smtClean="0"/>
              <a:t>Groupe 3</a:t>
            </a:r>
          </a:p>
        </p:txBody>
      </p:sp>
      <p:sp>
        <p:nvSpPr>
          <p:cNvPr id="15363" name="Espace réservé du pied de page 4"/>
          <p:cNvSpPr>
            <a:spLocks noGrp="1"/>
          </p:cNvSpPr>
          <p:nvPr>
            <p:ph type="ftr" sz="quarter" idx="11"/>
          </p:nvPr>
        </p:nvSpPr>
        <p:spPr>
          <a:noFill/>
        </p:spPr>
        <p:txBody>
          <a:bodyPr/>
          <a:lstStyle/>
          <a:p>
            <a:r>
              <a:rPr lang="fr-FR" smtClean="0"/>
              <a:t>Séance 2</a:t>
            </a:r>
          </a:p>
        </p:txBody>
      </p:sp>
      <p:sp>
        <p:nvSpPr>
          <p:cNvPr id="15364" name="Espace réservé du numéro de diapositive 5"/>
          <p:cNvSpPr>
            <a:spLocks noGrp="1"/>
          </p:cNvSpPr>
          <p:nvPr>
            <p:ph type="sldNum" sz="quarter" idx="12"/>
          </p:nvPr>
        </p:nvSpPr>
        <p:spPr>
          <a:noFill/>
        </p:spPr>
        <p:txBody>
          <a:bodyPr/>
          <a:lstStyle/>
          <a:p>
            <a:fld id="{66BA57AC-EC4D-4541-8560-48925FE1CC98}" type="slidenum">
              <a:rPr lang="fr-FR" smtClean="0"/>
              <a:pPr/>
              <a:t>14</a:t>
            </a:fld>
            <a:endParaRPr lang="fr-FR" smtClean="0"/>
          </a:p>
        </p:txBody>
      </p:sp>
      <p:sp>
        <p:nvSpPr>
          <p:cNvPr id="15365" name="Rectangle 2"/>
          <p:cNvSpPr>
            <a:spLocks noGrp="1" noChangeArrowheads="1"/>
          </p:cNvSpPr>
          <p:nvPr>
            <p:ph type="title"/>
          </p:nvPr>
        </p:nvSpPr>
        <p:spPr>
          <a:xfrm>
            <a:off x="395288" y="203200"/>
            <a:ext cx="8424862" cy="1143000"/>
          </a:xfrm>
        </p:spPr>
        <p:txBody>
          <a:bodyPr/>
          <a:lstStyle/>
          <a:p>
            <a:pPr eaLnBrk="1" hangingPunct="1"/>
            <a:r>
              <a:rPr lang="fr-FR" smtClean="0"/>
              <a:t>L’aide de l’explorateur d’objets</a:t>
            </a:r>
          </a:p>
        </p:txBody>
      </p:sp>
      <p:sp>
        <p:nvSpPr>
          <p:cNvPr id="15366" name="Rectangle 3"/>
          <p:cNvSpPr>
            <a:spLocks noChangeArrowheads="1"/>
          </p:cNvSpPr>
          <p:nvPr/>
        </p:nvSpPr>
        <p:spPr bwMode="auto">
          <a:xfrm>
            <a:off x="34925" y="1484313"/>
            <a:ext cx="8912225" cy="2128837"/>
          </a:xfrm>
          <a:prstGeom prst="rect">
            <a:avLst/>
          </a:prstGeom>
          <a:noFill/>
          <a:ln w="9525">
            <a:noFill/>
            <a:miter lim="800000"/>
            <a:headEnd/>
            <a:tailEnd/>
          </a:ln>
        </p:spPr>
        <p:txBody>
          <a:bodyPr/>
          <a:lstStyle/>
          <a:p>
            <a:pPr marL="342900" indent="-342900">
              <a:lnSpc>
                <a:spcPct val="120000"/>
              </a:lnSpc>
              <a:spcBef>
                <a:spcPct val="15000"/>
              </a:spcBef>
              <a:spcAft>
                <a:spcPct val="15000"/>
              </a:spcAft>
              <a:buClr>
                <a:schemeClr val="folHlink"/>
              </a:buClr>
              <a:buFont typeface="Wingdings" pitchFamily="2" charset="2"/>
              <a:buChar char="§"/>
            </a:pPr>
            <a:r>
              <a:rPr lang="fr-FR" sz="2400"/>
              <a:t>Pour connaître la syntaxe des fonctions et leurs particularités, vous pouvez vous appuyer sur l’aide intégrée à l’explorateur d’objets en cliquant sur l’icône</a:t>
            </a:r>
          </a:p>
          <a:p>
            <a:pPr marL="342900" indent="-342900">
              <a:lnSpc>
                <a:spcPct val="120000"/>
              </a:lnSpc>
              <a:spcBef>
                <a:spcPct val="15000"/>
              </a:spcBef>
              <a:spcAft>
                <a:spcPct val="15000"/>
              </a:spcAft>
              <a:buClr>
                <a:schemeClr val="folHlink"/>
              </a:buClr>
              <a:buFont typeface="Wingdings" pitchFamily="2" charset="2"/>
              <a:buChar char="§"/>
            </a:pPr>
            <a:r>
              <a:rPr lang="fr-FR" sz="2400"/>
              <a:t>On obtient ainsi des informations sur la fonction Sqr de VBA. </a:t>
            </a:r>
          </a:p>
        </p:txBody>
      </p:sp>
      <p:pic>
        <p:nvPicPr>
          <p:cNvPr id="15367" name="Picture 4"/>
          <p:cNvPicPr>
            <a:picLocks noChangeAspect="1" noChangeArrowheads="1"/>
          </p:cNvPicPr>
          <p:nvPr/>
        </p:nvPicPr>
        <p:blipFill>
          <a:blip r:embed="rId2" cstate="print"/>
          <a:srcRect/>
          <a:stretch>
            <a:fillRect/>
          </a:stretch>
        </p:blipFill>
        <p:spPr bwMode="auto">
          <a:xfrm>
            <a:off x="4643438" y="2386013"/>
            <a:ext cx="539750" cy="611187"/>
          </a:xfrm>
          <a:prstGeom prst="rect">
            <a:avLst/>
          </a:prstGeom>
          <a:noFill/>
          <a:ln w="9525">
            <a:noFill/>
            <a:miter lim="800000"/>
            <a:headEnd/>
            <a:tailEnd/>
          </a:ln>
        </p:spPr>
      </p:pic>
      <p:pic>
        <p:nvPicPr>
          <p:cNvPr id="15368" name="Picture 5"/>
          <p:cNvPicPr>
            <a:picLocks noChangeAspect="1" noChangeArrowheads="1"/>
          </p:cNvPicPr>
          <p:nvPr/>
        </p:nvPicPr>
        <p:blipFill>
          <a:blip r:embed="rId3" cstate="print"/>
          <a:srcRect/>
          <a:stretch>
            <a:fillRect/>
          </a:stretch>
        </p:blipFill>
        <p:spPr bwMode="auto">
          <a:xfrm>
            <a:off x="395288" y="3500438"/>
            <a:ext cx="762317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a date 3"/>
          <p:cNvSpPr>
            <a:spLocks noGrp="1"/>
          </p:cNvSpPr>
          <p:nvPr>
            <p:ph type="dt" sz="quarter" idx="10"/>
          </p:nvPr>
        </p:nvSpPr>
        <p:spPr>
          <a:noFill/>
        </p:spPr>
        <p:txBody>
          <a:bodyPr/>
          <a:lstStyle/>
          <a:p>
            <a:r>
              <a:rPr lang="fr-FR" smtClean="0"/>
              <a:t>Groupe 3</a:t>
            </a:r>
          </a:p>
        </p:txBody>
      </p:sp>
      <p:sp>
        <p:nvSpPr>
          <p:cNvPr id="16387" name="Espace réservé du pied de page 4"/>
          <p:cNvSpPr>
            <a:spLocks noGrp="1"/>
          </p:cNvSpPr>
          <p:nvPr>
            <p:ph type="ftr" sz="quarter" idx="11"/>
          </p:nvPr>
        </p:nvSpPr>
        <p:spPr>
          <a:noFill/>
        </p:spPr>
        <p:txBody>
          <a:bodyPr/>
          <a:lstStyle/>
          <a:p>
            <a:r>
              <a:rPr lang="fr-FR" smtClean="0"/>
              <a:t>Séance 2</a:t>
            </a:r>
          </a:p>
        </p:txBody>
      </p:sp>
      <p:sp>
        <p:nvSpPr>
          <p:cNvPr id="16388" name="Espace réservé du numéro de diapositive 5"/>
          <p:cNvSpPr>
            <a:spLocks noGrp="1"/>
          </p:cNvSpPr>
          <p:nvPr>
            <p:ph type="sldNum" sz="quarter" idx="12"/>
          </p:nvPr>
        </p:nvSpPr>
        <p:spPr>
          <a:noFill/>
        </p:spPr>
        <p:txBody>
          <a:bodyPr/>
          <a:lstStyle/>
          <a:p>
            <a:fld id="{B204D35F-5045-4AEF-832D-1342D25B5FA3}" type="slidenum">
              <a:rPr lang="fr-FR" smtClean="0"/>
              <a:pPr/>
              <a:t>15</a:t>
            </a:fld>
            <a:endParaRPr lang="fr-FR" smtClean="0"/>
          </a:p>
        </p:txBody>
      </p:sp>
      <p:sp>
        <p:nvSpPr>
          <p:cNvPr id="16389" name="Rectangle 2"/>
          <p:cNvSpPr>
            <a:spLocks noGrp="1" noChangeArrowheads="1"/>
          </p:cNvSpPr>
          <p:nvPr>
            <p:ph type="title"/>
          </p:nvPr>
        </p:nvSpPr>
        <p:spPr>
          <a:xfrm>
            <a:off x="395288" y="203200"/>
            <a:ext cx="8424862" cy="1143000"/>
          </a:xfrm>
        </p:spPr>
        <p:txBody>
          <a:bodyPr/>
          <a:lstStyle/>
          <a:p>
            <a:pPr eaLnBrk="1" hangingPunct="1"/>
            <a:r>
              <a:rPr lang="fr-FR" smtClean="0"/>
              <a:t>L’aide dans le module de code</a:t>
            </a:r>
          </a:p>
        </p:txBody>
      </p:sp>
      <p:sp>
        <p:nvSpPr>
          <p:cNvPr id="16390" name="Rectangle 3"/>
          <p:cNvSpPr>
            <a:spLocks noChangeArrowheads="1"/>
          </p:cNvSpPr>
          <p:nvPr/>
        </p:nvSpPr>
        <p:spPr bwMode="auto">
          <a:xfrm>
            <a:off x="231775" y="1484313"/>
            <a:ext cx="8516938" cy="143986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a:t>Vous pouvez aussi activer l’aide en pointant sur une fonction puis F1.</a:t>
            </a:r>
          </a:p>
          <a:p>
            <a:pPr marL="342900" indent="-342900">
              <a:lnSpc>
                <a:spcPct val="110000"/>
              </a:lnSpc>
              <a:spcBef>
                <a:spcPct val="15000"/>
              </a:spcBef>
              <a:spcAft>
                <a:spcPct val="15000"/>
              </a:spcAft>
              <a:buClr>
                <a:schemeClr val="folHlink"/>
              </a:buClr>
              <a:buFont typeface="Wingdings" pitchFamily="2" charset="2"/>
              <a:buChar char="§"/>
            </a:pPr>
            <a:r>
              <a:rPr lang="fr-FR" sz="2400"/>
              <a:t>Exemple de la fonction VBA Sqr</a:t>
            </a:r>
          </a:p>
        </p:txBody>
      </p:sp>
      <p:pic>
        <p:nvPicPr>
          <p:cNvPr id="16391" name="Picture 6"/>
          <p:cNvPicPr>
            <a:picLocks noChangeAspect="1" noChangeArrowheads="1"/>
          </p:cNvPicPr>
          <p:nvPr/>
        </p:nvPicPr>
        <p:blipFill>
          <a:blip r:embed="rId2" cstate="print"/>
          <a:srcRect/>
          <a:stretch>
            <a:fillRect/>
          </a:stretch>
        </p:blipFill>
        <p:spPr bwMode="auto">
          <a:xfrm>
            <a:off x="179388" y="3068638"/>
            <a:ext cx="8748712"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a date 3"/>
          <p:cNvSpPr>
            <a:spLocks noGrp="1"/>
          </p:cNvSpPr>
          <p:nvPr>
            <p:ph type="dt" sz="quarter" idx="10"/>
          </p:nvPr>
        </p:nvSpPr>
        <p:spPr>
          <a:noFill/>
        </p:spPr>
        <p:txBody>
          <a:bodyPr/>
          <a:lstStyle/>
          <a:p>
            <a:r>
              <a:rPr lang="fr-FR" smtClean="0"/>
              <a:t>Groupe 3</a:t>
            </a:r>
          </a:p>
        </p:txBody>
      </p:sp>
      <p:sp>
        <p:nvSpPr>
          <p:cNvPr id="17411" name="Espace réservé du pied de page 4"/>
          <p:cNvSpPr>
            <a:spLocks noGrp="1"/>
          </p:cNvSpPr>
          <p:nvPr>
            <p:ph type="ftr" sz="quarter" idx="11"/>
          </p:nvPr>
        </p:nvSpPr>
        <p:spPr>
          <a:noFill/>
        </p:spPr>
        <p:txBody>
          <a:bodyPr/>
          <a:lstStyle/>
          <a:p>
            <a:r>
              <a:rPr lang="fr-FR" smtClean="0"/>
              <a:t>Séance 2</a:t>
            </a:r>
          </a:p>
        </p:txBody>
      </p:sp>
      <p:sp>
        <p:nvSpPr>
          <p:cNvPr id="17412" name="Espace réservé du numéro de diapositive 5"/>
          <p:cNvSpPr>
            <a:spLocks noGrp="1"/>
          </p:cNvSpPr>
          <p:nvPr>
            <p:ph type="sldNum" sz="quarter" idx="12"/>
          </p:nvPr>
        </p:nvSpPr>
        <p:spPr>
          <a:noFill/>
        </p:spPr>
        <p:txBody>
          <a:bodyPr/>
          <a:lstStyle/>
          <a:p>
            <a:fld id="{57E8E352-DD8E-4C07-871D-96645CDBEF0D}" type="slidenum">
              <a:rPr lang="fr-FR" smtClean="0"/>
              <a:pPr/>
              <a:t>16</a:t>
            </a:fld>
            <a:endParaRPr lang="fr-FR" smtClean="0"/>
          </a:p>
        </p:txBody>
      </p:sp>
      <p:sp>
        <p:nvSpPr>
          <p:cNvPr id="17413" name="Rectangle 2"/>
          <p:cNvSpPr>
            <a:spLocks noGrp="1" noChangeArrowheads="1"/>
          </p:cNvSpPr>
          <p:nvPr>
            <p:ph type="title"/>
          </p:nvPr>
        </p:nvSpPr>
        <p:spPr>
          <a:xfrm>
            <a:off x="250825" y="404813"/>
            <a:ext cx="8424863" cy="796925"/>
          </a:xfrm>
        </p:spPr>
        <p:txBody>
          <a:bodyPr/>
          <a:lstStyle/>
          <a:p>
            <a:pPr eaLnBrk="1" hangingPunct="1"/>
            <a:r>
              <a:rPr lang="fr-FR" smtClean="0"/>
              <a:t>L’aide dans le module de code</a:t>
            </a:r>
          </a:p>
        </p:txBody>
      </p:sp>
      <p:sp>
        <p:nvSpPr>
          <p:cNvPr id="17414" name="Rectangle 4"/>
          <p:cNvSpPr>
            <a:spLocks noChangeArrowheads="1"/>
          </p:cNvSpPr>
          <p:nvPr/>
        </p:nvSpPr>
        <p:spPr bwMode="auto">
          <a:xfrm>
            <a:off x="95250" y="1773238"/>
            <a:ext cx="3397250" cy="3527425"/>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a:t>Cette aide ne fonctionne pas pour les fonctions Excel.</a:t>
            </a:r>
          </a:p>
          <a:p>
            <a:pPr marL="342900" indent="-342900">
              <a:lnSpc>
                <a:spcPct val="110000"/>
              </a:lnSpc>
              <a:spcBef>
                <a:spcPct val="15000"/>
              </a:spcBef>
              <a:spcAft>
                <a:spcPct val="15000"/>
              </a:spcAft>
              <a:buClr>
                <a:schemeClr val="folHlink"/>
              </a:buClr>
              <a:buFont typeface="Wingdings" pitchFamily="2" charset="2"/>
              <a:buChar char="§"/>
            </a:pPr>
            <a:r>
              <a:rPr lang="fr-FR"/>
              <a:t>Exemple de la fonction Excel Sqrt</a:t>
            </a:r>
          </a:p>
          <a:p>
            <a:pPr marL="342900" indent="-342900">
              <a:spcBef>
                <a:spcPct val="20000"/>
              </a:spcBef>
              <a:spcAft>
                <a:spcPct val="20000"/>
              </a:spcAft>
              <a:buClr>
                <a:schemeClr val="folHlink"/>
              </a:buClr>
              <a:buSzPct val="60000"/>
              <a:buFont typeface="Wingdings" pitchFamily="2" charset="2"/>
              <a:buChar char="n"/>
            </a:pPr>
            <a:r>
              <a:rPr lang="fr-FR"/>
              <a:t>A droite, le message peut encourageant renvoyé par l’aide en point sur la fonction Sqrt.</a:t>
            </a:r>
          </a:p>
        </p:txBody>
      </p:sp>
      <p:pic>
        <p:nvPicPr>
          <p:cNvPr id="17415" name="Picture 6"/>
          <p:cNvPicPr>
            <a:picLocks noChangeAspect="1" noChangeArrowheads="1"/>
          </p:cNvPicPr>
          <p:nvPr/>
        </p:nvPicPr>
        <p:blipFill>
          <a:blip r:embed="rId2" cstate="print"/>
          <a:srcRect/>
          <a:stretch>
            <a:fillRect/>
          </a:stretch>
        </p:blipFill>
        <p:spPr bwMode="auto">
          <a:xfrm>
            <a:off x="3479800" y="1700213"/>
            <a:ext cx="5556250" cy="3703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3"/>
          <p:cNvSpPr>
            <a:spLocks noGrp="1"/>
          </p:cNvSpPr>
          <p:nvPr>
            <p:ph type="dt" sz="quarter" idx="10"/>
          </p:nvPr>
        </p:nvSpPr>
        <p:spPr>
          <a:noFill/>
        </p:spPr>
        <p:txBody>
          <a:bodyPr/>
          <a:lstStyle/>
          <a:p>
            <a:r>
              <a:rPr lang="fr-FR" smtClean="0"/>
              <a:t>Groupe 3</a:t>
            </a:r>
          </a:p>
        </p:txBody>
      </p:sp>
      <p:sp>
        <p:nvSpPr>
          <p:cNvPr id="18435" name="Espace réservé du pied de page 4"/>
          <p:cNvSpPr>
            <a:spLocks noGrp="1"/>
          </p:cNvSpPr>
          <p:nvPr>
            <p:ph type="ftr" sz="quarter" idx="11"/>
          </p:nvPr>
        </p:nvSpPr>
        <p:spPr>
          <a:noFill/>
        </p:spPr>
        <p:txBody>
          <a:bodyPr/>
          <a:lstStyle/>
          <a:p>
            <a:r>
              <a:rPr lang="fr-FR" smtClean="0"/>
              <a:t>Séance 2</a:t>
            </a:r>
          </a:p>
        </p:txBody>
      </p:sp>
      <p:sp>
        <p:nvSpPr>
          <p:cNvPr id="18436" name="Espace réservé du numéro de diapositive 5"/>
          <p:cNvSpPr>
            <a:spLocks noGrp="1"/>
          </p:cNvSpPr>
          <p:nvPr>
            <p:ph type="sldNum" sz="quarter" idx="12"/>
          </p:nvPr>
        </p:nvSpPr>
        <p:spPr>
          <a:noFill/>
        </p:spPr>
        <p:txBody>
          <a:bodyPr/>
          <a:lstStyle/>
          <a:p>
            <a:fld id="{9FF3CF31-B098-4862-9CAE-FF69290BACA1}" type="slidenum">
              <a:rPr lang="fr-FR" smtClean="0"/>
              <a:pPr/>
              <a:t>17</a:t>
            </a:fld>
            <a:endParaRPr lang="fr-FR" smtClean="0"/>
          </a:p>
        </p:txBody>
      </p:sp>
      <p:sp>
        <p:nvSpPr>
          <p:cNvPr id="18437" name="Rectangle 2"/>
          <p:cNvSpPr>
            <a:spLocks noGrp="1" noChangeArrowheads="1"/>
          </p:cNvSpPr>
          <p:nvPr>
            <p:ph type="title"/>
          </p:nvPr>
        </p:nvSpPr>
        <p:spPr>
          <a:xfrm>
            <a:off x="395288" y="203200"/>
            <a:ext cx="8424862" cy="1143000"/>
          </a:xfrm>
        </p:spPr>
        <p:txBody>
          <a:bodyPr/>
          <a:lstStyle/>
          <a:p>
            <a:pPr eaLnBrk="1" hangingPunct="1"/>
            <a:r>
              <a:rPr lang="fr-FR" smtClean="0"/>
              <a:t>L’info-bulle</a:t>
            </a:r>
          </a:p>
        </p:txBody>
      </p:sp>
      <p:sp>
        <p:nvSpPr>
          <p:cNvPr id="18438" name="Rectangle 3"/>
          <p:cNvSpPr>
            <a:spLocks noChangeArrowheads="1"/>
          </p:cNvSpPr>
          <p:nvPr/>
        </p:nvSpPr>
        <p:spPr bwMode="auto">
          <a:xfrm>
            <a:off x="231775" y="1504280"/>
            <a:ext cx="8516938" cy="4445000"/>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dirty="0"/>
              <a:t>L’aide de VBE définit ainsi une info-bulle : c’est « une courte description, de quelques mots en général, qui apparaît lorsque l'utilisateur place le pointeur de la souris sur un contrôle ou sur tout autre élément de l'interface utilisateur sans cliquer »</a:t>
            </a:r>
            <a:endParaRPr lang="fr-FR" sz="2800" dirty="0"/>
          </a:p>
          <a:p>
            <a:pPr marL="342900" indent="-342900">
              <a:lnSpc>
                <a:spcPct val="110000"/>
              </a:lnSpc>
              <a:spcBef>
                <a:spcPct val="15000"/>
              </a:spcBef>
              <a:spcAft>
                <a:spcPct val="15000"/>
              </a:spcAft>
              <a:buClr>
                <a:schemeClr val="folHlink"/>
              </a:buClr>
              <a:buFont typeface="Wingdings" pitchFamily="2" charset="2"/>
              <a:buChar char="§"/>
            </a:pPr>
            <a:r>
              <a:rPr lang="fr-FR" sz="2400" dirty="0"/>
              <a:t>Dans un module de code, une courte description de la fonction </a:t>
            </a:r>
            <a:r>
              <a:rPr lang="fr-FR" sz="2400" dirty="0" err="1"/>
              <a:t>Sqr</a:t>
            </a:r>
            <a:r>
              <a:rPr lang="fr-FR" sz="2400" dirty="0"/>
              <a:t> apparaît au moment où vous ouvrez la parenthèse.</a:t>
            </a:r>
          </a:p>
          <a:p>
            <a:pPr marL="342900" indent="-342900">
              <a:lnSpc>
                <a:spcPct val="110000"/>
              </a:lnSpc>
              <a:spcBef>
                <a:spcPct val="15000"/>
              </a:spcBef>
              <a:spcAft>
                <a:spcPct val="15000"/>
              </a:spcAft>
              <a:buClr>
                <a:schemeClr val="folHlink"/>
              </a:buClr>
              <a:buFont typeface="Wingdings" pitchFamily="2" charset="2"/>
              <a:buChar char="§"/>
            </a:pPr>
            <a:r>
              <a:rPr lang="fr-FR" sz="2400" dirty="0"/>
              <a:t>C’est le cas aussi pour </a:t>
            </a:r>
            <a:r>
              <a:rPr lang="fr-FR" sz="2400" dirty="0" smtClean="0"/>
              <a:t>l’instruction </a:t>
            </a:r>
            <a:r>
              <a:rPr lang="fr-FR" sz="2400" dirty="0"/>
              <a:t>Dim et la fonction </a:t>
            </a:r>
            <a:r>
              <a:rPr lang="fr-FR" sz="2400" dirty="0" err="1"/>
              <a:t>Ubound</a:t>
            </a:r>
            <a:r>
              <a:rPr lang="fr-FR" sz="24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a date 3"/>
          <p:cNvSpPr>
            <a:spLocks noGrp="1"/>
          </p:cNvSpPr>
          <p:nvPr>
            <p:ph type="dt" sz="quarter" idx="10"/>
          </p:nvPr>
        </p:nvSpPr>
        <p:spPr>
          <a:noFill/>
        </p:spPr>
        <p:txBody>
          <a:bodyPr/>
          <a:lstStyle/>
          <a:p>
            <a:r>
              <a:rPr lang="fr-FR" smtClean="0"/>
              <a:t>Groupe 3</a:t>
            </a:r>
          </a:p>
        </p:txBody>
      </p:sp>
      <p:sp>
        <p:nvSpPr>
          <p:cNvPr id="19459" name="Espace réservé du pied de page 4"/>
          <p:cNvSpPr>
            <a:spLocks noGrp="1"/>
          </p:cNvSpPr>
          <p:nvPr>
            <p:ph type="ftr" sz="quarter" idx="11"/>
          </p:nvPr>
        </p:nvSpPr>
        <p:spPr>
          <a:noFill/>
        </p:spPr>
        <p:txBody>
          <a:bodyPr/>
          <a:lstStyle/>
          <a:p>
            <a:r>
              <a:rPr lang="fr-FR" smtClean="0"/>
              <a:t>Séance 2</a:t>
            </a:r>
          </a:p>
        </p:txBody>
      </p:sp>
      <p:sp>
        <p:nvSpPr>
          <p:cNvPr id="19460" name="Espace réservé du numéro de diapositive 5"/>
          <p:cNvSpPr>
            <a:spLocks noGrp="1"/>
          </p:cNvSpPr>
          <p:nvPr>
            <p:ph type="sldNum" sz="quarter" idx="12"/>
          </p:nvPr>
        </p:nvSpPr>
        <p:spPr>
          <a:noFill/>
        </p:spPr>
        <p:txBody>
          <a:bodyPr/>
          <a:lstStyle/>
          <a:p>
            <a:fld id="{2ADFC8FD-028F-498A-AA34-5AD9098C891A}" type="slidenum">
              <a:rPr lang="fr-FR" smtClean="0"/>
              <a:pPr/>
              <a:t>18</a:t>
            </a:fld>
            <a:endParaRPr lang="fr-FR" smtClean="0"/>
          </a:p>
        </p:txBody>
      </p:sp>
      <p:sp>
        <p:nvSpPr>
          <p:cNvPr id="19461" name="Rectangle 2"/>
          <p:cNvSpPr>
            <a:spLocks noGrp="1" noChangeArrowheads="1"/>
          </p:cNvSpPr>
          <p:nvPr>
            <p:ph type="title"/>
          </p:nvPr>
        </p:nvSpPr>
        <p:spPr>
          <a:xfrm>
            <a:off x="323850" y="404813"/>
            <a:ext cx="8424863" cy="796925"/>
          </a:xfrm>
        </p:spPr>
        <p:txBody>
          <a:bodyPr/>
          <a:lstStyle/>
          <a:p>
            <a:pPr eaLnBrk="1" hangingPunct="1"/>
            <a:r>
              <a:rPr lang="fr-FR" sz="3200" dirty="0" smtClean="0"/>
              <a:t>Partie II. Exercices du TD2</a:t>
            </a:r>
          </a:p>
        </p:txBody>
      </p:sp>
      <p:sp>
        <p:nvSpPr>
          <p:cNvPr id="19462" name="Rectangle 3"/>
          <p:cNvSpPr>
            <a:spLocks noChangeArrowheads="1"/>
          </p:cNvSpPr>
          <p:nvPr/>
        </p:nvSpPr>
        <p:spPr bwMode="auto">
          <a:xfrm>
            <a:off x="251520" y="1556792"/>
            <a:ext cx="8516937" cy="4680520"/>
          </a:xfrm>
          <a:prstGeom prst="rect">
            <a:avLst/>
          </a:prstGeom>
          <a:noFill/>
          <a:ln w="9525">
            <a:noFill/>
            <a:miter lim="800000"/>
            <a:headEnd/>
            <a:tailEnd/>
          </a:ln>
        </p:spPr>
        <p:txBody>
          <a:bodyPr/>
          <a:lstStyle/>
          <a:p>
            <a:pPr marL="342900" indent="-342900">
              <a:lnSpc>
                <a:spcPct val="115000"/>
              </a:lnSpc>
              <a:spcBef>
                <a:spcPct val="15000"/>
              </a:spcBef>
              <a:spcAft>
                <a:spcPct val="15000"/>
              </a:spcAft>
              <a:buClr>
                <a:schemeClr val="folHlink"/>
              </a:buClr>
              <a:buFont typeface="Wingdings" pitchFamily="2" charset="2"/>
              <a:buChar char="§"/>
            </a:pPr>
            <a:r>
              <a:rPr lang="fr-FR" sz="2400" dirty="0" smtClean="0"/>
              <a:t>Les </a:t>
            </a:r>
            <a:r>
              <a:rPr lang="fr-FR" sz="2400" dirty="0"/>
              <a:t>actifs financiers sont </a:t>
            </a:r>
            <a:r>
              <a:rPr lang="fr-FR" sz="2400" dirty="0" smtClean="0"/>
              <a:t>des </a:t>
            </a:r>
            <a:r>
              <a:rPr lang="fr-FR" sz="2400" dirty="0"/>
              <a:t>actifs risqués. Chaque actif peut être caractérisé par sa </a:t>
            </a:r>
            <a:r>
              <a:rPr lang="fr-FR" sz="2400" b="1" dirty="0">
                <a:solidFill>
                  <a:schemeClr val="tx2"/>
                </a:solidFill>
              </a:rPr>
              <a:t>rentabilité espérée </a:t>
            </a:r>
            <a:r>
              <a:rPr lang="fr-FR" sz="2400" dirty="0"/>
              <a:t>et son </a:t>
            </a:r>
            <a:r>
              <a:rPr lang="fr-FR" sz="2400" b="1" dirty="0">
                <a:solidFill>
                  <a:schemeClr val="tx2"/>
                </a:solidFill>
              </a:rPr>
              <a:t>risque</a:t>
            </a:r>
            <a:r>
              <a:rPr lang="fr-FR" sz="2400" dirty="0"/>
              <a:t> mesuré par l’écart type de la rentabilité espérée de l’actif.</a:t>
            </a:r>
          </a:p>
          <a:p>
            <a:pPr marL="342900" indent="-342900">
              <a:lnSpc>
                <a:spcPct val="115000"/>
              </a:lnSpc>
              <a:spcBef>
                <a:spcPct val="15000"/>
              </a:spcBef>
              <a:spcAft>
                <a:spcPct val="15000"/>
              </a:spcAft>
              <a:buClr>
                <a:schemeClr val="folHlink"/>
              </a:buClr>
              <a:buFont typeface="Wingdings" pitchFamily="2" charset="2"/>
              <a:buChar char="§"/>
            </a:pPr>
            <a:r>
              <a:rPr lang="fr-FR" sz="2400" dirty="0"/>
              <a:t>Choix d’un portefeuille se fait en fonction de sa rentabilité espérée et de son risque.</a:t>
            </a:r>
          </a:p>
          <a:p>
            <a:pPr marL="342900" indent="-342900">
              <a:lnSpc>
                <a:spcPct val="115000"/>
              </a:lnSpc>
              <a:spcBef>
                <a:spcPct val="15000"/>
              </a:spcBef>
              <a:spcAft>
                <a:spcPct val="15000"/>
              </a:spcAft>
              <a:buClr>
                <a:schemeClr val="folHlink"/>
              </a:buClr>
              <a:buFont typeface="Wingdings" pitchFamily="2" charset="2"/>
              <a:buChar char="§"/>
            </a:pPr>
            <a:r>
              <a:rPr lang="fr-FR" sz="2400" dirty="0"/>
              <a:t>Pour déterminer la </a:t>
            </a:r>
            <a:r>
              <a:rPr lang="fr-FR" sz="2400" b="1" dirty="0">
                <a:solidFill>
                  <a:schemeClr val="tx2"/>
                </a:solidFill>
              </a:rPr>
              <a:t>variance d’un portefeuille</a:t>
            </a:r>
            <a:r>
              <a:rPr lang="fr-FR" sz="2400" dirty="0"/>
              <a:t>, il faut tenir compte de la covariance des actifs qui le composent</a:t>
            </a:r>
            <a:r>
              <a:rPr lang="fr-FR" sz="2400" dirty="0" smtClean="0"/>
              <a:t>.</a:t>
            </a:r>
          </a:p>
          <a:p>
            <a:pPr marL="342900" indent="-342900">
              <a:lnSpc>
                <a:spcPct val="115000"/>
              </a:lnSpc>
              <a:spcBef>
                <a:spcPct val="15000"/>
              </a:spcBef>
              <a:spcAft>
                <a:spcPct val="15000"/>
              </a:spcAft>
              <a:buClr>
                <a:schemeClr val="folHlink"/>
              </a:buClr>
              <a:buFont typeface="Wingdings" pitchFamily="2" charset="2"/>
              <a:buChar char="§"/>
            </a:pPr>
            <a:r>
              <a:rPr lang="fr-FR" sz="2400" dirty="0" smtClean="0"/>
              <a:t>En combinant deux actifs corrélés négativement, on diminue la variance du portefeuille.</a:t>
            </a:r>
            <a:endParaRPr lang="fr-FR" sz="2400" dirty="0"/>
          </a:p>
        </p:txBody>
      </p:sp>
      <p:sp>
        <p:nvSpPr>
          <p:cNvPr id="1946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
        <p:nvSpPr>
          <p:cNvPr id="19464" name="Rectangle 5"/>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a date 3"/>
          <p:cNvSpPr>
            <a:spLocks noGrp="1"/>
          </p:cNvSpPr>
          <p:nvPr>
            <p:ph type="dt" sz="quarter" idx="10"/>
          </p:nvPr>
        </p:nvSpPr>
        <p:spPr>
          <a:noFill/>
        </p:spPr>
        <p:txBody>
          <a:bodyPr/>
          <a:lstStyle/>
          <a:p>
            <a:r>
              <a:rPr lang="fr-FR" smtClean="0"/>
              <a:t>Groupe 3</a:t>
            </a:r>
          </a:p>
        </p:txBody>
      </p:sp>
      <p:sp>
        <p:nvSpPr>
          <p:cNvPr id="20483" name="Espace réservé du pied de page 4"/>
          <p:cNvSpPr>
            <a:spLocks noGrp="1"/>
          </p:cNvSpPr>
          <p:nvPr>
            <p:ph type="ftr" sz="quarter" idx="11"/>
          </p:nvPr>
        </p:nvSpPr>
        <p:spPr>
          <a:noFill/>
        </p:spPr>
        <p:txBody>
          <a:bodyPr/>
          <a:lstStyle/>
          <a:p>
            <a:r>
              <a:rPr lang="fr-FR" smtClean="0"/>
              <a:t>Séance 2</a:t>
            </a:r>
          </a:p>
        </p:txBody>
      </p:sp>
      <p:sp>
        <p:nvSpPr>
          <p:cNvPr id="20484" name="Espace réservé du numéro de diapositive 5"/>
          <p:cNvSpPr>
            <a:spLocks noGrp="1"/>
          </p:cNvSpPr>
          <p:nvPr>
            <p:ph type="sldNum" sz="quarter" idx="12"/>
          </p:nvPr>
        </p:nvSpPr>
        <p:spPr>
          <a:noFill/>
        </p:spPr>
        <p:txBody>
          <a:bodyPr/>
          <a:lstStyle/>
          <a:p>
            <a:fld id="{A1534797-AFBE-49E4-85FE-40CE56A89ACE}" type="slidenum">
              <a:rPr lang="fr-FR" smtClean="0"/>
              <a:pPr/>
              <a:t>19</a:t>
            </a:fld>
            <a:endParaRPr lang="fr-FR" smtClean="0"/>
          </a:p>
        </p:txBody>
      </p:sp>
      <p:sp>
        <p:nvSpPr>
          <p:cNvPr id="20485" name="Rectangle 2"/>
          <p:cNvSpPr>
            <a:spLocks noGrp="1" noChangeArrowheads="1"/>
          </p:cNvSpPr>
          <p:nvPr>
            <p:ph type="title"/>
          </p:nvPr>
        </p:nvSpPr>
        <p:spPr>
          <a:xfrm>
            <a:off x="323850" y="332656"/>
            <a:ext cx="8424863" cy="796925"/>
          </a:xfrm>
        </p:spPr>
        <p:txBody>
          <a:bodyPr/>
          <a:lstStyle/>
          <a:p>
            <a:pPr eaLnBrk="1" hangingPunct="1"/>
            <a:r>
              <a:rPr lang="fr-FR" dirty="0" smtClean="0"/>
              <a:t>TD2 : les fonctions statistiques</a:t>
            </a:r>
          </a:p>
        </p:txBody>
      </p:sp>
      <p:sp>
        <p:nvSpPr>
          <p:cNvPr id="20486" name="Rectangle 3"/>
          <p:cNvSpPr>
            <a:spLocks noChangeArrowheads="1"/>
          </p:cNvSpPr>
          <p:nvPr/>
        </p:nvSpPr>
        <p:spPr bwMode="auto">
          <a:xfrm>
            <a:off x="250825" y="1341438"/>
            <a:ext cx="8516938" cy="504031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dirty="0"/>
              <a:t>Le TD2 est à nouveau décomposé en plusieurs exercices organisés avec une interface similaire à celle du TD1:</a:t>
            </a:r>
          </a:p>
          <a:p>
            <a:pPr marL="342900" indent="-342900">
              <a:lnSpc>
                <a:spcPct val="110000"/>
              </a:lnSpc>
              <a:spcBef>
                <a:spcPct val="15000"/>
              </a:spcBef>
              <a:spcAft>
                <a:spcPct val="15000"/>
              </a:spcAft>
              <a:buClr>
                <a:schemeClr val="folHlink"/>
              </a:buClr>
              <a:buFont typeface="Wingdings" pitchFamily="2" charset="2"/>
              <a:buChar char="§"/>
            </a:pPr>
            <a:r>
              <a:rPr lang="fr-FR" sz="2400" dirty="0"/>
              <a:t>Les exercices vous invitent à créer les fonctions suivantes</a:t>
            </a:r>
          </a:p>
          <a:p>
            <a:pPr marL="742950" lvl="1" indent="-285750">
              <a:lnSpc>
                <a:spcPct val="110000"/>
              </a:lnSpc>
              <a:spcBef>
                <a:spcPct val="15000"/>
              </a:spcBef>
              <a:spcAft>
                <a:spcPct val="15000"/>
              </a:spcAft>
              <a:buClr>
                <a:schemeClr val="hlink"/>
              </a:buClr>
              <a:buFont typeface="Wingdings" pitchFamily="2" charset="2"/>
              <a:buChar char="§"/>
            </a:pPr>
            <a:r>
              <a:rPr lang="fr-FR" sz="2400" dirty="0" err="1"/>
              <a:t>fnEsp</a:t>
            </a:r>
            <a:r>
              <a:rPr lang="fr-FR" sz="2400" dirty="0"/>
              <a:t> calcule l'espérance d'une variable aléatoire</a:t>
            </a:r>
          </a:p>
          <a:p>
            <a:pPr marL="742950" lvl="1" indent="-285750">
              <a:lnSpc>
                <a:spcPct val="110000"/>
              </a:lnSpc>
              <a:spcBef>
                <a:spcPct val="15000"/>
              </a:spcBef>
              <a:spcAft>
                <a:spcPct val="15000"/>
              </a:spcAft>
              <a:buClr>
                <a:schemeClr val="hlink"/>
              </a:buClr>
              <a:buFont typeface="Wingdings" pitchFamily="2" charset="2"/>
              <a:buChar char="§"/>
            </a:pPr>
            <a:r>
              <a:rPr lang="fr-FR" sz="2400" dirty="0" err="1"/>
              <a:t>fnStDev</a:t>
            </a:r>
            <a:r>
              <a:rPr lang="fr-FR" sz="2400" dirty="0"/>
              <a:t> calcule l'écart-type d'une variable aléatoire</a:t>
            </a:r>
          </a:p>
          <a:p>
            <a:pPr marL="742950" lvl="1" indent="-285750">
              <a:lnSpc>
                <a:spcPct val="110000"/>
              </a:lnSpc>
              <a:spcBef>
                <a:spcPct val="15000"/>
              </a:spcBef>
              <a:spcAft>
                <a:spcPct val="15000"/>
              </a:spcAft>
              <a:buClr>
                <a:schemeClr val="hlink"/>
              </a:buClr>
              <a:buFont typeface="Wingdings" pitchFamily="2" charset="2"/>
              <a:buChar char="§"/>
            </a:pPr>
            <a:r>
              <a:rPr lang="fr-FR" sz="2400" dirty="0" err="1"/>
              <a:t>fnCov</a:t>
            </a:r>
            <a:r>
              <a:rPr lang="fr-FR" sz="2400" dirty="0"/>
              <a:t> calcule la matrice des covariances</a:t>
            </a:r>
          </a:p>
          <a:p>
            <a:pPr marL="742950" lvl="1" indent="-285750">
              <a:lnSpc>
                <a:spcPct val="110000"/>
              </a:lnSpc>
              <a:spcBef>
                <a:spcPct val="15000"/>
              </a:spcBef>
              <a:spcAft>
                <a:spcPct val="15000"/>
              </a:spcAft>
              <a:buClr>
                <a:schemeClr val="hlink"/>
              </a:buClr>
              <a:buFont typeface="Wingdings" pitchFamily="2" charset="2"/>
              <a:buChar char="§"/>
            </a:pPr>
            <a:r>
              <a:rPr lang="fr-FR" sz="2400" dirty="0" err="1"/>
              <a:t>fnCorr</a:t>
            </a:r>
            <a:r>
              <a:rPr lang="fr-FR" sz="2400" dirty="0"/>
              <a:t> calcule la matrice des coefficients de corrélations</a:t>
            </a:r>
          </a:p>
          <a:p>
            <a:pPr marL="342900" indent="-342900">
              <a:lnSpc>
                <a:spcPct val="110000"/>
              </a:lnSpc>
              <a:spcBef>
                <a:spcPct val="15000"/>
              </a:spcBef>
              <a:spcAft>
                <a:spcPct val="15000"/>
              </a:spcAft>
              <a:buClr>
                <a:schemeClr val="folHlink"/>
              </a:buClr>
              <a:buFont typeface="Wingdings" pitchFamily="2" charset="2"/>
              <a:buChar char="§"/>
            </a:pPr>
            <a:r>
              <a:rPr lang="fr-FR" sz="2400" dirty="0"/>
              <a:t>Pourquoi faire ce travail puisque nous avons vu les fonctions Covariance et </a:t>
            </a:r>
            <a:r>
              <a:rPr lang="fr-FR" sz="2400" dirty="0" err="1" smtClean="0"/>
              <a:t>Ecartype</a:t>
            </a:r>
            <a:r>
              <a:rPr lang="fr-FR" sz="2400" dirty="0" smtClean="0"/>
              <a:t> </a:t>
            </a:r>
            <a:r>
              <a:rPr lang="fr-FR" sz="2400" dirty="0"/>
              <a:t>dans la liste les fonctions statistiques d’Excel (diapo </a:t>
            </a:r>
            <a:r>
              <a:rPr lang="fr-FR" sz="2400" dirty="0" smtClean="0"/>
              <a:t>3) </a:t>
            </a:r>
            <a:r>
              <a:rPr lang="fr-FR" sz="2400"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a date 3"/>
          <p:cNvSpPr>
            <a:spLocks noGrp="1"/>
          </p:cNvSpPr>
          <p:nvPr>
            <p:ph type="dt" sz="quarter" idx="10"/>
          </p:nvPr>
        </p:nvSpPr>
        <p:spPr>
          <a:noFill/>
        </p:spPr>
        <p:txBody>
          <a:bodyPr/>
          <a:lstStyle/>
          <a:p>
            <a:r>
              <a:rPr lang="fr-FR" smtClean="0"/>
              <a:t>Groupe 3</a:t>
            </a:r>
          </a:p>
        </p:txBody>
      </p:sp>
      <p:sp>
        <p:nvSpPr>
          <p:cNvPr id="4099" name="Espace réservé du pied de page 4"/>
          <p:cNvSpPr>
            <a:spLocks noGrp="1"/>
          </p:cNvSpPr>
          <p:nvPr>
            <p:ph type="ftr" sz="quarter" idx="11"/>
          </p:nvPr>
        </p:nvSpPr>
        <p:spPr>
          <a:noFill/>
        </p:spPr>
        <p:txBody>
          <a:bodyPr/>
          <a:lstStyle/>
          <a:p>
            <a:r>
              <a:rPr lang="fr-FR" smtClean="0"/>
              <a:t>Séance 2</a:t>
            </a:r>
          </a:p>
        </p:txBody>
      </p:sp>
      <p:sp>
        <p:nvSpPr>
          <p:cNvPr id="4100" name="Espace réservé du numéro de diapositive 5"/>
          <p:cNvSpPr>
            <a:spLocks noGrp="1"/>
          </p:cNvSpPr>
          <p:nvPr>
            <p:ph type="sldNum" sz="quarter" idx="12"/>
          </p:nvPr>
        </p:nvSpPr>
        <p:spPr>
          <a:noFill/>
        </p:spPr>
        <p:txBody>
          <a:bodyPr/>
          <a:lstStyle/>
          <a:p>
            <a:fld id="{B6B98E90-3C4F-4F9E-AFDC-251F3F2014D2}" type="slidenum">
              <a:rPr lang="fr-FR" smtClean="0"/>
              <a:pPr/>
              <a:t>2</a:t>
            </a:fld>
            <a:endParaRPr lang="fr-FR" smtClean="0"/>
          </a:p>
        </p:txBody>
      </p:sp>
      <p:sp>
        <p:nvSpPr>
          <p:cNvPr id="4101" name="Rectangle 2"/>
          <p:cNvSpPr>
            <a:spLocks noGrp="1" noChangeArrowheads="1"/>
          </p:cNvSpPr>
          <p:nvPr>
            <p:ph type="title"/>
          </p:nvPr>
        </p:nvSpPr>
        <p:spPr>
          <a:xfrm>
            <a:off x="395288" y="203200"/>
            <a:ext cx="8424862" cy="1143000"/>
          </a:xfrm>
        </p:spPr>
        <p:txBody>
          <a:bodyPr/>
          <a:lstStyle/>
          <a:p>
            <a:pPr eaLnBrk="1" hangingPunct="1"/>
            <a:r>
              <a:rPr lang="fr-FR" sz="3200" dirty="0" smtClean="0"/>
              <a:t>Plan de la séance</a:t>
            </a:r>
          </a:p>
        </p:txBody>
      </p:sp>
      <p:sp>
        <p:nvSpPr>
          <p:cNvPr id="4102" name="Rectangle 3"/>
          <p:cNvSpPr>
            <a:spLocks noGrp="1" noChangeArrowheads="1"/>
          </p:cNvSpPr>
          <p:nvPr>
            <p:ph type="body" idx="1"/>
          </p:nvPr>
        </p:nvSpPr>
        <p:spPr>
          <a:xfrm>
            <a:off x="395536" y="1916832"/>
            <a:ext cx="8353425" cy="3168352"/>
          </a:xfrm>
        </p:spPr>
        <p:txBody>
          <a:bodyPr/>
          <a:lstStyle/>
          <a:p>
            <a:pPr eaLnBrk="1" hangingPunct="1">
              <a:spcBef>
                <a:spcPts val="600"/>
              </a:spcBef>
              <a:spcAft>
                <a:spcPts val="600"/>
              </a:spcAft>
              <a:buSzTx/>
              <a:buFont typeface="Wingdings" pitchFamily="2" charset="2"/>
              <a:buChar char="§"/>
            </a:pPr>
            <a:r>
              <a:rPr lang="fr-FR" dirty="0" smtClean="0"/>
              <a:t>Partie I. L’utilisation des fonctions dans les macros</a:t>
            </a:r>
          </a:p>
          <a:p>
            <a:pPr eaLnBrk="1" hangingPunct="1">
              <a:spcBef>
                <a:spcPts val="1200"/>
              </a:spcBef>
              <a:spcAft>
                <a:spcPts val="1200"/>
              </a:spcAft>
              <a:buSzTx/>
              <a:buFont typeface="Wingdings" pitchFamily="2" charset="2"/>
              <a:buChar char="§"/>
            </a:pPr>
            <a:r>
              <a:rPr lang="fr-FR" dirty="0" smtClean="0"/>
              <a:t>Partie II. </a:t>
            </a:r>
            <a:r>
              <a:rPr lang="fr-FR" dirty="0" smtClean="0"/>
              <a:t>Exercices</a:t>
            </a:r>
            <a:endParaRPr lang="fr-F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a date 3"/>
          <p:cNvSpPr>
            <a:spLocks noGrp="1"/>
          </p:cNvSpPr>
          <p:nvPr>
            <p:ph type="dt" sz="quarter" idx="10"/>
          </p:nvPr>
        </p:nvSpPr>
        <p:spPr>
          <a:noFill/>
        </p:spPr>
        <p:txBody>
          <a:bodyPr/>
          <a:lstStyle/>
          <a:p>
            <a:r>
              <a:rPr lang="fr-FR" smtClean="0"/>
              <a:t>Groupe 3</a:t>
            </a:r>
          </a:p>
        </p:txBody>
      </p:sp>
      <p:sp>
        <p:nvSpPr>
          <p:cNvPr id="21507" name="Espace réservé du pied de page 4"/>
          <p:cNvSpPr>
            <a:spLocks noGrp="1"/>
          </p:cNvSpPr>
          <p:nvPr>
            <p:ph type="ftr" sz="quarter" idx="11"/>
          </p:nvPr>
        </p:nvSpPr>
        <p:spPr>
          <a:noFill/>
        </p:spPr>
        <p:txBody>
          <a:bodyPr/>
          <a:lstStyle/>
          <a:p>
            <a:r>
              <a:rPr lang="fr-FR" smtClean="0"/>
              <a:t>Séance 2</a:t>
            </a:r>
          </a:p>
        </p:txBody>
      </p:sp>
      <p:sp>
        <p:nvSpPr>
          <p:cNvPr id="21508" name="Espace réservé du numéro de diapositive 5"/>
          <p:cNvSpPr>
            <a:spLocks noGrp="1"/>
          </p:cNvSpPr>
          <p:nvPr>
            <p:ph type="sldNum" sz="quarter" idx="12"/>
          </p:nvPr>
        </p:nvSpPr>
        <p:spPr>
          <a:noFill/>
        </p:spPr>
        <p:txBody>
          <a:bodyPr/>
          <a:lstStyle/>
          <a:p>
            <a:fld id="{20578289-B3D4-4EE6-8F8D-9ECB7AD4D27D}" type="slidenum">
              <a:rPr lang="fr-FR" smtClean="0"/>
              <a:pPr/>
              <a:t>20</a:t>
            </a:fld>
            <a:endParaRPr lang="fr-FR" smtClean="0"/>
          </a:p>
        </p:txBody>
      </p:sp>
      <p:sp>
        <p:nvSpPr>
          <p:cNvPr id="21509" name="Rectangle 2"/>
          <p:cNvSpPr>
            <a:spLocks noGrp="1" noChangeArrowheads="1"/>
          </p:cNvSpPr>
          <p:nvPr>
            <p:ph type="title"/>
          </p:nvPr>
        </p:nvSpPr>
        <p:spPr>
          <a:xfrm>
            <a:off x="323850" y="404813"/>
            <a:ext cx="8424863" cy="796925"/>
          </a:xfrm>
        </p:spPr>
        <p:txBody>
          <a:bodyPr/>
          <a:lstStyle/>
          <a:p>
            <a:pPr eaLnBrk="1" hangingPunct="1"/>
            <a:r>
              <a:rPr lang="fr-FR" sz="3200" smtClean="0"/>
              <a:t>Le problème</a:t>
            </a:r>
          </a:p>
        </p:txBody>
      </p:sp>
      <p:sp>
        <p:nvSpPr>
          <p:cNvPr id="21510" name="Rectangle 3"/>
          <p:cNvSpPr>
            <a:spLocks noChangeArrowheads="1"/>
          </p:cNvSpPr>
          <p:nvPr/>
        </p:nvSpPr>
        <p:spPr bwMode="auto">
          <a:xfrm>
            <a:off x="395288" y="1484313"/>
            <a:ext cx="8516937" cy="4535487"/>
          </a:xfrm>
          <a:prstGeom prst="rect">
            <a:avLst/>
          </a:prstGeom>
          <a:noFill/>
          <a:ln w="9525">
            <a:noFill/>
            <a:miter lim="800000"/>
            <a:headEnd/>
            <a:tailEnd/>
          </a:ln>
        </p:spPr>
        <p:txBody>
          <a:bodyPr/>
          <a:lstStyle/>
          <a:p>
            <a:pPr marL="342900" indent="-342900">
              <a:lnSpc>
                <a:spcPct val="115000"/>
              </a:lnSpc>
              <a:spcBef>
                <a:spcPct val="15000"/>
              </a:spcBef>
              <a:spcAft>
                <a:spcPct val="15000"/>
              </a:spcAft>
              <a:buClr>
                <a:schemeClr val="folHlink"/>
              </a:buClr>
              <a:buFont typeface="Wingdings" pitchFamily="2" charset="2"/>
              <a:buChar char="§"/>
            </a:pPr>
            <a:r>
              <a:rPr lang="fr-FR" sz="2400"/>
              <a:t>4 actifs</a:t>
            </a:r>
          </a:p>
          <a:p>
            <a:pPr marL="342900" indent="-342900">
              <a:lnSpc>
                <a:spcPct val="115000"/>
              </a:lnSpc>
              <a:spcBef>
                <a:spcPct val="15000"/>
              </a:spcBef>
              <a:spcAft>
                <a:spcPct val="15000"/>
              </a:spcAft>
              <a:buClr>
                <a:schemeClr val="folHlink"/>
              </a:buClr>
              <a:buFont typeface="Wingdings" pitchFamily="2" charset="2"/>
              <a:buChar char="§"/>
            </a:pPr>
            <a:r>
              <a:rPr lang="fr-FR" sz="2400"/>
              <a:t>20 états de la nature avec leur probabilité</a:t>
            </a:r>
          </a:p>
          <a:p>
            <a:pPr marL="342900" indent="-342900">
              <a:lnSpc>
                <a:spcPct val="115000"/>
              </a:lnSpc>
              <a:spcBef>
                <a:spcPct val="15000"/>
              </a:spcBef>
              <a:spcAft>
                <a:spcPct val="15000"/>
              </a:spcAft>
              <a:buClr>
                <a:schemeClr val="folHlink"/>
              </a:buClr>
              <a:buFont typeface="Wingdings" pitchFamily="2" charset="2"/>
              <a:buChar char="§"/>
            </a:pPr>
            <a:r>
              <a:rPr lang="fr-FR" sz="2400"/>
              <a:t>Pour chaque état de la nature, l’énoncé vous donne le prix des 4 actifs.</a:t>
            </a:r>
          </a:p>
          <a:p>
            <a:pPr marL="342900" indent="-342900">
              <a:lnSpc>
                <a:spcPct val="115000"/>
              </a:lnSpc>
              <a:spcBef>
                <a:spcPct val="15000"/>
              </a:spcBef>
              <a:spcAft>
                <a:spcPct val="15000"/>
              </a:spcAft>
              <a:buClr>
                <a:schemeClr val="folHlink"/>
              </a:buClr>
              <a:buFont typeface="Wingdings" pitchFamily="2" charset="2"/>
              <a:buChar char="§"/>
            </a:pPr>
            <a:r>
              <a:rPr lang="fr-FR" sz="2400"/>
              <a:t>Vous devez créer une fonction qui donne la matrice des variances covariances (exercice 3) en vous aidant des fonction conçue dans l’exercice 1.</a:t>
            </a:r>
          </a:p>
          <a:p>
            <a:pPr marL="342900" indent="-342900">
              <a:lnSpc>
                <a:spcPct val="115000"/>
              </a:lnSpc>
              <a:spcBef>
                <a:spcPct val="15000"/>
              </a:spcBef>
              <a:spcAft>
                <a:spcPct val="15000"/>
              </a:spcAft>
              <a:buClr>
                <a:schemeClr val="folHlink"/>
              </a:buClr>
              <a:buFont typeface="Wingdings" pitchFamily="2" charset="2"/>
              <a:buChar char="§"/>
            </a:pPr>
            <a:r>
              <a:rPr lang="fr-FR" sz="2400"/>
              <a:t>Vous devez créer une fonction qui donne la matrice des corrélations (exercice 4) en vous aidant des fonctions conçues dans les exercices 2 et 3.</a:t>
            </a:r>
          </a:p>
        </p:txBody>
      </p:sp>
      <p:sp>
        <p:nvSpPr>
          <p:cNvPr id="215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
        <p:nvSpPr>
          <p:cNvPr id="21512" name="Rectangle 5"/>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a date 3"/>
          <p:cNvSpPr>
            <a:spLocks noGrp="1"/>
          </p:cNvSpPr>
          <p:nvPr>
            <p:ph type="dt" sz="quarter" idx="10"/>
          </p:nvPr>
        </p:nvSpPr>
        <p:spPr>
          <a:noFill/>
        </p:spPr>
        <p:txBody>
          <a:bodyPr/>
          <a:lstStyle/>
          <a:p>
            <a:r>
              <a:rPr lang="fr-FR" smtClean="0"/>
              <a:t>Groupe 3</a:t>
            </a:r>
          </a:p>
        </p:txBody>
      </p:sp>
      <p:sp>
        <p:nvSpPr>
          <p:cNvPr id="22531" name="Espace réservé du pied de page 4"/>
          <p:cNvSpPr>
            <a:spLocks noGrp="1"/>
          </p:cNvSpPr>
          <p:nvPr>
            <p:ph type="ftr" sz="quarter" idx="11"/>
          </p:nvPr>
        </p:nvSpPr>
        <p:spPr>
          <a:noFill/>
        </p:spPr>
        <p:txBody>
          <a:bodyPr/>
          <a:lstStyle/>
          <a:p>
            <a:r>
              <a:rPr lang="fr-FR" smtClean="0"/>
              <a:t>Séance 2</a:t>
            </a:r>
          </a:p>
        </p:txBody>
      </p:sp>
      <p:sp>
        <p:nvSpPr>
          <p:cNvPr id="22532" name="Espace réservé du numéro de diapositive 5"/>
          <p:cNvSpPr>
            <a:spLocks noGrp="1"/>
          </p:cNvSpPr>
          <p:nvPr>
            <p:ph type="sldNum" sz="quarter" idx="12"/>
          </p:nvPr>
        </p:nvSpPr>
        <p:spPr>
          <a:noFill/>
        </p:spPr>
        <p:txBody>
          <a:bodyPr/>
          <a:lstStyle/>
          <a:p>
            <a:fld id="{FAE3D49D-D629-472B-99F8-3DDEE8B2A243}" type="slidenum">
              <a:rPr lang="fr-FR" smtClean="0"/>
              <a:pPr/>
              <a:t>21</a:t>
            </a:fld>
            <a:endParaRPr lang="fr-FR" smtClean="0"/>
          </a:p>
        </p:txBody>
      </p:sp>
      <p:sp>
        <p:nvSpPr>
          <p:cNvPr id="22533" name="Rectangle 2"/>
          <p:cNvSpPr>
            <a:spLocks noGrp="1" noChangeArrowheads="1"/>
          </p:cNvSpPr>
          <p:nvPr>
            <p:ph type="title"/>
          </p:nvPr>
        </p:nvSpPr>
        <p:spPr>
          <a:xfrm>
            <a:off x="214313" y="404813"/>
            <a:ext cx="8715375" cy="796925"/>
          </a:xfrm>
        </p:spPr>
        <p:txBody>
          <a:bodyPr/>
          <a:lstStyle/>
          <a:p>
            <a:pPr eaLnBrk="1" hangingPunct="1"/>
            <a:r>
              <a:rPr lang="fr-FR" sz="3200" smtClean="0"/>
              <a:t>Rappel : le cas des variables aléatoires discrètes (1)</a:t>
            </a:r>
          </a:p>
        </p:txBody>
      </p:sp>
      <p:sp>
        <p:nvSpPr>
          <p:cNvPr id="22534" name="Rectangle 3"/>
          <p:cNvSpPr>
            <a:spLocks noChangeArrowheads="1"/>
          </p:cNvSpPr>
          <p:nvPr/>
        </p:nvSpPr>
        <p:spPr bwMode="auto">
          <a:xfrm>
            <a:off x="250825" y="1341438"/>
            <a:ext cx="8516938" cy="504031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800"/>
              <a:t>Soit une variable aléatoire discrète x qui prend différentes valeurs notées x</a:t>
            </a:r>
            <a:r>
              <a:rPr lang="fr-FR" sz="2800" baseline="-25000"/>
              <a:t>i</a:t>
            </a:r>
            <a:r>
              <a:rPr lang="fr-FR" sz="2800"/>
              <a:t> avec une proba p(x</a:t>
            </a:r>
            <a:r>
              <a:rPr lang="fr-FR" sz="2800" baseline="-25000"/>
              <a:t>i</a:t>
            </a:r>
            <a:r>
              <a:rPr lang="fr-FR" sz="2800"/>
              <a:t>).</a:t>
            </a:r>
          </a:p>
          <a:p>
            <a:pPr marL="342900" indent="-342900">
              <a:lnSpc>
                <a:spcPct val="110000"/>
              </a:lnSpc>
              <a:spcBef>
                <a:spcPct val="15000"/>
              </a:spcBef>
              <a:spcAft>
                <a:spcPct val="15000"/>
              </a:spcAft>
              <a:buClr>
                <a:schemeClr val="folHlink"/>
              </a:buClr>
              <a:buFont typeface="Wingdings" pitchFamily="2" charset="2"/>
              <a:buChar char="§"/>
            </a:pPr>
            <a:r>
              <a:rPr lang="fr-FR" sz="2800"/>
              <a:t>Espérance ou la valeur attendue d’une variable aléatoire est égale à :</a:t>
            </a:r>
          </a:p>
          <a:p>
            <a:pPr marL="342900" indent="-342900">
              <a:lnSpc>
                <a:spcPct val="110000"/>
              </a:lnSpc>
              <a:spcBef>
                <a:spcPct val="15000"/>
              </a:spcBef>
              <a:spcAft>
                <a:spcPct val="15000"/>
              </a:spcAft>
              <a:buClr>
                <a:schemeClr val="folHlink"/>
              </a:buClr>
              <a:buFont typeface="Wingdings" pitchFamily="2" charset="2"/>
              <a:buChar char="§"/>
            </a:pPr>
            <a:endParaRPr lang="fr-FR" sz="2800"/>
          </a:p>
          <a:p>
            <a:pPr marL="342900" indent="-342900">
              <a:lnSpc>
                <a:spcPct val="110000"/>
              </a:lnSpc>
              <a:spcBef>
                <a:spcPct val="15000"/>
              </a:spcBef>
              <a:spcAft>
                <a:spcPct val="15000"/>
              </a:spcAft>
              <a:buClr>
                <a:schemeClr val="folHlink"/>
              </a:buClr>
              <a:buFont typeface="Wingdings" pitchFamily="2" charset="2"/>
              <a:buChar char="§"/>
            </a:pPr>
            <a:r>
              <a:rPr lang="fr-FR" sz="2800"/>
              <a:t>La variance de la variable x est égale à :</a:t>
            </a:r>
          </a:p>
          <a:p>
            <a:pPr marL="342900" indent="-342900">
              <a:lnSpc>
                <a:spcPct val="110000"/>
              </a:lnSpc>
              <a:spcBef>
                <a:spcPct val="15000"/>
              </a:spcBef>
              <a:spcAft>
                <a:spcPct val="15000"/>
              </a:spcAft>
              <a:buClr>
                <a:schemeClr val="folHlink"/>
              </a:buClr>
              <a:buFont typeface="Wingdings" pitchFamily="2" charset="2"/>
              <a:buChar char="§"/>
            </a:pPr>
            <a:endParaRPr lang="fr-FR" sz="2800"/>
          </a:p>
          <a:p>
            <a:pPr marL="342900" indent="-342900">
              <a:lnSpc>
                <a:spcPct val="110000"/>
              </a:lnSpc>
              <a:spcBef>
                <a:spcPct val="15000"/>
              </a:spcBef>
              <a:spcAft>
                <a:spcPct val="15000"/>
              </a:spcAft>
              <a:buClr>
                <a:schemeClr val="folHlink"/>
              </a:buClr>
            </a:pPr>
            <a:r>
              <a:rPr lang="fr-FR" sz="2800"/>
              <a:t>	Ou encore,</a:t>
            </a:r>
          </a:p>
          <a:p>
            <a:pPr marL="342900" indent="-342900">
              <a:lnSpc>
                <a:spcPct val="110000"/>
              </a:lnSpc>
              <a:spcBef>
                <a:spcPct val="15000"/>
              </a:spcBef>
              <a:spcAft>
                <a:spcPct val="15000"/>
              </a:spcAft>
              <a:buClr>
                <a:schemeClr val="folHlink"/>
              </a:buClr>
              <a:buFont typeface="Wingdings" pitchFamily="2" charset="2"/>
              <a:buChar char="§"/>
            </a:pPr>
            <a:endParaRPr lang="fr-FR" sz="2800"/>
          </a:p>
          <a:p>
            <a:pPr marL="342900" indent="-342900">
              <a:lnSpc>
                <a:spcPct val="110000"/>
              </a:lnSpc>
              <a:spcBef>
                <a:spcPct val="15000"/>
              </a:spcBef>
              <a:spcAft>
                <a:spcPct val="15000"/>
              </a:spcAft>
              <a:buClr>
                <a:schemeClr val="folHlink"/>
              </a:buClr>
              <a:buFont typeface="Wingdings" pitchFamily="2" charset="2"/>
              <a:buChar char="§"/>
            </a:pPr>
            <a:endParaRPr lang="fr-FR" sz="2800"/>
          </a:p>
          <a:p>
            <a:pPr marL="342900" indent="-342900">
              <a:lnSpc>
                <a:spcPct val="110000"/>
              </a:lnSpc>
              <a:spcBef>
                <a:spcPct val="15000"/>
              </a:spcBef>
              <a:spcAft>
                <a:spcPct val="15000"/>
              </a:spcAft>
              <a:buClr>
                <a:schemeClr val="folHlink"/>
              </a:buClr>
              <a:buFont typeface="Wingdings" pitchFamily="2" charset="2"/>
              <a:buChar char="§"/>
            </a:pPr>
            <a:endParaRPr lang="fr-FR" sz="2800"/>
          </a:p>
          <a:p>
            <a:pPr marL="342900" indent="-342900">
              <a:lnSpc>
                <a:spcPct val="110000"/>
              </a:lnSpc>
              <a:spcBef>
                <a:spcPct val="15000"/>
              </a:spcBef>
              <a:spcAft>
                <a:spcPct val="15000"/>
              </a:spcAft>
              <a:buClr>
                <a:schemeClr val="folHlink"/>
              </a:buClr>
              <a:buFont typeface="Wingdings" pitchFamily="2" charset="2"/>
              <a:buChar char="§"/>
            </a:pPr>
            <a:endParaRPr lang="fr-FR" sz="2800"/>
          </a:p>
        </p:txBody>
      </p:sp>
      <p:sp>
        <p:nvSpPr>
          <p:cNvPr id="2253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pic>
        <p:nvPicPr>
          <p:cNvPr id="22536" name="Picture 6"/>
          <p:cNvPicPr>
            <a:picLocks noChangeAspect="1" noChangeArrowheads="1"/>
          </p:cNvPicPr>
          <p:nvPr/>
        </p:nvPicPr>
        <p:blipFill>
          <a:blip r:embed="rId2" cstate="print"/>
          <a:srcRect/>
          <a:stretch>
            <a:fillRect/>
          </a:stretch>
        </p:blipFill>
        <p:spPr bwMode="auto">
          <a:xfrm>
            <a:off x="1547813" y="3429000"/>
            <a:ext cx="3735387" cy="925513"/>
          </a:xfrm>
          <a:prstGeom prst="rect">
            <a:avLst/>
          </a:prstGeom>
          <a:noFill/>
          <a:ln w="9525">
            <a:noFill/>
            <a:miter lim="800000"/>
            <a:headEnd/>
            <a:tailEnd/>
          </a:ln>
        </p:spPr>
      </p:pic>
      <p:pic>
        <p:nvPicPr>
          <p:cNvPr id="22537" name="Picture 7"/>
          <p:cNvPicPr>
            <a:picLocks noChangeAspect="1" noChangeArrowheads="1"/>
          </p:cNvPicPr>
          <p:nvPr/>
        </p:nvPicPr>
        <p:blipFill>
          <a:blip r:embed="rId3" cstate="print"/>
          <a:srcRect/>
          <a:stretch>
            <a:fillRect/>
          </a:stretch>
        </p:blipFill>
        <p:spPr bwMode="auto">
          <a:xfrm>
            <a:off x="1563688" y="4652963"/>
            <a:ext cx="4664075" cy="925512"/>
          </a:xfrm>
          <a:prstGeom prst="rect">
            <a:avLst/>
          </a:prstGeom>
          <a:noFill/>
          <a:ln w="9525">
            <a:noFill/>
            <a:miter lim="800000"/>
            <a:headEnd/>
            <a:tailEnd/>
          </a:ln>
        </p:spPr>
      </p:pic>
      <p:pic>
        <p:nvPicPr>
          <p:cNvPr id="22538" name="Picture 13"/>
          <p:cNvPicPr>
            <a:picLocks noChangeAspect="1" noChangeArrowheads="1"/>
          </p:cNvPicPr>
          <p:nvPr/>
        </p:nvPicPr>
        <p:blipFill>
          <a:blip r:embed="rId4" cstate="print"/>
          <a:srcRect/>
          <a:stretch>
            <a:fillRect/>
          </a:stretch>
        </p:blipFill>
        <p:spPr bwMode="auto">
          <a:xfrm>
            <a:off x="1509713" y="5805488"/>
            <a:ext cx="3062287" cy="53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a date 3"/>
          <p:cNvSpPr>
            <a:spLocks noGrp="1"/>
          </p:cNvSpPr>
          <p:nvPr>
            <p:ph type="dt" sz="quarter" idx="10"/>
          </p:nvPr>
        </p:nvSpPr>
        <p:spPr>
          <a:noFill/>
        </p:spPr>
        <p:txBody>
          <a:bodyPr/>
          <a:lstStyle/>
          <a:p>
            <a:r>
              <a:rPr lang="fr-FR" smtClean="0"/>
              <a:t>Groupe 3</a:t>
            </a:r>
          </a:p>
        </p:txBody>
      </p:sp>
      <p:sp>
        <p:nvSpPr>
          <p:cNvPr id="23555" name="Espace réservé du pied de page 4"/>
          <p:cNvSpPr>
            <a:spLocks noGrp="1"/>
          </p:cNvSpPr>
          <p:nvPr>
            <p:ph type="ftr" sz="quarter" idx="11"/>
          </p:nvPr>
        </p:nvSpPr>
        <p:spPr>
          <a:noFill/>
        </p:spPr>
        <p:txBody>
          <a:bodyPr/>
          <a:lstStyle/>
          <a:p>
            <a:r>
              <a:rPr lang="fr-FR" smtClean="0"/>
              <a:t>Séance 2</a:t>
            </a:r>
          </a:p>
        </p:txBody>
      </p:sp>
      <p:sp>
        <p:nvSpPr>
          <p:cNvPr id="23556" name="Espace réservé du numéro de diapositive 5"/>
          <p:cNvSpPr>
            <a:spLocks noGrp="1"/>
          </p:cNvSpPr>
          <p:nvPr>
            <p:ph type="sldNum" sz="quarter" idx="12"/>
          </p:nvPr>
        </p:nvSpPr>
        <p:spPr>
          <a:noFill/>
        </p:spPr>
        <p:txBody>
          <a:bodyPr/>
          <a:lstStyle/>
          <a:p>
            <a:fld id="{490E1542-ED43-40C0-975C-516E829D3FE5}" type="slidenum">
              <a:rPr lang="fr-FR" smtClean="0"/>
              <a:pPr/>
              <a:t>22</a:t>
            </a:fld>
            <a:endParaRPr lang="fr-FR" smtClean="0"/>
          </a:p>
        </p:txBody>
      </p:sp>
      <p:sp>
        <p:nvSpPr>
          <p:cNvPr id="23557"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(2)</a:t>
            </a:r>
          </a:p>
        </p:txBody>
      </p:sp>
      <p:sp>
        <p:nvSpPr>
          <p:cNvPr id="23558" name="Rectangle 3"/>
          <p:cNvSpPr>
            <a:spLocks noChangeArrowheads="1"/>
          </p:cNvSpPr>
          <p:nvPr/>
        </p:nvSpPr>
        <p:spPr bwMode="auto">
          <a:xfrm>
            <a:off x="250825" y="1341438"/>
            <a:ext cx="8516938" cy="504031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800"/>
              <a:t>Considérons à présent deux variables aléatoires discrètes x et y</a:t>
            </a:r>
          </a:p>
          <a:p>
            <a:pPr marL="342900" indent="-342900">
              <a:lnSpc>
                <a:spcPct val="110000"/>
              </a:lnSpc>
              <a:spcBef>
                <a:spcPct val="15000"/>
              </a:spcBef>
              <a:spcAft>
                <a:spcPct val="15000"/>
              </a:spcAft>
              <a:buClr>
                <a:schemeClr val="folHlink"/>
              </a:buClr>
              <a:buFont typeface="Wingdings" pitchFamily="2" charset="2"/>
              <a:buChar char="§"/>
            </a:pPr>
            <a:r>
              <a:rPr lang="fr-FR" sz="2800" u="sng"/>
              <a:t>La covariance</a:t>
            </a:r>
            <a:r>
              <a:rPr lang="fr-FR" sz="2800"/>
              <a:t>, notée cov(x,y), mesure la façon dont ces variables aléatoires varient simultanément </a:t>
            </a:r>
          </a:p>
          <a:p>
            <a:pPr marL="342900" indent="-342900">
              <a:lnSpc>
                <a:spcPct val="110000"/>
              </a:lnSpc>
              <a:spcBef>
                <a:spcPct val="15000"/>
              </a:spcBef>
              <a:spcAft>
                <a:spcPct val="15000"/>
              </a:spcAft>
              <a:buClr>
                <a:schemeClr val="folHlink"/>
              </a:buClr>
              <a:buFont typeface="Wingdings" pitchFamily="2" charset="2"/>
              <a:buNone/>
            </a:pPr>
            <a:r>
              <a:rPr lang="fr-FR" sz="2800"/>
              <a:t>	avec </a:t>
            </a:r>
          </a:p>
          <a:p>
            <a:pPr marL="342900" indent="-342900">
              <a:lnSpc>
                <a:spcPct val="110000"/>
              </a:lnSpc>
              <a:spcBef>
                <a:spcPct val="35000"/>
              </a:spcBef>
              <a:spcAft>
                <a:spcPct val="15000"/>
              </a:spcAft>
              <a:buClr>
                <a:schemeClr val="folHlink"/>
              </a:buClr>
              <a:buFont typeface="Wingdings" pitchFamily="2" charset="2"/>
              <a:buNone/>
            </a:pPr>
            <a:r>
              <a:rPr lang="fr-FR" sz="2800"/>
              <a:t>	ou encore </a:t>
            </a:r>
          </a:p>
          <a:p>
            <a:pPr marL="342900" indent="-342900">
              <a:lnSpc>
                <a:spcPct val="110000"/>
              </a:lnSpc>
              <a:spcBef>
                <a:spcPct val="50000"/>
              </a:spcBef>
              <a:spcAft>
                <a:spcPct val="15000"/>
              </a:spcAft>
              <a:buClr>
                <a:schemeClr val="folHlink"/>
              </a:buClr>
              <a:buFont typeface="Wingdings" pitchFamily="2" charset="2"/>
              <a:buChar char="§"/>
            </a:pPr>
            <a:r>
              <a:rPr lang="fr-FR" sz="2800"/>
              <a:t>Si  cov(x,y)=0 alors x et y sont indépendantes et elles ne sont pas corrélées.</a:t>
            </a:r>
          </a:p>
        </p:txBody>
      </p:sp>
      <p:sp>
        <p:nvSpPr>
          <p:cNvPr id="2355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pic>
        <p:nvPicPr>
          <p:cNvPr id="23560" name="Picture 14"/>
          <p:cNvPicPr>
            <a:picLocks noChangeAspect="1" noChangeArrowheads="1"/>
          </p:cNvPicPr>
          <p:nvPr/>
        </p:nvPicPr>
        <p:blipFill>
          <a:blip r:embed="rId2" cstate="print"/>
          <a:srcRect/>
          <a:stretch>
            <a:fillRect/>
          </a:stretch>
        </p:blipFill>
        <p:spPr bwMode="auto">
          <a:xfrm>
            <a:off x="2519363" y="3952875"/>
            <a:ext cx="4524375" cy="590550"/>
          </a:xfrm>
          <a:prstGeom prst="rect">
            <a:avLst/>
          </a:prstGeom>
          <a:noFill/>
          <a:ln w="9525">
            <a:noFill/>
            <a:miter lim="800000"/>
            <a:headEnd/>
            <a:tailEnd/>
          </a:ln>
        </p:spPr>
      </p:pic>
      <p:pic>
        <p:nvPicPr>
          <p:cNvPr id="23561" name="Picture 16"/>
          <p:cNvPicPr>
            <a:picLocks noChangeAspect="1" noChangeArrowheads="1"/>
          </p:cNvPicPr>
          <p:nvPr/>
        </p:nvPicPr>
        <p:blipFill>
          <a:blip r:embed="rId3" cstate="print"/>
          <a:srcRect/>
          <a:stretch>
            <a:fillRect/>
          </a:stretch>
        </p:blipFill>
        <p:spPr bwMode="auto">
          <a:xfrm>
            <a:off x="2579688" y="4625975"/>
            <a:ext cx="3806825"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a date 3"/>
          <p:cNvSpPr>
            <a:spLocks noGrp="1"/>
          </p:cNvSpPr>
          <p:nvPr>
            <p:ph type="dt" sz="quarter" idx="10"/>
          </p:nvPr>
        </p:nvSpPr>
        <p:spPr>
          <a:noFill/>
        </p:spPr>
        <p:txBody>
          <a:bodyPr/>
          <a:lstStyle/>
          <a:p>
            <a:r>
              <a:rPr lang="fr-FR" smtClean="0"/>
              <a:t>Groupe 3</a:t>
            </a:r>
          </a:p>
        </p:txBody>
      </p:sp>
      <p:sp>
        <p:nvSpPr>
          <p:cNvPr id="23555" name="Espace réservé du pied de page 4"/>
          <p:cNvSpPr>
            <a:spLocks noGrp="1"/>
          </p:cNvSpPr>
          <p:nvPr>
            <p:ph type="ftr" sz="quarter" idx="11"/>
          </p:nvPr>
        </p:nvSpPr>
        <p:spPr>
          <a:noFill/>
        </p:spPr>
        <p:txBody>
          <a:bodyPr/>
          <a:lstStyle/>
          <a:p>
            <a:r>
              <a:rPr lang="fr-FR" smtClean="0"/>
              <a:t>Séance 2</a:t>
            </a:r>
          </a:p>
        </p:txBody>
      </p:sp>
      <p:sp>
        <p:nvSpPr>
          <p:cNvPr id="23556" name="Espace réservé du numéro de diapositive 5"/>
          <p:cNvSpPr>
            <a:spLocks noGrp="1"/>
          </p:cNvSpPr>
          <p:nvPr>
            <p:ph type="sldNum" sz="quarter" idx="12"/>
          </p:nvPr>
        </p:nvSpPr>
        <p:spPr>
          <a:noFill/>
        </p:spPr>
        <p:txBody>
          <a:bodyPr/>
          <a:lstStyle/>
          <a:p>
            <a:fld id="{490E1542-ED43-40C0-975C-516E829D3FE5}" type="slidenum">
              <a:rPr lang="fr-FR" smtClean="0"/>
              <a:pPr/>
              <a:t>23</a:t>
            </a:fld>
            <a:endParaRPr lang="fr-FR" smtClean="0"/>
          </a:p>
        </p:txBody>
      </p:sp>
      <p:sp>
        <p:nvSpPr>
          <p:cNvPr id="23557" name="Rectangle 2"/>
          <p:cNvSpPr>
            <a:spLocks noGrp="1" noChangeArrowheads="1"/>
          </p:cNvSpPr>
          <p:nvPr>
            <p:ph type="title"/>
          </p:nvPr>
        </p:nvSpPr>
        <p:spPr>
          <a:xfrm>
            <a:off x="323850" y="404813"/>
            <a:ext cx="8424863" cy="796925"/>
          </a:xfrm>
        </p:spPr>
        <p:txBody>
          <a:bodyPr/>
          <a:lstStyle/>
          <a:p>
            <a:pPr eaLnBrk="1" hangingPunct="1"/>
            <a:r>
              <a:rPr lang="fr-FR" sz="3200" dirty="0" smtClean="0"/>
              <a:t>Rappel : Le cas des variables aléatoires discrètes (3)</a:t>
            </a:r>
          </a:p>
        </p:txBody>
      </p:sp>
      <p:sp>
        <p:nvSpPr>
          <p:cNvPr id="23558" name="Rectangle 3"/>
          <p:cNvSpPr>
            <a:spLocks noChangeArrowheads="1"/>
          </p:cNvSpPr>
          <p:nvPr/>
        </p:nvSpPr>
        <p:spPr bwMode="auto">
          <a:xfrm>
            <a:off x="250825" y="1341438"/>
            <a:ext cx="8516938" cy="504031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800" dirty="0" smtClean="0"/>
              <a:t>Lorsque la covariance est positive, cela signifie que x et y diffèrent de leur moyenne dans le même sens.</a:t>
            </a:r>
          </a:p>
          <a:p>
            <a:pPr marL="342900" indent="-342900">
              <a:lnSpc>
                <a:spcPct val="110000"/>
              </a:lnSpc>
              <a:spcBef>
                <a:spcPct val="15000"/>
              </a:spcBef>
              <a:spcAft>
                <a:spcPct val="15000"/>
              </a:spcAft>
              <a:buClr>
                <a:schemeClr val="folHlink"/>
              </a:buClr>
              <a:buFont typeface="Wingdings" pitchFamily="2" charset="2"/>
              <a:buChar char="§"/>
            </a:pPr>
            <a:r>
              <a:rPr lang="fr-FR" sz="2800" dirty="0" smtClean="0"/>
              <a:t>Lorsque la covariance est négative, cela signifie que x et y diffèrent de leur moyenne dans un sens opposé.</a:t>
            </a:r>
          </a:p>
          <a:p>
            <a:pPr marL="342900" indent="-342900">
              <a:lnSpc>
                <a:spcPct val="110000"/>
              </a:lnSpc>
              <a:spcBef>
                <a:spcPct val="15000"/>
              </a:spcBef>
              <a:spcAft>
                <a:spcPct val="15000"/>
              </a:spcAft>
              <a:buClr>
                <a:schemeClr val="folHlink"/>
              </a:buClr>
            </a:pPr>
            <a:r>
              <a:rPr lang="fr-FR" sz="2800" dirty="0" smtClean="0"/>
              <a:t>	Dans ce cas, on peut diminuer la variance d’un portefeuille en combinant ses deux actifs : une diminution du cours de l’actif x sera en moyenne compensée par une augmentation de l’actif y.</a:t>
            </a:r>
          </a:p>
          <a:p>
            <a:pPr marL="342900" indent="-342900">
              <a:lnSpc>
                <a:spcPct val="110000"/>
              </a:lnSpc>
              <a:spcBef>
                <a:spcPct val="15000"/>
              </a:spcBef>
              <a:spcAft>
                <a:spcPct val="15000"/>
              </a:spcAft>
              <a:buClr>
                <a:schemeClr val="folHlink"/>
              </a:buClr>
              <a:buFont typeface="Wingdings" pitchFamily="2" charset="2"/>
              <a:buChar char="§"/>
            </a:pPr>
            <a:endParaRPr lang="fr-FR" sz="2800" dirty="0"/>
          </a:p>
          <a:p>
            <a:pPr marL="342900" indent="-342900">
              <a:lnSpc>
                <a:spcPct val="110000"/>
              </a:lnSpc>
              <a:spcBef>
                <a:spcPct val="15000"/>
              </a:spcBef>
              <a:spcAft>
                <a:spcPct val="15000"/>
              </a:spcAft>
              <a:buClr>
                <a:schemeClr val="folHlink"/>
              </a:buClr>
              <a:buFont typeface="Wingdings" pitchFamily="2" charset="2"/>
              <a:buNone/>
            </a:pPr>
            <a:r>
              <a:rPr lang="fr-FR" sz="2800" dirty="0"/>
              <a:t>	</a:t>
            </a:r>
          </a:p>
        </p:txBody>
      </p:sp>
      <p:sp>
        <p:nvSpPr>
          <p:cNvPr id="2355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a date 3"/>
          <p:cNvSpPr>
            <a:spLocks noGrp="1"/>
          </p:cNvSpPr>
          <p:nvPr>
            <p:ph type="dt" sz="quarter" idx="10"/>
          </p:nvPr>
        </p:nvSpPr>
        <p:spPr>
          <a:noFill/>
        </p:spPr>
        <p:txBody>
          <a:bodyPr/>
          <a:lstStyle/>
          <a:p>
            <a:r>
              <a:rPr lang="fr-FR" smtClean="0"/>
              <a:t>Groupe 3</a:t>
            </a:r>
          </a:p>
        </p:txBody>
      </p:sp>
      <p:sp>
        <p:nvSpPr>
          <p:cNvPr id="24579" name="Espace réservé du pied de page 4"/>
          <p:cNvSpPr>
            <a:spLocks noGrp="1"/>
          </p:cNvSpPr>
          <p:nvPr>
            <p:ph type="ftr" sz="quarter" idx="11"/>
          </p:nvPr>
        </p:nvSpPr>
        <p:spPr>
          <a:noFill/>
        </p:spPr>
        <p:txBody>
          <a:bodyPr/>
          <a:lstStyle/>
          <a:p>
            <a:r>
              <a:rPr lang="fr-FR" smtClean="0"/>
              <a:t>Séance 2</a:t>
            </a:r>
          </a:p>
        </p:txBody>
      </p:sp>
      <p:sp>
        <p:nvSpPr>
          <p:cNvPr id="24580" name="Espace réservé du numéro de diapositive 5"/>
          <p:cNvSpPr>
            <a:spLocks noGrp="1"/>
          </p:cNvSpPr>
          <p:nvPr>
            <p:ph type="sldNum" sz="quarter" idx="12"/>
          </p:nvPr>
        </p:nvSpPr>
        <p:spPr>
          <a:noFill/>
        </p:spPr>
        <p:txBody>
          <a:bodyPr/>
          <a:lstStyle/>
          <a:p>
            <a:fld id="{862B8840-3D19-42CD-9C97-E43D7863D833}" type="slidenum">
              <a:rPr lang="fr-FR" smtClean="0"/>
              <a:pPr/>
              <a:t>24</a:t>
            </a:fld>
            <a:endParaRPr lang="fr-FR" smtClean="0"/>
          </a:p>
        </p:txBody>
      </p:sp>
      <p:sp>
        <p:nvSpPr>
          <p:cNvPr id="24581"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(4)</a:t>
            </a:r>
          </a:p>
        </p:txBody>
      </p:sp>
      <p:sp>
        <p:nvSpPr>
          <p:cNvPr id="24582" name="Rectangle 3"/>
          <p:cNvSpPr>
            <a:spLocks noChangeArrowheads="1"/>
          </p:cNvSpPr>
          <p:nvPr/>
        </p:nvSpPr>
        <p:spPr bwMode="auto">
          <a:xfrm>
            <a:off x="395288" y="1557338"/>
            <a:ext cx="8516937" cy="4032250"/>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800"/>
              <a:t>Méthode pour calculer la covariance</a:t>
            </a:r>
          </a:p>
          <a:p>
            <a:pPr marL="742950" lvl="1" indent="-285750">
              <a:lnSpc>
                <a:spcPct val="110000"/>
              </a:lnSpc>
              <a:spcBef>
                <a:spcPct val="15000"/>
              </a:spcBef>
              <a:spcAft>
                <a:spcPct val="15000"/>
              </a:spcAft>
              <a:buClr>
                <a:schemeClr val="hlink"/>
              </a:buClr>
              <a:buFont typeface="Wingdings" pitchFamily="2" charset="2"/>
              <a:buChar char="§"/>
            </a:pPr>
            <a:r>
              <a:rPr lang="fr-FR" sz="2400"/>
              <a:t>On calcule la moyenne de x et y </a:t>
            </a:r>
          </a:p>
          <a:p>
            <a:pPr marL="742950" lvl="1" indent="-285750">
              <a:lnSpc>
                <a:spcPct val="110000"/>
              </a:lnSpc>
              <a:spcBef>
                <a:spcPct val="15000"/>
              </a:spcBef>
              <a:spcAft>
                <a:spcPct val="15000"/>
              </a:spcAft>
              <a:buClr>
                <a:schemeClr val="hlink"/>
              </a:buClr>
              <a:buFont typeface="Wingdings" pitchFamily="2" charset="2"/>
              <a:buChar char="§"/>
            </a:pPr>
            <a:r>
              <a:rPr lang="fr-FR" sz="2400"/>
              <a:t>On calcule l’écart par rapport à la moyenne pour chaque valeur de x et de y</a:t>
            </a:r>
          </a:p>
          <a:p>
            <a:pPr marL="742950" lvl="1" indent="-285750">
              <a:lnSpc>
                <a:spcPct val="110000"/>
              </a:lnSpc>
              <a:spcBef>
                <a:spcPct val="15000"/>
              </a:spcBef>
              <a:spcAft>
                <a:spcPct val="15000"/>
              </a:spcAft>
              <a:buClr>
                <a:schemeClr val="hlink"/>
              </a:buClr>
              <a:buFont typeface="Wingdings" pitchFamily="2" charset="2"/>
              <a:buChar char="§"/>
            </a:pPr>
            <a:r>
              <a:rPr lang="fr-FR" sz="2400"/>
              <a:t>On calcule l’espérance du produit des écarts à la moyenne.</a:t>
            </a:r>
          </a:p>
        </p:txBody>
      </p:sp>
      <p:sp>
        <p:nvSpPr>
          <p:cNvPr id="245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pic>
        <p:nvPicPr>
          <p:cNvPr id="24584" name="Picture 6"/>
          <p:cNvPicPr>
            <a:picLocks noChangeAspect="1" noChangeArrowheads="1"/>
          </p:cNvPicPr>
          <p:nvPr/>
        </p:nvPicPr>
        <p:blipFill>
          <a:blip r:embed="rId2" cstate="print"/>
          <a:srcRect/>
          <a:stretch>
            <a:fillRect/>
          </a:stretch>
        </p:blipFill>
        <p:spPr bwMode="auto">
          <a:xfrm>
            <a:off x="2268538" y="4365625"/>
            <a:ext cx="3822700" cy="64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a date 3"/>
          <p:cNvSpPr>
            <a:spLocks noGrp="1"/>
          </p:cNvSpPr>
          <p:nvPr>
            <p:ph type="dt" sz="quarter" idx="10"/>
          </p:nvPr>
        </p:nvSpPr>
        <p:spPr>
          <a:noFill/>
        </p:spPr>
        <p:txBody>
          <a:bodyPr/>
          <a:lstStyle/>
          <a:p>
            <a:r>
              <a:rPr lang="fr-FR" smtClean="0"/>
              <a:t>Groupe 3</a:t>
            </a:r>
          </a:p>
        </p:txBody>
      </p:sp>
      <p:sp>
        <p:nvSpPr>
          <p:cNvPr id="25603" name="Espace réservé du pied de page 4"/>
          <p:cNvSpPr>
            <a:spLocks noGrp="1"/>
          </p:cNvSpPr>
          <p:nvPr>
            <p:ph type="ftr" sz="quarter" idx="11"/>
          </p:nvPr>
        </p:nvSpPr>
        <p:spPr>
          <a:noFill/>
        </p:spPr>
        <p:txBody>
          <a:bodyPr/>
          <a:lstStyle/>
          <a:p>
            <a:r>
              <a:rPr lang="fr-FR" smtClean="0"/>
              <a:t>Séance 2</a:t>
            </a:r>
          </a:p>
        </p:txBody>
      </p:sp>
      <p:sp>
        <p:nvSpPr>
          <p:cNvPr id="25604" name="Espace réservé du numéro de diapositive 5"/>
          <p:cNvSpPr>
            <a:spLocks noGrp="1"/>
          </p:cNvSpPr>
          <p:nvPr>
            <p:ph type="sldNum" sz="quarter" idx="12"/>
          </p:nvPr>
        </p:nvSpPr>
        <p:spPr>
          <a:noFill/>
        </p:spPr>
        <p:txBody>
          <a:bodyPr/>
          <a:lstStyle/>
          <a:p>
            <a:fld id="{DA8B3DD4-5BA1-435B-A224-D6A2C044FD25}" type="slidenum">
              <a:rPr lang="fr-FR" smtClean="0"/>
              <a:pPr/>
              <a:t>25</a:t>
            </a:fld>
            <a:endParaRPr lang="fr-FR" smtClean="0"/>
          </a:p>
        </p:txBody>
      </p:sp>
      <p:sp>
        <p:nvSpPr>
          <p:cNvPr id="25605"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(5)</a:t>
            </a:r>
          </a:p>
        </p:txBody>
      </p:sp>
      <p:sp>
        <p:nvSpPr>
          <p:cNvPr id="25606" name="Rectangle 3"/>
          <p:cNvSpPr>
            <a:spLocks noChangeArrowheads="1"/>
          </p:cNvSpPr>
          <p:nvPr/>
        </p:nvSpPr>
        <p:spPr bwMode="auto">
          <a:xfrm>
            <a:off x="395288" y="1557338"/>
            <a:ext cx="8516937" cy="4032250"/>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a:t>La covariance est sensible au choix des unités de mesure. </a:t>
            </a:r>
          </a:p>
          <a:p>
            <a:pPr marL="342900" indent="-342900">
              <a:lnSpc>
                <a:spcPct val="110000"/>
              </a:lnSpc>
              <a:spcBef>
                <a:spcPct val="15000"/>
              </a:spcBef>
              <a:spcAft>
                <a:spcPct val="15000"/>
              </a:spcAft>
              <a:buClr>
                <a:schemeClr val="folHlink"/>
              </a:buClr>
              <a:buFont typeface="Wingdings" pitchFamily="2" charset="2"/>
              <a:buChar char="§"/>
            </a:pPr>
            <a:r>
              <a:rPr lang="fr-FR" sz="2400"/>
              <a:t>le coefficient de corrélation </a:t>
            </a:r>
            <a:r>
              <a:rPr lang="fr-FR" sz="2800">
                <a:latin typeface="Symbol" pitchFamily="18" charset="2"/>
              </a:rPr>
              <a:t>r</a:t>
            </a:r>
            <a:r>
              <a:rPr lang="fr-FR" sz="2800"/>
              <a:t> </a:t>
            </a:r>
            <a:r>
              <a:rPr lang="fr-FR" sz="2400"/>
              <a:t>élimine cet inconvénient en divisant la covariance par les écarts types de x et de y :</a:t>
            </a:r>
          </a:p>
          <a:p>
            <a:pPr marL="342900" indent="-342900">
              <a:lnSpc>
                <a:spcPct val="110000"/>
              </a:lnSpc>
              <a:spcBef>
                <a:spcPct val="15000"/>
              </a:spcBef>
              <a:spcAft>
                <a:spcPct val="15000"/>
              </a:spcAft>
              <a:buClr>
                <a:schemeClr val="folHlink"/>
              </a:buClr>
              <a:buFont typeface="Wingdings" pitchFamily="2" charset="2"/>
              <a:buChar char="§"/>
            </a:pPr>
            <a:endParaRPr lang="fr-FR" sz="2400"/>
          </a:p>
          <a:p>
            <a:pPr marL="342900" indent="-342900">
              <a:lnSpc>
                <a:spcPct val="110000"/>
              </a:lnSpc>
              <a:spcBef>
                <a:spcPct val="15000"/>
              </a:spcBef>
              <a:spcAft>
                <a:spcPct val="15000"/>
              </a:spcAft>
              <a:buClr>
                <a:schemeClr val="folHlink"/>
              </a:buClr>
              <a:buFont typeface="Wingdings" pitchFamily="2" charset="2"/>
              <a:buChar char="§"/>
            </a:pPr>
            <a:endParaRPr lang="fr-FR" sz="2400"/>
          </a:p>
          <a:p>
            <a:pPr marL="342900" indent="-342900">
              <a:lnSpc>
                <a:spcPct val="110000"/>
              </a:lnSpc>
              <a:spcBef>
                <a:spcPct val="70000"/>
              </a:spcBef>
              <a:spcAft>
                <a:spcPct val="15000"/>
              </a:spcAft>
              <a:buClr>
                <a:schemeClr val="folHlink"/>
              </a:buClr>
              <a:buFont typeface="Wingdings" pitchFamily="2" charset="2"/>
              <a:buChar char="§"/>
            </a:pPr>
            <a:r>
              <a:rPr lang="fr-FR" sz="2800">
                <a:latin typeface="Symbol" pitchFamily="18" charset="2"/>
              </a:rPr>
              <a:t>r</a:t>
            </a:r>
            <a:r>
              <a:rPr lang="fr-FR" sz="2800"/>
              <a:t> </a:t>
            </a:r>
            <a:r>
              <a:rPr lang="fr-FR" sz="2400"/>
              <a:t>varie entre -1 et 1. Il existe une corrélation positive entre x et y si </a:t>
            </a:r>
            <a:r>
              <a:rPr lang="fr-FR" sz="2800">
                <a:latin typeface="Symbol" pitchFamily="18" charset="2"/>
              </a:rPr>
              <a:t>r</a:t>
            </a:r>
            <a:r>
              <a:rPr lang="fr-FR" sz="2400">
                <a:latin typeface="Symbol" pitchFamily="18" charset="2"/>
              </a:rPr>
              <a:t> </a:t>
            </a:r>
            <a:r>
              <a:rPr lang="fr-FR" sz="2400"/>
              <a:t>est proche de 1 et négative si </a:t>
            </a:r>
            <a:r>
              <a:rPr lang="fr-FR" sz="2800">
                <a:latin typeface="Symbol" pitchFamily="18" charset="2"/>
              </a:rPr>
              <a:t>r</a:t>
            </a:r>
            <a:r>
              <a:rPr lang="fr-FR" sz="2400">
                <a:latin typeface="Symbol" pitchFamily="18" charset="2"/>
              </a:rPr>
              <a:t> </a:t>
            </a:r>
            <a:r>
              <a:rPr lang="fr-FR" sz="2400"/>
              <a:t>est proche de -1.</a:t>
            </a:r>
          </a:p>
          <a:p>
            <a:pPr marL="342900" indent="-342900">
              <a:lnSpc>
                <a:spcPct val="110000"/>
              </a:lnSpc>
              <a:spcBef>
                <a:spcPct val="15000"/>
              </a:spcBef>
              <a:spcAft>
                <a:spcPct val="15000"/>
              </a:spcAft>
              <a:buClr>
                <a:schemeClr val="folHlink"/>
              </a:buClr>
              <a:buFont typeface="Wingdings" pitchFamily="2" charset="2"/>
              <a:buNone/>
            </a:pPr>
            <a:endParaRPr lang="fr-FR" sz="2400"/>
          </a:p>
        </p:txBody>
      </p:sp>
      <p:sp>
        <p:nvSpPr>
          <p:cNvPr id="2560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pic>
        <p:nvPicPr>
          <p:cNvPr id="25608" name="Picture 7"/>
          <p:cNvPicPr>
            <a:picLocks noChangeAspect="1" noChangeArrowheads="1"/>
          </p:cNvPicPr>
          <p:nvPr/>
        </p:nvPicPr>
        <p:blipFill>
          <a:blip r:embed="rId2" cstate="print"/>
          <a:srcRect/>
          <a:stretch>
            <a:fillRect/>
          </a:stretch>
        </p:blipFill>
        <p:spPr bwMode="auto">
          <a:xfrm>
            <a:off x="2916238" y="2997200"/>
            <a:ext cx="2451100" cy="133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a date 3"/>
          <p:cNvSpPr>
            <a:spLocks noGrp="1"/>
          </p:cNvSpPr>
          <p:nvPr>
            <p:ph type="dt" sz="quarter" idx="10"/>
          </p:nvPr>
        </p:nvSpPr>
        <p:spPr>
          <a:noFill/>
        </p:spPr>
        <p:txBody>
          <a:bodyPr/>
          <a:lstStyle/>
          <a:p>
            <a:r>
              <a:rPr lang="fr-FR" smtClean="0"/>
              <a:t>Groupe 3</a:t>
            </a:r>
          </a:p>
        </p:txBody>
      </p:sp>
      <p:sp>
        <p:nvSpPr>
          <p:cNvPr id="26627" name="Espace réservé du pied de page 4"/>
          <p:cNvSpPr>
            <a:spLocks noGrp="1"/>
          </p:cNvSpPr>
          <p:nvPr>
            <p:ph type="ftr" sz="quarter" idx="11"/>
          </p:nvPr>
        </p:nvSpPr>
        <p:spPr>
          <a:noFill/>
        </p:spPr>
        <p:txBody>
          <a:bodyPr/>
          <a:lstStyle/>
          <a:p>
            <a:r>
              <a:rPr lang="fr-FR" smtClean="0"/>
              <a:t>Séance 2</a:t>
            </a:r>
          </a:p>
        </p:txBody>
      </p:sp>
      <p:sp>
        <p:nvSpPr>
          <p:cNvPr id="26628" name="Espace réservé du numéro de diapositive 5"/>
          <p:cNvSpPr>
            <a:spLocks noGrp="1"/>
          </p:cNvSpPr>
          <p:nvPr>
            <p:ph type="sldNum" sz="quarter" idx="12"/>
          </p:nvPr>
        </p:nvSpPr>
        <p:spPr>
          <a:noFill/>
        </p:spPr>
        <p:txBody>
          <a:bodyPr/>
          <a:lstStyle/>
          <a:p>
            <a:fld id="{57C36089-8B71-4A10-87F3-CBF5655A8C8B}" type="slidenum">
              <a:rPr lang="fr-FR" smtClean="0"/>
              <a:pPr/>
              <a:t>26</a:t>
            </a:fld>
            <a:endParaRPr lang="fr-FR" smtClean="0"/>
          </a:p>
        </p:txBody>
      </p:sp>
      <p:sp>
        <p:nvSpPr>
          <p:cNvPr id="26629"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(6)</a:t>
            </a:r>
          </a:p>
        </p:txBody>
      </p:sp>
      <p:sp>
        <p:nvSpPr>
          <p:cNvPr id="26630" name="Rectangle 3"/>
          <p:cNvSpPr>
            <a:spLocks noChangeArrowheads="1"/>
          </p:cNvSpPr>
          <p:nvPr/>
        </p:nvSpPr>
        <p:spPr bwMode="auto">
          <a:xfrm>
            <a:off x="395288" y="1557338"/>
            <a:ext cx="8516937" cy="4895850"/>
          </a:xfrm>
          <a:prstGeom prst="rect">
            <a:avLst/>
          </a:prstGeom>
          <a:noFill/>
          <a:ln w="9525">
            <a:noFill/>
            <a:miter lim="800000"/>
            <a:headEnd/>
            <a:tailEnd/>
          </a:ln>
        </p:spPr>
        <p:txBody>
          <a:bodyPr/>
          <a:lstStyle/>
          <a:p>
            <a:pPr marL="342900" indent="-342900">
              <a:lnSpc>
                <a:spcPct val="110000"/>
              </a:lnSpc>
              <a:spcBef>
                <a:spcPct val="10000"/>
              </a:spcBef>
              <a:spcAft>
                <a:spcPct val="10000"/>
              </a:spcAft>
              <a:buClr>
                <a:schemeClr val="folHlink"/>
              </a:buClr>
              <a:buFont typeface="Wingdings" pitchFamily="2" charset="2"/>
              <a:buChar char="§"/>
            </a:pPr>
            <a:r>
              <a:rPr lang="fr-FR" sz="2800"/>
              <a:t>La matrice M des variances covariances d’un vecteur X de k variables aléatoires est une matrice carrée symétrique.</a:t>
            </a:r>
          </a:p>
          <a:p>
            <a:pPr marL="342900" indent="-342900">
              <a:lnSpc>
                <a:spcPct val="110000"/>
              </a:lnSpc>
              <a:spcBef>
                <a:spcPct val="10000"/>
              </a:spcBef>
              <a:spcAft>
                <a:spcPct val="10000"/>
              </a:spcAft>
              <a:buClr>
                <a:schemeClr val="folHlink"/>
              </a:buClr>
              <a:buFont typeface="Wingdings" pitchFamily="2" charset="2"/>
              <a:buChar char="§"/>
            </a:pPr>
            <a:r>
              <a:rPr lang="fr-FR" sz="2800"/>
              <a:t>Elle a autant de colonnes qu’il y a de variables aléatoires.</a:t>
            </a:r>
          </a:p>
          <a:p>
            <a:pPr marL="342900" indent="-342900">
              <a:lnSpc>
                <a:spcPct val="110000"/>
              </a:lnSpc>
              <a:spcBef>
                <a:spcPct val="10000"/>
              </a:spcBef>
              <a:spcAft>
                <a:spcPct val="10000"/>
              </a:spcAft>
              <a:buClr>
                <a:schemeClr val="folHlink"/>
              </a:buClr>
              <a:buFont typeface="Wingdings" pitchFamily="2" charset="2"/>
              <a:buChar char="§"/>
            </a:pPr>
            <a:r>
              <a:rPr lang="fr-FR" sz="2800"/>
              <a:t>Le terme m</a:t>
            </a:r>
            <a:r>
              <a:rPr lang="fr-FR" sz="2800" baseline="-25000"/>
              <a:t>ij</a:t>
            </a:r>
            <a:r>
              <a:rPr lang="fr-FR" sz="2800"/>
              <a:t> est égal à cov(X</a:t>
            </a:r>
            <a:r>
              <a:rPr lang="fr-FR" sz="2800" baseline="-25000"/>
              <a:t>i</a:t>
            </a:r>
            <a:r>
              <a:rPr lang="fr-FR" sz="2800"/>
              <a:t>, X</a:t>
            </a:r>
            <a:r>
              <a:rPr lang="fr-FR" sz="2800" baseline="-25000"/>
              <a:t>j</a:t>
            </a:r>
            <a:r>
              <a:rPr lang="fr-FR" sz="2800"/>
              <a:t>)</a:t>
            </a:r>
          </a:p>
          <a:p>
            <a:pPr marL="342900" indent="-342900">
              <a:lnSpc>
                <a:spcPct val="110000"/>
              </a:lnSpc>
              <a:spcBef>
                <a:spcPct val="10000"/>
              </a:spcBef>
              <a:spcAft>
                <a:spcPct val="10000"/>
              </a:spcAft>
              <a:buClr>
                <a:schemeClr val="folHlink"/>
              </a:buClr>
              <a:buFont typeface="Wingdings" pitchFamily="2" charset="2"/>
              <a:buChar char="§"/>
            </a:pPr>
            <a:r>
              <a:rPr lang="fr-FR" sz="2800"/>
              <a:t>M est symétrique car cov(X</a:t>
            </a:r>
            <a:r>
              <a:rPr lang="fr-FR" sz="2800" baseline="-25000"/>
              <a:t>i</a:t>
            </a:r>
            <a:r>
              <a:rPr lang="fr-FR" sz="2800"/>
              <a:t>, X</a:t>
            </a:r>
            <a:r>
              <a:rPr lang="fr-FR" sz="2800" baseline="-25000"/>
              <a:t>j</a:t>
            </a:r>
            <a:r>
              <a:rPr lang="fr-FR" sz="2800"/>
              <a:t>)=cov(X</a:t>
            </a:r>
            <a:r>
              <a:rPr lang="fr-FR" sz="2800" baseline="-25000"/>
              <a:t>j</a:t>
            </a:r>
            <a:r>
              <a:rPr lang="fr-FR" sz="2800"/>
              <a:t>, X</a:t>
            </a:r>
            <a:r>
              <a:rPr lang="fr-FR" sz="2800" baseline="-25000"/>
              <a:t>i</a:t>
            </a:r>
            <a:r>
              <a:rPr lang="fr-FR" sz="2800"/>
              <a:t>)</a:t>
            </a:r>
          </a:p>
          <a:p>
            <a:pPr marL="342900" indent="-342900">
              <a:lnSpc>
                <a:spcPct val="110000"/>
              </a:lnSpc>
              <a:spcBef>
                <a:spcPct val="10000"/>
              </a:spcBef>
              <a:spcAft>
                <a:spcPct val="10000"/>
              </a:spcAft>
              <a:buClr>
                <a:schemeClr val="folHlink"/>
              </a:buClr>
              <a:buFont typeface="Wingdings" pitchFamily="2" charset="2"/>
              <a:buChar char="§"/>
            </a:pPr>
            <a:r>
              <a:rPr lang="fr-FR" sz="2800"/>
              <a:t>Les éléments de la diagonale donnent la variance des variables : cov(X</a:t>
            </a:r>
            <a:r>
              <a:rPr lang="fr-FR" sz="2800" baseline="-25000"/>
              <a:t>i</a:t>
            </a:r>
            <a:r>
              <a:rPr lang="fr-FR" sz="2800"/>
              <a:t>, X</a:t>
            </a:r>
            <a:r>
              <a:rPr lang="fr-FR" sz="2800" baseline="-25000"/>
              <a:t>i</a:t>
            </a:r>
            <a:r>
              <a:rPr lang="fr-FR" sz="2800"/>
              <a:t>)=V(X</a:t>
            </a:r>
            <a:r>
              <a:rPr lang="fr-FR" sz="2800" baseline="-25000"/>
              <a:t>i</a:t>
            </a:r>
            <a:r>
              <a:rPr lang="fr-FR" sz="2800"/>
              <a:t>)</a:t>
            </a:r>
          </a:p>
          <a:p>
            <a:pPr marL="342900" indent="-342900">
              <a:lnSpc>
                <a:spcPct val="110000"/>
              </a:lnSpc>
              <a:spcBef>
                <a:spcPct val="15000"/>
              </a:spcBef>
              <a:spcAft>
                <a:spcPct val="15000"/>
              </a:spcAft>
              <a:buClr>
                <a:schemeClr val="folHlink"/>
              </a:buClr>
              <a:buFont typeface="Wingdings" pitchFamily="2" charset="2"/>
              <a:buChar char="§"/>
            </a:pPr>
            <a:endParaRPr lang="fr-FR" sz="2800"/>
          </a:p>
        </p:txBody>
      </p:sp>
      <p:sp>
        <p:nvSpPr>
          <p:cNvPr id="266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a date 3"/>
          <p:cNvSpPr>
            <a:spLocks noGrp="1"/>
          </p:cNvSpPr>
          <p:nvPr>
            <p:ph type="dt" sz="quarter" idx="10"/>
          </p:nvPr>
        </p:nvSpPr>
        <p:spPr>
          <a:noFill/>
        </p:spPr>
        <p:txBody>
          <a:bodyPr/>
          <a:lstStyle/>
          <a:p>
            <a:r>
              <a:rPr lang="fr-FR" smtClean="0"/>
              <a:t>Groupe 3</a:t>
            </a:r>
          </a:p>
        </p:txBody>
      </p:sp>
      <p:sp>
        <p:nvSpPr>
          <p:cNvPr id="27651" name="Espace réservé du pied de page 4"/>
          <p:cNvSpPr>
            <a:spLocks noGrp="1"/>
          </p:cNvSpPr>
          <p:nvPr>
            <p:ph type="ftr" sz="quarter" idx="11"/>
          </p:nvPr>
        </p:nvSpPr>
        <p:spPr>
          <a:noFill/>
        </p:spPr>
        <p:txBody>
          <a:bodyPr/>
          <a:lstStyle/>
          <a:p>
            <a:r>
              <a:rPr lang="fr-FR" smtClean="0"/>
              <a:t>Séance 2</a:t>
            </a:r>
          </a:p>
        </p:txBody>
      </p:sp>
      <p:sp>
        <p:nvSpPr>
          <p:cNvPr id="27652" name="Espace réservé du numéro de diapositive 5"/>
          <p:cNvSpPr>
            <a:spLocks noGrp="1"/>
          </p:cNvSpPr>
          <p:nvPr>
            <p:ph type="sldNum" sz="quarter" idx="12"/>
          </p:nvPr>
        </p:nvSpPr>
        <p:spPr>
          <a:noFill/>
        </p:spPr>
        <p:txBody>
          <a:bodyPr/>
          <a:lstStyle/>
          <a:p>
            <a:fld id="{BE83983B-8A83-4A11-9034-FC32CEF6BE9D}" type="slidenum">
              <a:rPr lang="fr-FR" smtClean="0"/>
              <a:pPr/>
              <a:t>27</a:t>
            </a:fld>
            <a:endParaRPr lang="fr-FR" smtClean="0"/>
          </a:p>
        </p:txBody>
      </p:sp>
      <p:sp>
        <p:nvSpPr>
          <p:cNvPr id="27653"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(7)</a:t>
            </a:r>
          </a:p>
        </p:txBody>
      </p:sp>
      <p:sp>
        <p:nvSpPr>
          <p:cNvPr id="27654" name="Rectangle 3"/>
          <p:cNvSpPr>
            <a:spLocks noChangeArrowheads="1"/>
          </p:cNvSpPr>
          <p:nvPr/>
        </p:nvSpPr>
        <p:spPr bwMode="auto">
          <a:xfrm>
            <a:off x="395288" y="1557338"/>
            <a:ext cx="8516937" cy="1150937"/>
          </a:xfrm>
          <a:prstGeom prst="rect">
            <a:avLst/>
          </a:prstGeom>
          <a:noFill/>
          <a:ln w="9525">
            <a:noFill/>
            <a:miter lim="800000"/>
            <a:headEnd/>
            <a:tailEnd/>
          </a:ln>
        </p:spPr>
        <p:txBody>
          <a:bodyPr/>
          <a:lstStyle/>
          <a:p>
            <a:pPr marL="342900" indent="-342900">
              <a:lnSpc>
                <a:spcPct val="110000"/>
              </a:lnSpc>
              <a:spcBef>
                <a:spcPct val="10000"/>
              </a:spcBef>
              <a:spcAft>
                <a:spcPct val="10000"/>
              </a:spcAft>
              <a:buClr>
                <a:schemeClr val="folHlink"/>
              </a:buClr>
              <a:buFont typeface="Wingdings" pitchFamily="2" charset="2"/>
              <a:buChar char="§"/>
            </a:pPr>
            <a:r>
              <a:rPr lang="fr-FR" sz="2800"/>
              <a:t>Avec trois variables aléatoires, on a la matrice variances covariances suivante :</a:t>
            </a:r>
          </a:p>
        </p:txBody>
      </p:sp>
      <p:sp>
        <p:nvSpPr>
          <p:cNvPr id="2765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
        <p:nvSpPr>
          <p:cNvPr id="27656" name="Rectangle 6"/>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fr-FR"/>
          </a:p>
        </p:txBody>
      </p:sp>
      <p:pic>
        <p:nvPicPr>
          <p:cNvPr id="27657" name="Picture 8"/>
          <p:cNvPicPr>
            <a:picLocks noChangeAspect="1" noChangeArrowheads="1"/>
          </p:cNvPicPr>
          <p:nvPr/>
        </p:nvPicPr>
        <p:blipFill>
          <a:blip r:embed="rId2" cstate="print"/>
          <a:srcRect/>
          <a:stretch>
            <a:fillRect/>
          </a:stretch>
        </p:blipFill>
        <p:spPr bwMode="auto">
          <a:xfrm>
            <a:off x="468313" y="2997200"/>
            <a:ext cx="7942262" cy="2144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a date 3"/>
          <p:cNvSpPr>
            <a:spLocks noGrp="1"/>
          </p:cNvSpPr>
          <p:nvPr>
            <p:ph type="dt" sz="quarter" idx="10"/>
          </p:nvPr>
        </p:nvSpPr>
        <p:spPr>
          <a:noFill/>
        </p:spPr>
        <p:txBody>
          <a:bodyPr/>
          <a:lstStyle/>
          <a:p>
            <a:r>
              <a:rPr lang="fr-FR" smtClean="0"/>
              <a:t>Groupe 3</a:t>
            </a:r>
          </a:p>
        </p:txBody>
      </p:sp>
      <p:sp>
        <p:nvSpPr>
          <p:cNvPr id="28675" name="Espace réservé du pied de page 4"/>
          <p:cNvSpPr>
            <a:spLocks noGrp="1"/>
          </p:cNvSpPr>
          <p:nvPr>
            <p:ph type="ftr" sz="quarter" idx="11"/>
          </p:nvPr>
        </p:nvSpPr>
        <p:spPr>
          <a:noFill/>
        </p:spPr>
        <p:txBody>
          <a:bodyPr/>
          <a:lstStyle/>
          <a:p>
            <a:r>
              <a:rPr lang="fr-FR" smtClean="0"/>
              <a:t>Séance 2</a:t>
            </a:r>
          </a:p>
        </p:txBody>
      </p:sp>
      <p:sp>
        <p:nvSpPr>
          <p:cNvPr id="28676" name="Espace réservé du numéro de diapositive 5"/>
          <p:cNvSpPr>
            <a:spLocks noGrp="1"/>
          </p:cNvSpPr>
          <p:nvPr>
            <p:ph type="sldNum" sz="quarter" idx="12"/>
          </p:nvPr>
        </p:nvSpPr>
        <p:spPr>
          <a:noFill/>
        </p:spPr>
        <p:txBody>
          <a:bodyPr/>
          <a:lstStyle/>
          <a:p>
            <a:fld id="{60334AC4-2CFB-4EAE-87F8-E981C6953E45}" type="slidenum">
              <a:rPr lang="fr-FR" smtClean="0"/>
              <a:pPr/>
              <a:t>28</a:t>
            </a:fld>
            <a:endParaRPr lang="fr-FR" smtClean="0"/>
          </a:p>
        </p:txBody>
      </p:sp>
      <p:sp>
        <p:nvSpPr>
          <p:cNvPr id="28677" name="Rectangle 2"/>
          <p:cNvSpPr>
            <a:spLocks noGrp="1" noChangeArrowheads="1"/>
          </p:cNvSpPr>
          <p:nvPr>
            <p:ph type="title"/>
          </p:nvPr>
        </p:nvSpPr>
        <p:spPr>
          <a:xfrm>
            <a:off x="323850" y="404813"/>
            <a:ext cx="8424863" cy="796925"/>
          </a:xfrm>
        </p:spPr>
        <p:txBody>
          <a:bodyPr/>
          <a:lstStyle/>
          <a:p>
            <a:pPr eaLnBrk="1" hangingPunct="1"/>
            <a:r>
              <a:rPr lang="fr-FR" sz="3200" smtClean="0"/>
              <a:t>Rappel : Le cas des variables aléatoires discrètes (8)</a:t>
            </a:r>
          </a:p>
        </p:txBody>
      </p:sp>
      <p:sp>
        <p:nvSpPr>
          <p:cNvPr id="28678" name="Rectangle 3"/>
          <p:cNvSpPr>
            <a:spLocks noChangeArrowheads="1"/>
          </p:cNvSpPr>
          <p:nvPr/>
        </p:nvSpPr>
        <p:spPr bwMode="auto">
          <a:xfrm>
            <a:off x="395288" y="1557338"/>
            <a:ext cx="8516937" cy="1150937"/>
          </a:xfrm>
          <a:prstGeom prst="rect">
            <a:avLst/>
          </a:prstGeom>
          <a:noFill/>
          <a:ln w="9525">
            <a:noFill/>
            <a:miter lim="800000"/>
            <a:headEnd/>
            <a:tailEnd/>
          </a:ln>
        </p:spPr>
        <p:txBody>
          <a:bodyPr/>
          <a:lstStyle/>
          <a:p>
            <a:pPr marL="342900" indent="-342900">
              <a:lnSpc>
                <a:spcPct val="110000"/>
              </a:lnSpc>
              <a:spcBef>
                <a:spcPct val="10000"/>
              </a:spcBef>
              <a:spcAft>
                <a:spcPct val="10000"/>
              </a:spcAft>
              <a:buClr>
                <a:schemeClr val="folHlink"/>
              </a:buClr>
              <a:buFont typeface="Wingdings" pitchFamily="2" charset="2"/>
              <a:buChar char="§"/>
            </a:pPr>
            <a:r>
              <a:rPr lang="fr-FR" sz="2800"/>
              <a:t>Avec trois variables aléatoires, on a la matrice des coefficients de corrélation suivante :</a:t>
            </a:r>
          </a:p>
          <a:p>
            <a:pPr marL="342900" indent="-342900">
              <a:lnSpc>
                <a:spcPct val="110000"/>
              </a:lnSpc>
              <a:spcBef>
                <a:spcPct val="15000"/>
              </a:spcBef>
              <a:spcAft>
                <a:spcPct val="15000"/>
              </a:spcAft>
              <a:buClr>
                <a:schemeClr val="folHlink"/>
              </a:buClr>
              <a:buFont typeface="Wingdings" pitchFamily="2" charset="2"/>
              <a:buNone/>
            </a:pPr>
            <a:endParaRPr lang="fr-FR" sz="2800"/>
          </a:p>
        </p:txBody>
      </p:sp>
      <p:sp>
        <p:nvSpPr>
          <p:cNvPr id="286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
        <p:nvSpPr>
          <p:cNvPr id="28680" name="Rectangle 5"/>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fr-FR"/>
          </a:p>
        </p:txBody>
      </p:sp>
      <p:pic>
        <p:nvPicPr>
          <p:cNvPr id="28681" name="Picture 7"/>
          <p:cNvPicPr>
            <a:picLocks noChangeAspect="1" noChangeArrowheads="1"/>
          </p:cNvPicPr>
          <p:nvPr/>
        </p:nvPicPr>
        <p:blipFill>
          <a:blip r:embed="rId2" cstate="print"/>
          <a:srcRect/>
          <a:stretch>
            <a:fillRect/>
          </a:stretch>
        </p:blipFill>
        <p:spPr bwMode="auto">
          <a:xfrm>
            <a:off x="1547813" y="2997200"/>
            <a:ext cx="6118225"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e la date 3"/>
          <p:cNvSpPr>
            <a:spLocks noGrp="1"/>
          </p:cNvSpPr>
          <p:nvPr>
            <p:ph type="dt" sz="quarter" idx="10"/>
          </p:nvPr>
        </p:nvSpPr>
        <p:spPr>
          <a:noFill/>
        </p:spPr>
        <p:txBody>
          <a:bodyPr/>
          <a:lstStyle/>
          <a:p>
            <a:r>
              <a:rPr lang="fr-FR" smtClean="0"/>
              <a:t>Groupe 3</a:t>
            </a:r>
          </a:p>
        </p:txBody>
      </p:sp>
      <p:sp>
        <p:nvSpPr>
          <p:cNvPr id="29699" name="Espace réservé du pied de page 4"/>
          <p:cNvSpPr>
            <a:spLocks noGrp="1"/>
          </p:cNvSpPr>
          <p:nvPr>
            <p:ph type="ftr" sz="quarter" idx="11"/>
          </p:nvPr>
        </p:nvSpPr>
        <p:spPr>
          <a:noFill/>
        </p:spPr>
        <p:txBody>
          <a:bodyPr/>
          <a:lstStyle/>
          <a:p>
            <a:r>
              <a:rPr lang="fr-FR" smtClean="0"/>
              <a:t>Séance 2</a:t>
            </a:r>
          </a:p>
        </p:txBody>
      </p:sp>
      <p:sp>
        <p:nvSpPr>
          <p:cNvPr id="29700" name="Espace réservé du numéro de diapositive 5"/>
          <p:cNvSpPr>
            <a:spLocks noGrp="1"/>
          </p:cNvSpPr>
          <p:nvPr>
            <p:ph type="sldNum" sz="quarter" idx="12"/>
          </p:nvPr>
        </p:nvSpPr>
        <p:spPr>
          <a:noFill/>
        </p:spPr>
        <p:txBody>
          <a:bodyPr/>
          <a:lstStyle/>
          <a:p>
            <a:fld id="{BD0E1AAE-6976-4EC7-8FFD-E759384D4AD8}" type="slidenum">
              <a:rPr lang="fr-FR" smtClean="0"/>
              <a:pPr/>
              <a:t>29</a:t>
            </a:fld>
            <a:endParaRPr lang="fr-FR" smtClean="0"/>
          </a:p>
        </p:txBody>
      </p:sp>
      <p:sp>
        <p:nvSpPr>
          <p:cNvPr id="29701" name="Rectangle 2"/>
          <p:cNvSpPr>
            <a:spLocks noGrp="1" noChangeArrowheads="1"/>
          </p:cNvSpPr>
          <p:nvPr>
            <p:ph type="title"/>
          </p:nvPr>
        </p:nvSpPr>
        <p:spPr>
          <a:xfrm>
            <a:off x="323850" y="404813"/>
            <a:ext cx="8424863" cy="796925"/>
          </a:xfrm>
        </p:spPr>
        <p:txBody>
          <a:bodyPr/>
          <a:lstStyle/>
          <a:p>
            <a:pPr eaLnBrk="1" hangingPunct="1"/>
            <a:r>
              <a:rPr lang="fr-FR" sz="3200" smtClean="0"/>
              <a:t>Exercices</a:t>
            </a:r>
          </a:p>
        </p:txBody>
      </p:sp>
      <p:sp>
        <p:nvSpPr>
          <p:cNvPr id="29702" name="Rectangle 3"/>
          <p:cNvSpPr>
            <a:spLocks noChangeArrowheads="1"/>
          </p:cNvSpPr>
          <p:nvPr/>
        </p:nvSpPr>
        <p:spPr bwMode="auto">
          <a:xfrm>
            <a:off x="395288" y="1557338"/>
            <a:ext cx="8516937" cy="3095625"/>
          </a:xfrm>
          <a:prstGeom prst="rect">
            <a:avLst/>
          </a:prstGeom>
          <a:noFill/>
          <a:ln w="9525">
            <a:noFill/>
            <a:miter lim="800000"/>
            <a:headEnd/>
            <a:tailEnd/>
          </a:ln>
        </p:spPr>
        <p:txBody>
          <a:bodyPr/>
          <a:lstStyle/>
          <a:p>
            <a:pPr marL="342900" indent="-342900">
              <a:lnSpc>
                <a:spcPct val="110000"/>
              </a:lnSpc>
              <a:spcBef>
                <a:spcPct val="10000"/>
              </a:spcBef>
              <a:spcAft>
                <a:spcPct val="10000"/>
              </a:spcAft>
              <a:buClr>
                <a:schemeClr val="folHlink"/>
              </a:buClr>
              <a:buFont typeface="Wingdings" pitchFamily="2" charset="2"/>
              <a:buChar char="§"/>
            </a:pPr>
            <a:r>
              <a:rPr lang="fr-FR" sz="2800"/>
              <a:t>Ouvrez Excel</a:t>
            </a:r>
          </a:p>
          <a:p>
            <a:pPr marL="342900" indent="-342900">
              <a:lnSpc>
                <a:spcPct val="110000"/>
              </a:lnSpc>
              <a:spcBef>
                <a:spcPct val="10000"/>
              </a:spcBef>
              <a:spcAft>
                <a:spcPct val="10000"/>
              </a:spcAft>
              <a:buClr>
                <a:schemeClr val="folHlink"/>
              </a:buClr>
              <a:buFont typeface="Wingdings" pitchFamily="2" charset="2"/>
              <a:buChar char="§"/>
            </a:pPr>
            <a:r>
              <a:rPr lang="fr-FR" sz="2800"/>
              <a:t> Ajoutez l’onglet développeur dans le ruban</a:t>
            </a:r>
          </a:p>
          <a:p>
            <a:pPr marL="342900" indent="-342900">
              <a:lnSpc>
                <a:spcPct val="110000"/>
              </a:lnSpc>
              <a:spcBef>
                <a:spcPct val="10000"/>
              </a:spcBef>
              <a:spcAft>
                <a:spcPct val="10000"/>
              </a:spcAft>
              <a:buClr>
                <a:schemeClr val="folHlink"/>
              </a:buClr>
              <a:buFont typeface="Wingdings" pitchFamily="2" charset="2"/>
              <a:buChar char="§"/>
            </a:pPr>
            <a:r>
              <a:rPr lang="fr-FR" sz="2800"/>
              <a:t>Modifiez le niveau de sécurité des macros</a:t>
            </a:r>
          </a:p>
          <a:p>
            <a:pPr marL="342900" indent="-342900">
              <a:lnSpc>
                <a:spcPct val="110000"/>
              </a:lnSpc>
              <a:spcBef>
                <a:spcPct val="10000"/>
              </a:spcBef>
              <a:spcAft>
                <a:spcPct val="10000"/>
              </a:spcAft>
              <a:buClr>
                <a:schemeClr val="folHlink"/>
              </a:buClr>
              <a:buFont typeface="Wingdings" pitchFamily="2" charset="2"/>
              <a:buChar char="§"/>
            </a:pPr>
            <a:r>
              <a:rPr lang="fr-FR" sz="2800"/>
              <a:t>Ouvrez le classeur TD2_enonce</a:t>
            </a:r>
          </a:p>
          <a:p>
            <a:pPr marL="342900" indent="-342900">
              <a:lnSpc>
                <a:spcPct val="110000"/>
              </a:lnSpc>
              <a:spcBef>
                <a:spcPct val="15000"/>
              </a:spcBef>
              <a:spcAft>
                <a:spcPct val="15000"/>
              </a:spcAft>
              <a:buClr>
                <a:schemeClr val="folHlink"/>
              </a:buClr>
              <a:buFont typeface="Wingdings" pitchFamily="2" charset="2"/>
              <a:buNone/>
            </a:pPr>
            <a:endParaRPr lang="fr-FR" sz="2800"/>
          </a:p>
        </p:txBody>
      </p:sp>
      <p:sp>
        <p:nvSpPr>
          <p:cNvPr id="2970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r-FR"/>
          </a:p>
        </p:txBody>
      </p:sp>
      <p:sp>
        <p:nvSpPr>
          <p:cNvPr id="29704" name="Rectangle 5"/>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a date 3"/>
          <p:cNvSpPr>
            <a:spLocks noGrp="1"/>
          </p:cNvSpPr>
          <p:nvPr>
            <p:ph type="dt" sz="quarter" idx="10"/>
          </p:nvPr>
        </p:nvSpPr>
        <p:spPr>
          <a:noFill/>
        </p:spPr>
        <p:txBody>
          <a:bodyPr/>
          <a:lstStyle/>
          <a:p>
            <a:r>
              <a:rPr lang="fr-FR" smtClean="0"/>
              <a:t>Groupe 3</a:t>
            </a:r>
          </a:p>
        </p:txBody>
      </p:sp>
      <p:sp>
        <p:nvSpPr>
          <p:cNvPr id="4099" name="Espace réservé du pied de page 4"/>
          <p:cNvSpPr>
            <a:spLocks noGrp="1"/>
          </p:cNvSpPr>
          <p:nvPr>
            <p:ph type="ftr" sz="quarter" idx="11"/>
          </p:nvPr>
        </p:nvSpPr>
        <p:spPr>
          <a:noFill/>
        </p:spPr>
        <p:txBody>
          <a:bodyPr/>
          <a:lstStyle/>
          <a:p>
            <a:r>
              <a:rPr lang="fr-FR" smtClean="0"/>
              <a:t>Séance 2</a:t>
            </a:r>
          </a:p>
        </p:txBody>
      </p:sp>
      <p:sp>
        <p:nvSpPr>
          <p:cNvPr id="4100" name="Espace réservé du numéro de diapositive 5"/>
          <p:cNvSpPr>
            <a:spLocks noGrp="1"/>
          </p:cNvSpPr>
          <p:nvPr>
            <p:ph type="sldNum" sz="quarter" idx="12"/>
          </p:nvPr>
        </p:nvSpPr>
        <p:spPr>
          <a:noFill/>
        </p:spPr>
        <p:txBody>
          <a:bodyPr/>
          <a:lstStyle/>
          <a:p>
            <a:fld id="{B6B98E90-3C4F-4F9E-AFDC-251F3F2014D2}" type="slidenum">
              <a:rPr lang="fr-FR" smtClean="0"/>
              <a:pPr/>
              <a:t>3</a:t>
            </a:fld>
            <a:endParaRPr lang="fr-FR" smtClean="0"/>
          </a:p>
        </p:txBody>
      </p:sp>
      <p:sp>
        <p:nvSpPr>
          <p:cNvPr id="4101" name="Rectangle 2"/>
          <p:cNvSpPr>
            <a:spLocks noGrp="1" noChangeArrowheads="1"/>
          </p:cNvSpPr>
          <p:nvPr>
            <p:ph type="title"/>
          </p:nvPr>
        </p:nvSpPr>
        <p:spPr>
          <a:xfrm>
            <a:off x="395288" y="203200"/>
            <a:ext cx="8424862" cy="1143000"/>
          </a:xfrm>
        </p:spPr>
        <p:txBody>
          <a:bodyPr/>
          <a:lstStyle/>
          <a:p>
            <a:pPr eaLnBrk="1" hangingPunct="1"/>
            <a:r>
              <a:rPr lang="fr-FR" sz="3000" dirty="0" smtClean="0"/>
              <a:t>Partie 1. Les fonctions mathématiques et statistiques dans les procédures </a:t>
            </a:r>
            <a:r>
              <a:rPr lang="fr-FR" sz="3000" dirty="0" err="1" smtClean="0"/>
              <a:t>Sub</a:t>
            </a:r>
            <a:r>
              <a:rPr lang="fr-FR" sz="3000" dirty="0" smtClean="0"/>
              <a:t> et </a:t>
            </a:r>
            <a:r>
              <a:rPr lang="fr-FR" sz="3000" dirty="0" err="1" smtClean="0"/>
              <a:t>Function</a:t>
            </a:r>
            <a:endParaRPr lang="fr-FR" sz="3000" dirty="0" smtClean="0"/>
          </a:p>
        </p:txBody>
      </p:sp>
      <p:sp>
        <p:nvSpPr>
          <p:cNvPr id="4102" name="Rectangle 3"/>
          <p:cNvSpPr>
            <a:spLocks noGrp="1" noChangeArrowheads="1"/>
          </p:cNvSpPr>
          <p:nvPr>
            <p:ph type="body" idx="1"/>
          </p:nvPr>
        </p:nvSpPr>
        <p:spPr>
          <a:xfrm>
            <a:off x="357188" y="1571624"/>
            <a:ext cx="8353425" cy="4593679"/>
          </a:xfrm>
        </p:spPr>
        <p:txBody>
          <a:bodyPr/>
          <a:lstStyle/>
          <a:p>
            <a:pPr eaLnBrk="1" hangingPunct="1">
              <a:spcBef>
                <a:spcPts val="600"/>
              </a:spcBef>
              <a:spcAft>
                <a:spcPts val="600"/>
              </a:spcAft>
              <a:buSzTx/>
              <a:buNone/>
            </a:pPr>
            <a:r>
              <a:rPr lang="fr-FR" dirty="0" smtClean="0"/>
              <a:t>	Vous allez être amené à utiliser trois types de fonctions dans les procédures </a:t>
            </a:r>
            <a:r>
              <a:rPr lang="fr-FR" dirty="0" err="1" smtClean="0"/>
              <a:t>Sub</a:t>
            </a:r>
            <a:r>
              <a:rPr lang="fr-FR" dirty="0" smtClean="0"/>
              <a:t> et </a:t>
            </a:r>
            <a:r>
              <a:rPr lang="fr-FR" dirty="0" err="1" smtClean="0"/>
              <a:t>function</a:t>
            </a:r>
            <a:r>
              <a:rPr lang="fr-FR" dirty="0" smtClean="0"/>
              <a:t>.</a:t>
            </a:r>
          </a:p>
          <a:p>
            <a:pPr eaLnBrk="1" hangingPunct="1">
              <a:spcBef>
                <a:spcPts val="600"/>
              </a:spcBef>
              <a:spcAft>
                <a:spcPts val="600"/>
              </a:spcAft>
              <a:buSzTx/>
              <a:buFont typeface="Wingdings" pitchFamily="2" charset="2"/>
              <a:buChar char="§"/>
            </a:pPr>
            <a:r>
              <a:rPr lang="fr-FR" dirty="0" smtClean="0"/>
              <a:t>Les fonctions personnelles que vous allez créer : </a:t>
            </a:r>
            <a:r>
              <a:rPr lang="fr-FR" dirty="0" err="1" smtClean="0"/>
              <a:t>fnDiag</a:t>
            </a:r>
            <a:r>
              <a:rPr lang="fr-FR" dirty="0" smtClean="0"/>
              <a:t>, </a:t>
            </a:r>
            <a:r>
              <a:rPr lang="fr-FR" dirty="0" err="1" smtClean="0"/>
              <a:t>fnProdScal</a:t>
            </a:r>
            <a:r>
              <a:rPr lang="fr-FR" dirty="0" smtClean="0"/>
              <a:t>…</a:t>
            </a:r>
          </a:p>
          <a:p>
            <a:pPr eaLnBrk="1" hangingPunct="1">
              <a:spcBef>
                <a:spcPts val="600"/>
              </a:spcBef>
              <a:spcAft>
                <a:spcPts val="600"/>
              </a:spcAft>
              <a:buSzTx/>
              <a:buFont typeface="Wingdings" pitchFamily="2" charset="2"/>
              <a:buChar char="§"/>
            </a:pPr>
            <a:r>
              <a:rPr lang="fr-FR" dirty="0" smtClean="0"/>
              <a:t>Les fonctions d’Excel que vous avez l’habitude d’utiliser dans une feuille de calcul: somme(), min()…</a:t>
            </a:r>
          </a:p>
          <a:p>
            <a:pPr eaLnBrk="1" hangingPunct="1">
              <a:spcBef>
                <a:spcPts val="600"/>
              </a:spcBef>
              <a:spcAft>
                <a:spcPts val="600"/>
              </a:spcAft>
              <a:buSzTx/>
              <a:buFont typeface="Wingdings" pitchFamily="2" charset="2"/>
              <a:buChar char="§"/>
            </a:pPr>
            <a:r>
              <a:rPr lang="fr-FR" dirty="0" smtClean="0"/>
              <a:t>Les fonctions propres à VBA, qui sont peu nombreuses (abs(), </a:t>
            </a:r>
            <a:r>
              <a:rPr lang="fr-FR" dirty="0" err="1" smtClean="0"/>
              <a:t>exp</a:t>
            </a:r>
            <a:r>
              <a:rPr lang="fr-FR"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a:noFill/>
        </p:spPr>
        <p:txBody>
          <a:bodyPr/>
          <a:lstStyle/>
          <a:p>
            <a:r>
              <a:rPr lang="fr-FR" smtClean="0"/>
              <a:t>Groupe 3</a:t>
            </a:r>
          </a:p>
        </p:txBody>
      </p:sp>
      <p:sp>
        <p:nvSpPr>
          <p:cNvPr id="5123" name="Espace réservé du pied de page 4"/>
          <p:cNvSpPr>
            <a:spLocks noGrp="1"/>
          </p:cNvSpPr>
          <p:nvPr>
            <p:ph type="ftr" sz="quarter" idx="11"/>
          </p:nvPr>
        </p:nvSpPr>
        <p:spPr>
          <a:noFill/>
        </p:spPr>
        <p:txBody>
          <a:bodyPr/>
          <a:lstStyle/>
          <a:p>
            <a:r>
              <a:rPr lang="fr-FR" smtClean="0"/>
              <a:t>Séance 2</a:t>
            </a:r>
          </a:p>
        </p:txBody>
      </p:sp>
      <p:sp>
        <p:nvSpPr>
          <p:cNvPr id="5124" name="Espace réservé du numéro de diapositive 5"/>
          <p:cNvSpPr>
            <a:spLocks noGrp="1"/>
          </p:cNvSpPr>
          <p:nvPr>
            <p:ph type="sldNum" sz="quarter" idx="12"/>
          </p:nvPr>
        </p:nvSpPr>
        <p:spPr>
          <a:noFill/>
        </p:spPr>
        <p:txBody>
          <a:bodyPr/>
          <a:lstStyle/>
          <a:p>
            <a:fld id="{E9EB0051-AF98-4B85-B8E4-B3BAF2108539}" type="slidenum">
              <a:rPr lang="fr-FR" smtClean="0"/>
              <a:pPr/>
              <a:t>4</a:t>
            </a:fld>
            <a:endParaRPr lang="fr-FR" smtClean="0"/>
          </a:p>
        </p:txBody>
      </p:sp>
      <p:sp>
        <p:nvSpPr>
          <p:cNvPr id="5125" name="Rectangle 2"/>
          <p:cNvSpPr>
            <a:spLocks noGrp="1" noChangeArrowheads="1"/>
          </p:cNvSpPr>
          <p:nvPr>
            <p:ph type="title"/>
          </p:nvPr>
        </p:nvSpPr>
        <p:spPr>
          <a:xfrm>
            <a:off x="395288" y="203200"/>
            <a:ext cx="8424862" cy="1143000"/>
          </a:xfrm>
        </p:spPr>
        <p:txBody>
          <a:bodyPr/>
          <a:lstStyle/>
          <a:p>
            <a:pPr eaLnBrk="1" hangingPunct="1"/>
            <a:r>
              <a:rPr lang="fr-FR" sz="3200" smtClean="0"/>
              <a:t>Les fonctions mathématiques et statistiques dans Excel</a:t>
            </a:r>
          </a:p>
        </p:txBody>
      </p:sp>
      <p:sp>
        <p:nvSpPr>
          <p:cNvPr id="5126" name="Rectangle 3"/>
          <p:cNvSpPr>
            <a:spLocks noGrp="1" noChangeArrowheads="1"/>
          </p:cNvSpPr>
          <p:nvPr>
            <p:ph type="body" idx="1"/>
          </p:nvPr>
        </p:nvSpPr>
        <p:spPr>
          <a:xfrm>
            <a:off x="395288" y="1700213"/>
            <a:ext cx="8353425" cy="1152525"/>
          </a:xfrm>
        </p:spPr>
        <p:txBody>
          <a:bodyPr/>
          <a:lstStyle/>
          <a:p>
            <a:pPr eaLnBrk="1" hangingPunct="1">
              <a:spcBef>
                <a:spcPct val="0"/>
              </a:spcBef>
              <a:buSzTx/>
              <a:buFont typeface="Wingdings" pitchFamily="2" charset="2"/>
              <a:buChar char="§"/>
            </a:pPr>
            <a:r>
              <a:rPr lang="fr-FR" smtClean="0"/>
              <a:t>Avez vous avez déjà utilisé les fonctions mathématiques et statistiques du tableur Excel ?</a:t>
            </a:r>
          </a:p>
        </p:txBody>
      </p:sp>
      <p:pic>
        <p:nvPicPr>
          <p:cNvPr id="5127" name="Picture 5"/>
          <p:cNvPicPr>
            <a:picLocks noChangeAspect="1" noChangeArrowheads="1"/>
          </p:cNvPicPr>
          <p:nvPr/>
        </p:nvPicPr>
        <p:blipFill>
          <a:blip r:embed="rId2" cstate="print"/>
          <a:srcRect/>
          <a:stretch>
            <a:fillRect/>
          </a:stretch>
        </p:blipFill>
        <p:spPr bwMode="auto">
          <a:xfrm>
            <a:off x="4716463" y="2781300"/>
            <a:ext cx="4181475" cy="3562350"/>
          </a:xfrm>
          <a:prstGeom prst="rect">
            <a:avLst/>
          </a:prstGeom>
          <a:noFill/>
          <a:ln w="9525">
            <a:noFill/>
            <a:miter lim="800000"/>
            <a:headEnd/>
            <a:tailEnd/>
          </a:ln>
        </p:spPr>
      </p:pic>
      <p:sp>
        <p:nvSpPr>
          <p:cNvPr id="5128" name="Rectangle 10"/>
          <p:cNvSpPr>
            <a:spLocks noChangeArrowheads="1"/>
          </p:cNvSpPr>
          <p:nvPr/>
        </p:nvSpPr>
        <p:spPr bwMode="auto">
          <a:xfrm>
            <a:off x="395288" y="2852738"/>
            <a:ext cx="4248150" cy="3384550"/>
          </a:xfrm>
          <a:prstGeom prst="rect">
            <a:avLst/>
          </a:prstGeom>
          <a:noFill/>
          <a:ln w="9525">
            <a:noFill/>
            <a:miter lim="800000"/>
            <a:headEnd/>
            <a:tailEnd/>
          </a:ln>
        </p:spPr>
        <p:txBody>
          <a:bodyPr/>
          <a:lstStyle/>
          <a:p>
            <a:pPr marL="342900" indent="-342900">
              <a:spcBef>
                <a:spcPct val="20000"/>
              </a:spcBef>
              <a:spcAft>
                <a:spcPct val="20000"/>
              </a:spcAft>
              <a:buClr>
                <a:schemeClr val="folHlink"/>
              </a:buClr>
              <a:buSzPct val="60000"/>
              <a:buFont typeface="Wingdings" pitchFamily="2" charset="2"/>
              <a:buChar char="n"/>
            </a:pPr>
            <a:r>
              <a:rPr lang="fr-FR" sz="2400"/>
              <a:t>Formule</a:t>
            </a:r>
          </a:p>
          <a:p>
            <a:pPr marL="342900" indent="-342900">
              <a:spcBef>
                <a:spcPct val="20000"/>
              </a:spcBef>
              <a:spcAft>
                <a:spcPct val="20000"/>
              </a:spcAft>
              <a:buClr>
                <a:schemeClr val="folHlink"/>
              </a:buClr>
              <a:buSzPct val="60000"/>
              <a:buFont typeface="Wingdings" pitchFamily="2" charset="2"/>
              <a:buChar char="n"/>
            </a:pPr>
            <a:r>
              <a:rPr lang="fr-FR" sz="2400"/>
              <a:t>Sélectionnez la catégorie         </a:t>
            </a:r>
            <a:r>
              <a:rPr lang="fr-FR" sz="2400" u="sng"/>
              <a:t>Statistiques</a:t>
            </a:r>
          </a:p>
          <a:p>
            <a:pPr marL="342900" indent="-342900">
              <a:spcBef>
                <a:spcPct val="20000"/>
              </a:spcBef>
              <a:spcAft>
                <a:spcPct val="20000"/>
              </a:spcAft>
              <a:buClr>
                <a:schemeClr val="folHlink"/>
              </a:buClr>
              <a:buSzPct val="60000"/>
              <a:buFont typeface="Wingdings" pitchFamily="2" charset="2"/>
              <a:buChar char="n"/>
            </a:pPr>
            <a:r>
              <a:rPr lang="fr-FR" sz="2400"/>
              <a:t>On retrouve les fonctions les plus utilisées en statistiques, Moyenne(), EcartypeP(), Covariance()</a:t>
            </a:r>
            <a:r>
              <a:rPr lang="fr-FR"/>
              <a:t> …</a:t>
            </a:r>
          </a:p>
        </p:txBody>
      </p:sp>
      <p:sp>
        <p:nvSpPr>
          <p:cNvPr id="5129" name="Line 11"/>
          <p:cNvSpPr>
            <a:spLocks noChangeShapeType="1"/>
          </p:cNvSpPr>
          <p:nvPr/>
        </p:nvSpPr>
        <p:spPr bwMode="auto">
          <a:xfrm>
            <a:off x="2268538" y="3106738"/>
            <a:ext cx="719137" cy="0"/>
          </a:xfrm>
          <a:prstGeom prst="line">
            <a:avLst/>
          </a:prstGeom>
          <a:noFill/>
          <a:ln w="38100">
            <a:solidFill>
              <a:schemeClr val="tx1"/>
            </a:solidFill>
            <a:miter lim="800000"/>
            <a:headEnd/>
            <a:tailEnd type="triangle" w="med" len="med"/>
          </a:ln>
        </p:spPr>
        <p:txBody>
          <a:bodyPr wrap="none"/>
          <a:lstStyle/>
          <a:p>
            <a:endParaRPr lang="fr-FR"/>
          </a:p>
        </p:txBody>
      </p:sp>
      <p:pic>
        <p:nvPicPr>
          <p:cNvPr id="5130" name="Picture 10"/>
          <p:cNvPicPr>
            <a:picLocks noChangeAspect="1" noChangeArrowheads="1"/>
          </p:cNvPicPr>
          <p:nvPr/>
        </p:nvPicPr>
        <p:blipFill>
          <a:blip r:embed="rId3" cstate="print"/>
          <a:srcRect/>
          <a:stretch>
            <a:fillRect/>
          </a:stretch>
        </p:blipFill>
        <p:spPr bwMode="auto">
          <a:xfrm>
            <a:off x="3205163" y="2767013"/>
            <a:ext cx="67627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a:noFill/>
        </p:spPr>
        <p:txBody>
          <a:bodyPr/>
          <a:lstStyle/>
          <a:p>
            <a:r>
              <a:rPr lang="fr-FR" smtClean="0"/>
              <a:t>Groupe 3</a:t>
            </a:r>
          </a:p>
        </p:txBody>
      </p:sp>
      <p:sp>
        <p:nvSpPr>
          <p:cNvPr id="6147" name="Espace réservé du pied de page 4"/>
          <p:cNvSpPr>
            <a:spLocks noGrp="1"/>
          </p:cNvSpPr>
          <p:nvPr>
            <p:ph type="ftr" sz="quarter" idx="11"/>
          </p:nvPr>
        </p:nvSpPr>
        <p:spPr>
          <a:noFill/>
        </p:spPr>
        <p:txBody>
          <a:bodyPr/>
          <a:lstStyle/>
          <a:p>
            <a:r>
              <a:rPr lang="fr-FR" smtClean="0"/>
              <a:t>Séance 2</a:t>
            </a:r>
          </a:p>
        </p:txBody>
      </p:sp>
      <p:sp>
        <p:nvSpPr>
          <p:cNvPr id="6148" name="Espace réservé du numéro de diapositive 5"/>
          <p:cNvSpPr>
            <a:spLocks noGrp="1"/>
          </p:cNvSpPr>
          <p:nvPr>
            <p:ph type="sldNum" sz="quarter" idx="12"/>
          </p:nvPr>
        </p:nvSpPr>
        <p:spPr>
          <a:noFill/>
        </p:spPr>
        <p:txBody>
          <a:bodyPr/>
          <a:lstStyle/>
          <a:p>
            <a:fld id="{7982CBC6-5E44-44F8-A887-1B97751A895F}" type="slidenum">
              <a:rPr lang="fr-FR" smtClean="0"/>
              <a:pPr/>
              <a:t>5</a:t>
            </a:fld>
            <a:endParaRPr lang="fr-FR" smtClean="0"/>
          </a:p>
        </p:txBody>
      </p:sp>
      <p:sp>
        <p:nvSpPr>
          <p:cNvPr id="6149" name="Rectangle 2"/>
          <p:cNvSpPr>
            <a:spLocks noGrp="1" noChangeArrowheads="1"/>
          </p:cNvSpPr>
          <p:nvPr>
            <p:ph type="title"/>
          </p:nvPr>
        </p:nvSpPr>
        <p:spPr>
          <a:xfrm>
            <a:off x="395288" y="203200"/>
            <a:ext cx="8424862" cy="1143000"/>
          </a:xfrm>
        </p:spPr>
        <p:txBody>
          <a:bodyPr/>
          <a:lstStyle/>
          <a:p>
            <a:pPr eaLnBrk="1" hangingPunct="1"/>
            <a:r>
              <a:rPr lang="fr-FR" sz="3200" dirty="0" smtClean="0"/>
              <a:t>L’utilisation des fonctions Excel dans une procédure</a:t>
            </a:r>
          </a:p>
        </p:txBody>
      </p:sp>
      <p:sp>
        <p:nvSpPr>
          <p:cNvPr id="4102" name="Rectangle 3"/>
          <p:cNvSpPr>
            <a:spLocks noGrp="1" noChangeArrowheads="1"/>
          </p:cNvSpPr>
          <p:nvPr>
            <p:ph type="body" idx="1"/>
          </p:nvPr>
        </p:nvSpPr>
        <p:spPr>
          <a:xfrm>
            <a:off x="214313" y="1571625"/>
            <a:ext cx="8496300" cy="4714875"/>
          </a:xfrm>
        </p:spPr>
        <p:txBody>
          <a:bodyPr/>
          <a:lstStyle/>
          <a:p>
            <a:pPr eaLnBrk="1" hangingPunct="1">
              <a:spcBef>
                <a:spcPts val="600"/>
              </a:spcBef>
              <a:spcAft>
                <a:spcPts val="600"/>
              </a:spcAft>
              <a:buSzTx/>
              <a:buFont typeface="Wingdings" pitchFamily="2" charset="2"/>
              <a:buChar char="§"/>
              <a:defRPr/>
            </a:pPr>
            <a:r>
              <a:rPr lang="fr-FR" dirty="0" smtClean="0"/>
              <a:t>Dans les procédures, on peut utiliser les fonctions Excel de deux façons :</a:t>
            </a:r>
          </a:p>
          <a:p>
            <a:pPr eaLnBrk="1" hangingPunct="1">
              <a:spcBef>
                <a:spcPts val="600"/>
              </a:spcBef>
              <a:spcAft>
                <a:spcPts val="600"/>
              </a:spcAft>
              <a:buSzTx/>
              <a:buFont typeface="Wingdings" pitchFamily="2" charset="2"/>
              <a:buChar char="§"/>
              <a:defRPr/>
            </a:pPr>
            <a:r>
              <a:rPr lang="fr-FR" dirty="0" smtClean="0"/>
              <a:t>En rentrant les fonctions Excel dans les cellules d’une feuille de calcul:</a:t>
            </a:r>
          </a:p>
          <a:p>
            <a:pPr lvl="1" eaLnBrk="1" hangingPunct="1">
              <a:spcBef>
                <a:spcPts val="600"/>
              </a:spcBef>
              <a:spcAft>
                <a:spcPts val="600"/>
              </a:spcAft>
              <a:buSzTx/>
              <a:buFont typeface="Wingdings" pitchFamily="2" charset="2"/>
              <a:buChar char="§"/>
              <a:defRPr/>
            </a:pPr>
            <a:r>
              <a:rPr lang="fr-FR" dirty="0" smtClean="0"/>
              <a:t>Range(</a:t>
            </a:r>
            <a:r>
              <a:rPr lang="fr-FR" dirty="0" smtClean="0">
                <a:ea typeface="+mn-ea"/>
                <a:cs typeface="+mn-cs"/>
              </a:rPr>
              <a:t>"</a:t>
            </a:r>
            <a:r>
              <a:rPr lang="fr-FR" dirty="0" smtClean="0"/>
              <a:t>A10 </a:t>
            </a:r>
            <a:r>
              <a:rPr lang="fr-FR" dirty="0" smtClean="0">
                <a:ea typeface="+mn-ea"/>
                <a:cs typeface="+mn-cs"/>
              </a:rPr>
              <a:t>"</a:t>
            </a:r>
            <a:r>
              <a:rPr lang="fr-FR" dirty="0" smtClean="0"/>
              <a:t>).formula=</a:t>
            </a:r>
            <a:r>
              <a:rPr lang="fr-FR" dirty="0" smtClean="0">
                <a:ea typeface="+mn-ea"/>
                <a:cs typeface="+mn-cs"/>
              </a:rPr>
              <a:t>"</a:t>
            </a:r>
            <a:r>
              <a:rPr lang="fr-FR" dirty="0" smtClean="0"/>
              <a:t>=min(A1:A9)</a:t>
            </a:r>
            <a:r>
              <a:rPr lang="fr-FR" sz="2000" dirty="0" smtClean="0"/>
              <a:t> "</a:t>
            </a:r>
            <a:endParaRPr lang="fr-FR" dirty="0" smtClean="0"/>
          </a:p>
          <a:p>
            <a:pPr lvl="1" eaLnBrk="1" hangingPunct="1">
              <a:spcBef>
                <a:spcPts val="600"/>
              </a:spcBef>
              <a:spcAft>
                <a:spcPts val="600"/>
              </a:spcAft>
              <a:buSzTx/>
              <a:buFont typeface="Wingdings" pitchFamily="2" charset="2"/>
              <a:buChar char="§"/>
              <a:defRPr/>
            </a:pPr>
            <a:r>
              <a:rPr lang="fr-FR" dirty="0" smtClean="0"/>
              <a:t>Range(</a:t>
            </a:r>
            <a:r>
              <a:rPr lang="fr-FR" dirty="0" smtClean="0">
                <a:ea typeface="+mn-ea"/>
                <a:cs typeface="+mn-cs"/>
              </a:rPr>
              <a:t>"</a:t>
            </a:r>
            <a:r>
              <a:rPr lang="fr-FR" dirty="0" smtClean="0"/>
              <a:t>A10 </a:t>
            </a:r>
            <a:r>
              <a:rPr lang="fr-FR" dirty="0" smtClean="0">
                <a:ea typeface="+mn-ea"/>
                <a:cs typeface="+mn-cs"/>
              </a:rPr>
              <a:t>"</a:t>
            </a:r>
            <a:r>
              <a:rPr lang="fr-FR" dirty="0" smtClean="0"/>
              <a:t>).formulaR1C1=</a:t>
            </a:r>
            <a:r>
              <a:rPr lang="fr-FR" dirty="0" smtClean="0">
                <a:ea typeface="+mn-ea"/>
                <a:cs typeface="+mn-cs"/>
              </a:rPr>
              <a:t>"</a:t>
            </a:r>
            <a:r>
              <a:rPr lang="fr-FR" dirty="0" smtClean="0"/>
              <a:t>=min(R1C1:R9C1)</a:t>
            </a:r>
            <a:r>
              <a:rPr lang="fr-FR" dirty="0" smtClean="0">
                <a:ea typeface="+mn-ea"/>
                <a:cs typeface="+mn-cs"/>
              </a:rPr>
              <a:t> "</a:t>
            </a:r>
            <a:endParaRPr lang="fr-FR" dirty="0" smtClean="0"/>
          </a:p>
          <a:p>
            <a:pPr eaLnBrk="1" hangingPunct="1">
              <a:spcBef>
                <a:spcPts val="600"/>
              </a:spcBef>
              <a:spcAft>
                <a:spcPts val="600"/>
              </a:spcAft>
              <a:buSzTx/>
              <a:buFont typeface="Wingdings" pitchFamily="2" charset="2"/>
              <a:buChar char="§"/>
              <a:defRPr/>
            </a:pPr>
            <a:r>
              <a:rPr lang="fr-FR" dirty="0" smtClean="0"/>
              <a:t>En utilisant les fonctions Excel pour donner une valeur à une variable du programme.</a:t>
            </a:r>
          </a:p>
          <a:p>
            <a:pPr eaLnBrk="1" hangingPunct="1">
              <a:spcBef>
                <a:spcPts val="600"/>
              </a:spcBef>
              <a:spcAft>
                <a:spcPts val="600"/>
              </a:spcAft>
              <a:buSzTx/>
              <a:buFont typeface="Wingdings" pitchFamily="2" charset="2"/>
              <a:buNone/>
              <a:defRPr/>
            </a:pPr>
            <a:r>
              <a:rPr lang="fr-FR" dirty="0" smtClean="0"/>
              <a:t>	n=WorksheetFunction.min(val)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a:noFill/>
        </p:spPr>
        <p:txBody>
          <a:bodyPr/>
          <a:lstStyle/>
          <a:p>
            <a:r>
              <a:rPr lang="fr-FR" smtClean="0"/>
              <a:t>Groupe 3</a:t>
            </a:r>
          </a:p>
        </p:txBody>
      </p:sp>
      <p:sp>
        <p:nvSpPr>
          <p:cNvPr id="7171" name="Espace réservé du pied de page 4"/>
          <p:cNvSpPr>
            <a:spLocks noGrp="1"/>
          </p:cNvSpPr>
          <p:nvPr>
            <p:ph type="ftr" sz="quarter" idx="11"/>
          </p:nvPr>
        </p:nvSpPr>
        <p:spPr>
          <a:noFill/>
        </p:spPr>
        <p:txBody>
          <a:bodyPr/>
          <a:lstStyle/>
          <a:p>
            <a:r>
              <a:rPr lang="fr-FR" smtClean="0"/>
              <a:t>Séance 2</a:t>
            </a:r>
          </a:p>
        </p:txBody>
      </p:sp>
      <p:sp>
        <p:nvSpPr>
          <p:cNvPr id="7172" name="Espace réservé du numéro de diapositive 5"/>
          <p:cNvSpPr>
            <a:spLocks noGrp="1"/>
          </p:cNvSpPr>
          <p:nvPr>
            <p:ph type="sldNum" sz="quarter" idx="12"/>
          </p:nvPr>
        </p:nvSpPr>
        <p:spPr>
          <a:noFill/>
        </p:spPr>
        <p:txBody>
          <a:bodyPr/>
          <a:lstStyle/>
          <a:p>
            <a:fld id="{359AA64A-EBDE-4C35-BCD8-113BE2F1AE3D}" type="slidenum">
              <a:rPr lang="fr-FR" smtClean="0"/>
              <a:pPr/>
              <a:t>6</a:t>
            </a:fld>
            <a:endParaRPr lang="fr-FR" smtClean="0"/>
          </a:p>
        </p:txBody>
      </p:sp>
      <p:sp>
        <p:nvSpPr>
          <p:cNvPr id="7173"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Utilisation des formules avec Excel : un exemple (classeur IAF_S2_Ex1)</a:t>
            </a:r>
          </a:p>
        </p:txBody>
      </p:sp>
      <p:sp>
        <p:nvSpPr>
          <p:cNvPr id="7174"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ct val="5000"/>
              </a:spcBef>
              <a:spcAft>
                <a:spcPct val="5000"/>
              </a:spcAft>
              <a:buSzTx/>
              <a:buFont typeface="Wingdings" pitchFamily="2" charset="2"/>
              <a:buChar char="§"/>
            </a:pPr>
            <a:r>
              <a:rPr lang="fr-FR" dirty="0" smtClean="0"/>
              <a:t>Dans la feuille « Statistiques », calculez la moyenne et l’écart type du prix des 4 actifs avec les fonctions Excel appropriées.</a:t>
            </a:r>
          </a:p>
          <a:p>
            <a:pPr eaLnBrk="1" hangingPunct="1">
              <a:lnSpc>
                <a:spcPct val="105000"/>
              </a:lnSpc>
              <a:spcBef>
                <a:spcPct val="5000"/>
              </a:spcBef>
              <a:spcAft>
                <a:spcPct val="5000"/>
              </a:spcAft>
              <a:buSzTx/>
              <a:buFont typeface="Wingdings" pitchFamily="2" charset="2"/>
              <a:buChar char="§"/>
            </a:pPr>
            <a:r>
              <a:rPr lang="fr-FR" dirty="0" smtClean="0"/>
              <a:t>Que constatez vous ?</a:t>
            </a:r>
          </a:p>
          <a:p>
            <a:pPr eaLnBrk="1" hangingPunct="1">
              <a:lnSpc>
                <a:spcPct val="105000"/>
              </a:lnSpc>
              <a:spcBef>
                <a:spcPct val="5000"/>
              </a:spcBef>
              <a:spcAft>
                <a:spcPct val="5000"/>
              </a:spcAft>
              <a:buSzTx/>
              <a:buFont typeface="Wingdings" pitchFamily="2" charset="2"/>
              <a:buChar char="§"/>
            </a:pPr>
            <a:r>
              <a:rPr lang="fr-FR" dirty="0" smtClean="0"/>
              <a:t>Avec l’enregistreur de macro, reproduire la manœuvre pour le titre 1 uniquement.</a:t>
            </a:r>
          </a:p>
          <a:p>
            <a:pPr eaLnBrk="1" hangingPunct="1">
              <a:lnSpc>
                <a:spcPct val="105000"/>
              </a:lnSpc>
              <a:spcBef>
                <a:spcPct val="5000"/>
              </a:spcBef>
              <a:spcAft>
                <a:spcPct val="5000"/>
              </a:spcAft>
              <a:buSzTx/>
              <a:buFont typeface="Wingdings" pitchFamily="2" charset="2"/>
              <a:buChar char="§"/>
            </a:pPr>
            <a:r>
              <a:rPr lang="fr-FR" dirty="0" smtClean="0"/>
              <a:t>Regardez le code correspondant :quel est le nom des fonctions utilisées ?</a:t>
            </a:r>
          </a:p>
          <a:p>
            <a:pPr eaLnBrk="1" hangingPunct="1">
              <a:lnSpc>
                <a:spcPct val="105000"/>
              </a:lnSpc>
              <a:spcBef>
                <a:spcPct val="5000"/>
              </a:spcBef>
              <a:spcAft>
                <a:spcPct val="5000"/>
              </a:spcAft>
              <a:buSzTx/>
              <a:buFont typeface="Wingdings" pitchFamily="2" charset="2"/>
              <a:buChar char="§"/>
            </a:pPr>
            <a:r>
              <a:rPr lang="fr-FR" dirty="0" smtClean="0"/>
              <a:t>Modifions le code pour calculer la moyenne et l’écart type de tous les titres.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a date 3"/>
          <p:cNvSpPr>
            <a:spLocks noGrp="1"/>
          </p:cNvSpPr>
          <p:nvPr>
            <p:ph type="dt" sz="quarter" idx="10"/>
          </p:nvPr>
        </p:nvSpPr>
        <p:spPr>
          <a:noFill/>
        </p:spPr>
        <p:txBody>
          <a:bodyPr/>
          <a:lstStyle/>
          <a:p>
            <a:r>
              <a:rPr lang="fr-FR" smtClean="0"/>
              <a:t>Groupe 3</a:t>
            </a:r>
          </a:p>
        </p:txBody>
      </p:sp>
      <p:sp>
        <p:nvSpPr>
          <p:cNvPr id="8195" name="Espace réservé du pied de page 4"/>
          <p:cNvSpPr>
            <a:spLocks noGrp="1"/>
          </p:cNvSpPr>
          <p:nvPr>
            <p:ph type="ftr" sz="quarter" idx="11"/>
          </p:nvPr>
        </p:nvSpPr>
        <p:spPr>
          <a:noFill/>
        </p:spPr>
        <p:txBody>
          <a:bodyPr/>
          <a:lstStyle/>
          <a:p>
            <a:r>
              <a:rPr lang="fr-FR" smtClean="0"/>
              <a:t>Séance 2</a:t>
            </a:r>
          </a:p>
        </p:txBody>
      </p:sp>
      <p:sp>
        <p:nvSpPr>
          <p:cNvPr id="8196" name="Espace réservé du numéro de diapositive 5"/>
          <p:cNvSpPr>
            <a:spLocks noGrp="1"/>
          </p:cNvSpPr>
          <p:nvPr>
            <p:ph type="sldNum" sz="quarter" idx="12"/>
          </p:nvPr>
        </p:nvSpPr>
        <p:spPr>
          <a:noFill/>
        </p:spPr>
        <p:txBody>
          <a:bodyPr/>
          <a:lstStyle/>
          <a:p>
            <a:fld id="{83F527A8-0C81-490E-89F2-C3EEC24279F3}" type="slidenum">
              <a:rPr lang="fr-FR" smtClean="0"/>
              <a:pPr/>
              <a:t>7</a:t>
            </a:fld>
            <a:endParaRPr lang="fr-FR" smtClean="0"/>
          </a:p>
        </p:txBody>
      </p:sp>
      <p:sp>
        <p:nvSpPr>
          <p:cNvPr id="8197" name="Rectangle 2"/>
          <p:cNvSpPr>
            <a:spLocks noGrp="1" noChangeArrowheads="1"/>
          </p:cNvSpPr>
          <p:nvPr>
            <p:ph type="title"/>
          </p:nvPr>
        </p:nvSpPr>
        <p:spPr>
          <a:xfrm>
            <a:off x="395288" y="203200"/>
            <a:ext cx="8424862" cy="1143000"/>
          </a:xfrm>
        </p:spPr>
        <p:txBody>
          <a:bodyPr/>
          <a:lstStyle/>
          <a:p>
            <a:pPr eaLnBrk="1" hangingPunct="1"/>
            <a:r>
              <a:rPr lang="fr-FR" sz="3200" smtClean="0"/>
              <a:t>Ecrire des fonctions Excel dans des cellules : Un exemple (suite)</a:t>
            </a:r>
          </a:p>
        </p:txBody>
      </p:sp>
      <p:sp>
        <p:nvSpPr>
          <p:cNvPr id="8198"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Char char="§"/>
            </a:pPr>
            <a:r>
              <a:rPr lang="fr-FR" smtClean="0"/>
              <a:t>Le code écrit les formules dans les cellules.</a:t>
            </a:r>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None/>
            </a:pPr>
            <a:endParaRPr lang="fr-FR" smtClean="0"/>
          </a:p>
          <a:p>
            <a:pPr eaLnBrk="1" hangingPunct="1">
              <a:lnSpc>
                <a:spcPct val="105000"/>
              </a:lnSpc>
              <a:spcBef>
                <a:spcPct val="5000"/>
              </a:spcBef>
              <a:spcAft>
                <a:spcPct val="5000"/>
              </a:spcAft>
              <a:buSzTx/>
              <a:buFont typeface="Wingdings" pitchFamily="2" charset="2"/>
              <a:buChar char="§"/>
            </a:pPr>
            <a:r>
              <a:rPr lang="fr-FR" smtClean="0"/>
              <a:t>Donner un nom à la plage de données B2:B21 et modifier la formule.</a:t>
            </a:r>
          </a:p>
          <a:p>
            <a:pPr eaLnBrk="1" hangingPunct="1">
              <a:lnSpc>
                <a:spcPct val="105000"/>
              </a:lnSpc>
              <a:spcBef>
                <a:spcPct val="5000"/>
              </a:spcBef>
              <a:spcAft>
                <a:spcPct val="5000"/>
              </a:spcAft>
              <a:buSzTx/>
              <a:buFont typeface="Wingdings" pitchFamily="2" charset="2"/>
              <a:buNone/>
            </a:pPr>
            <a:endParaRPr lang="fr-FR" smtClean="0"/>
          </a:p>
        </p:txBody>
      </p:sp>
      <p:pic>
        <p:nvPicPr>
          <p:cNvPr id="8199" name="Picture 2"/>
          <p:cNvPicPr>
            <a:picLocks noChangeAspect="1" noChangeArrowheads="1"/>
          </p:cNvPicPr>
          <p:nvPr/>
        </p:nvPicPr>
        <p:blipFill>
          <a:blip r:embed="rId2" cstate="print"/>
          <a:srcRect/>
          <a:stretch>
            <a:fillRect/>
          </a:stretch>
        </p:blipFill>
        <p:spPr bwMode="auto">
          <a:xfrm>
            <a:off x="142875" y="1500188"/>
            <a:ext cx="8783638" cy="2411412"/>
          </a:xfrm>
          <a:prstGeom prst="rect">
            <a:avLst/>
          </a:prstGeom>
          <a:noFill/>
          <a:ln w="9525">
            <a:noFill/>
            <a:miter lim="800000"/>
            <a:headEnd/>
            <a:tailEnd/>
          </a:ln>
        </p:spPr>
      </p:pic>
      <p:pic>
        <p:nvPicPr>
          <p:cNvPr id="8200" name="Picture 4"/>
          <p:cNvPicPr>
            <a:picLocks noChangeAspect="1" noChangeArrowheads="1"/>
          </p:cNvPicPr>
          <p:nvPr/>
        </p:nvPicPr>
        <p:blipFill>
          <a:blip r:embed="rId3" cstate="print"/>
          <a:srcRect/>
          <a:stretch>
            <a:fillRect/>
          </a:stretch>
        </p:blipFill>
        <p:spPr bwMode="auto">
          <a:xfrm>
            <a:off x="1928813" y="4500563"/>
            <a:ext cx="4873625" cy="90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a:noFill/>
        </p:spPr>
        <p:txBody>
          <a:bodyPr/>
          <a:lstStyle/>
          <a:p>
            <a:r>
              <a:rPr lang="fr-FR" smtClean="0"/>
              <a:t>Groupe 3</a:t>
            </a:r>
          </a:p>
        </p:txBody>
      </p:sp>
      <p:sp>
        <p:nvSpPr>
          <p:cNvPr id="9219" name="Espace réservé du pied de page 4"/>
          <p:cNvSpPr>
            <a:spLocks noGrp="1"/>
          </p:cNvSpPr>
          <p:nvPr>
            <p:ph type="ftr" sz="quarter" idx="11"/>
          </p:nvPr>
        </p:nvSpPr>
        <p:spPr>
          <a:noFill/>
        </p:spPr>
        <p:txBody>
          <a:bodyPr/>
          <a:lstStyle/>
          <a:p>
            <a:r>
              <a:rPr lang="fr-FR" smtClean="0"/>
              <a:t>Séance 2</a:t>
            </a:r>
          </a:p>
        </p:txBody>
      </p:sp>
      <p:sp>
        <p:nvSpPr>
          <p:cNvPr id="9220" name="Espace réservé du numéro de diapositive 5"/>
          <p:cNvSpPr>
            <a:spLocks noGrp="1"/>
          </p:cNvSpPr>
          <p:nvPr>
            <p:ph type="sldNum" sz="quarter" idx="12"/>
          </p:nvPr>
        </p:nvSpPr>
        <p:spPr>
          <a:noFill/>
        </p:spPr>
        <p:txBody>
          <a:bodyPr/>
          <a:lstStyle/>
          <a:p>
            <a:fld id="{75CFC606-2016-4F58-834A-BB0A68A78588}" type="slidenum">
              <a:rPr lang="fr-FR" smtClean="0"/>
              <a:pPr/>
              <a:t>8</a:t>
            </a:fld>
            <a:endParaRPr lang="fr-FR" smtClean="0"/>
          </a:p>
        </p:txBody>
      </p:sp>
      <p:sp>
        <p:nvSpPr>
          <p:cNvPr id="9221" name="Rectangle 2"/>
          <p:cNvSpPr>
            <a:spLocks noGrp="1" noChangeArrowheads="1"/>
          </p:cNvSpPr>
          <p:nvPr>
            <p:ph type="title"/>
          </p:nvPr>
        </p:nvSpPr>
        <p:spPr>
          <a:xfrm>
            <a:off x="395288" y="203200"/>
            <a:ext cx="8424862" cy="1143000"/>
          </a:xfrm>
        </p:spPr>
        <p:txBody>
          <a:bodyPr/>
          <a:lstStyle/>
          <a:p>
            <a:pPr eaLnBrk="1" hangingPunct="1"/>
            <a:r>
              <a:rPr lang="fr-FR" sz="3200" smtClean="0"/>
              <a:t>Utiliser les fonctions Excel pour donner une valeur à une variable du programme</a:t>
            </a:r>
          </a:p>
        </p:txBody>
      </p:sp>
      <p:sp>
        <p:nvSpPr>
          <p:cNvPr id="9222"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ct val="5000"/>
              </a:spcBef>
              <a:spcAft>
                <a:spcPct val="5000"/>
              </a:spcAft>
              <a:buSzTx/>
              <a:buFont typeface="Wingdings" pitchFamily="2" charset="2"/>
              <a:buChar char="§"/>
            </a:pPr>
            <a:r>
              <a:rPr lang="fr-FR" dirty="0" smtClean="0"/>
              <a:t>Ecrivez le code suivant dans le module</a:t>
            </a:r>
            <a:endParaRPr lang="fr-FR" i="1" dirty="0" smtClean="0"/>
          </a:p>
          <a:p>
            <a:pPr eaLnBrk="1" hangingPunct="1">
              <a:lnSpc>
                <a:spcPct val="105000"/>
              </a:lnSpc>
              <a:spcBef>
                <a:spcPct val="5000"/>
              </a:spcBef>
              <a:spcAft>
                <a:spcPct val="5000"/>
              </a:spcAft>
              <a:buSzTx/>
              <a:buFont typeface="Wingdings" pitchFamily="2" charset="2"/>
              <a:buChar char="§"/>
            </a:pPr>
            <a:endParaRPr lang="fr-FR" i="1" dirty="0" smtClean="0"/>
          </a:p>
          <a:p>
            <a:pPr eaLnBrk="1" hangingPunct="1">
              <a:lnSpc>
                <a:spcPct val="105000"/>
              </a:lnSpc>
              <a:spcBef>
                <a:spcPct val="5000"/>
              </a:spcBef>
              <a:spcAft>
                <a:spcPct val="5000"/>
              </a:spcAft>
              <a:buSzTx/>
              <a:buFont typeface="Wingdings" pitchFamily="2" charset="2"/>
              <a:buChar char="§"/>
            </a:pPr>
            <a:endParaRPr lang="fr-FR" i="1" dirty="0" smtClean="0"/>
          </a:p>
          <a:p>
            <a:pPr eaLnBrk="1" hangingPunct="1">
              <a:lnSpc>
                <a:spcPct val="105000"/>
              </a:lnSpc>
              <a:spcBef>
                <a:spcPct val="5000"/>
              </a:spcBef>
              <a:spcAft>
                <a:spcPct val="5000"/>
              </a:spcAft>
              <a:buSzTx/>
              <a:buFont typeface="Wingdings" pitchFamily="2" charset="2"/>
              <a:buChar char="§"/>
            </a:pPr>
            <a:endParaRPr lang="fr-FR" dirty="0" smtClean="0"/>
          </a:p>
          <a:p>
            <a:pPr eaLnBrk="1" hangingPunct="1">
              <a:lnSpc>
                <a:spcPct val="105000"/>
              </a:lnSpc>
              <a:spcBef>
                <a:spcPct val="5000"/>
              </a:spcBef>
              <a:spcAft>
                <a:spcPct val="5000"/>
              </a:spcAft>
              <a:buSzTx/>
              <a:buNone/>
            </a:pPr>
            <a:endParaRPr lang="fr-FR" dirty="0" smtClean="0"/>
          </a:p>
          <a:p>
            <a:pPr eaLnBrk="1" hangingPunct="1">
              <a:lnSpc>
                <a:spcPct val="105000"/>
              </a:lnSpc>
              <a:spcBef>
                <a:spcPts val="100"/>
              </a:spcBef>
              <a:buSzTx/>
              <a:buFont typeface="Wingdings" pitchFamily="2" charset="2"/>
              <a:buChar char="§"/>
            </a:pPr>
            <a:r>
              <a:rPr lang="fr-FR" dirty="0" smtClean="0"/>
              <a:t>La fonction </a:t>
            </a:r>
            <a:r>
              <a:rPr lang="fr-FR" dirty="0" err="1" smtClean="0">
                <a:solidFill>
                  <a:schemeClr val="tx2"/>
                </a:solidFill>
              </a:rPr>
              <a:t>average</a:t>
            </a:r>
            <a:r>
              <a:rPr lang="fr-FR" dirty="0" smtClean="0"/>
              <a:t> est une propriété de l’objet </a:t>
            </a:r>
            <a:r>
              <a:rPr lang="fr-FR" dirty="0" err="1" smtClean="0">
                <a:solidFill>
                  <a:schemeClr val="tx2"/>
                </a:solidFill>
              </a:rPr>
              <a:t>worksheetfunction</a:t>
            </a:r>
            <a:r>
              <a:rPr lang="fr-FR" dirty="0" smtClean="0"/>
              <a:t> </a:t>
            </a:r>
          </a:p>
          <a:p>
            <a:pPr eaLnBrk="1" hangingPunct="1">
              <a:lnSpc>
                <a:spcPct val="105000"/>
              </a:lnSpc>
              <a:spcBef>
                <a:spcPts val="600"/>
              </a:spcBef>
              <a:spcAft>
                <a:spcPts val="600"/>
              </a:spcAft>
              <a:buSzTx/>
              <a:buFont typeface="Wingdings" pitchFamily="2" charset="2"/>
              <a:buChar char="§"/>
            </a:pPr>
            <a:r>
              <a:rPr lang="fr-FR" dirty="0" smtClean="0"/>
              <a:t>Vérifiez que la cellule B2 contient la valeur 100 et non une formule qui renvoie la valeur 100.</a:t>
            </a:r>
          </a:p>
        </p:txBody>
      </p:sp>
      <p:pic>
        <p:nvPicPr>
          <p:cNvPr id="9223" name="Picture 7"/>
          <p:cNvPicPr>
            <a:picLocks noChangeAspect="1" noChangeArrowheads="1"/>
          </p:cNvPicPr>
          <p:nvPr/>
        </p:nvPicPr>
        <p:blipFill>
          <a:blip r:embed="rId2" cstate="print"/>
          <a:srcRect/>
          <a:stretch>
            <a:fillRect/>
          </a:stretch>
        </p:blipFill>
        <p:spPr bwMode="auto">
          <a:xfrm>
            <a:off x="107504" y="2166938"/>
            <a:ext cx="8937625" cy="1547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a date 3"/>
          <p:cNvSpPr>
            <a:spLocks noGrp="1"/>
          </p:cNvSpPr>
          <p:nvPr>
            <p:ph type="dt" sz="quarter" idx="10"/>
          </p:nvPr>
        </p:nvSpPr>
        <p:spPr>
          <a:noFill/>
        </p:spPr>
        <p:txBody>
          <a:bodyPr/>
          <a:lstStyle/>
          <a:p>
            <a:r>
              <a:rPr lang="fr-FR" smtClean="0"/>
              <a:t>Groupe 3</a:t>
            </a:r>
          </a:p>
        </p:txBody>
      </p:sp>
      <p:sp>
        <p:nvSpPr>
          <p:cNvPr id="10243" name="Espace réservé du pied de page 4"/>
          <p:cNvSpPr>
            <a:spLocks noGrp="1"/>
          </p:cNvSpPr>
          <p:nvPr>
            <p:ph type="ftr" sz="quarter" idx="11"/>
          </p:nvPr>
        </p:nvSpPr>
        <p:spPr>
          <a:noFill/>
        </p:spPr>
        <p:txBody>
          <a:bodyPr/>
          <a:lstStyle/>
          <a:p>
            <a:r>
              <a:rPr lang="fr-FR" smtClean="0"/>
              <a:t>Séance 2</a:t>
            </a:r>
          </a:p>
        </p:txBody>
      </p:sp>
      <p:sp>
        <p:nvSpPr>
          <p:cNvPr id="10244" name="Espace réservé du numéro de diapositive 5"/>
          <p:cNvSpPr>
            <a:spLocks noGrp="1"/>
          </p:cNvSpPr>
          <p:nvPr>
            <p:ph type="sldNum" sz="quarter" idx="12"/>
          </p:nvPr>
        </p:nvSpPr>
        <p:spPr>
          <a:noFill/>
        </p:spPr>
        <p:txBody>
          <a:bodyPr/>
          <a:lstStyle/>
          <a:p>
            <a:fld id="{A25E32E6-58C2-4DCC-AE27-A9A3D1E7965B}" type="slidenum">
              <a:rPr lang="fr-FR" smtClean="0"/>
              <a:pPr/>
              <a:t>9</a:t>
            </a:fld>
            <a:endParaRPr lang="fr-FR" smtClean="0"/>
          </a:p>
        </p:txBody>
      </p:sp>
      <p:sp>
        <p:nvSpPr>
          <p:cNvPr id="10245" name="Rectangle 2"/>
          <p:cNvSpPr>
            <a:spLocks noGrp="1" noChangeArrowheads="1"/>
          </p:cNvSpPr>
          <p:nvPr>
            <p:ph type="title"/>
          </p:nvPr>
        </p:nvSpPr>
        <p:spPr>
          <a:xfrm>
            <a:off x="214313" y="71438"/>
            <a:ext cx="8424862" cy="1143000"/>
          </a:xfrm>
        </p:spPr>
        <p:txBody>
          <a:bodyPr/>
          <a:lstStyle/>
          <a:p>
            <a:pPr eaLnBrk="1" hangingPunct="1"/>
            <a:r>
              <a:rPr lang="fr-FR" sz="3200" smtClean="0"/>
              <a:t>Comment trouver le nom des fonctions Excel?</a:t>
            </a:r>
          </a:p>
        </p:txBody>
      </p:sp>
      <p:sp>
        <p:nvSpPr>
          <p:cNvPr id="10246"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ts val="600"/>
              </a:spcBef>
              <a:spcAft>
                <a:spcPts val="600"/>
              </a:spcAft>
              <a:buSzTx/>
              <a:buFont typeface="Wingdings" pitchFamily="2" charset="2"/>
              <a:buChar char="§"/>
            </a:pPr>
            <a:r>
              <a:rPr lang="fr-FR" dirty="0" smtClean="0"/>
              <a:t>Comme nous venons de le voir, le code est rédigé en anglais alors que nous travaillons avec la version française d’Excel.</a:t>
            </a:r>
          </a:p>
          <a:p>
            <a:pPr eaLnBrk="1" hangingPunct="1">
              <a:lnSpc>
                <a:spcPct val="105000"/>
              </a:lnSpc>
              <a:spcBef>
                <a:spcPts val="600"/>
              </a:spcBef>
              <a:spcAft>
                <a:spcPts val="600"/>
              </a:spcAft>
              <a:buSzTx/>
              <a:buFont typeface="Wingdings" pitchFamily="2" charset="2"/>
              <a:buChar char="§"/>
            </a:pPr>
            <a:r>
              <a:rPr lang="fr-FR" dirty="0" smtClean="0"/>
              <a:t>Pour retrouver les fonctions Excel depuis VBE, il faut utiliser l’explorateur d’objets du menu Affichage (raccourci F2)</a:t>
            </a:r>
          </a:p>
          <a:p>
            <a:pPr eaLnBrk="1" hangingPunct="1">
              <a:lnSpc>
                <a:spcPct val="105000"/>
              </a:lnSpc>
              <a:spcBef>
                <a:spcPts val="600"/>
              </a:spcBef>
              <a:spcAft>
                <a:spcPts val="600"/>
              </a:spcAft>
              <a:buSzTx/>
              <a:buFont typeface="Wingdings" pitchFamily="2" charset="2"/>
              <a:buChar char="§"/>
            </a:pPr>
            <a:r>
              <a:rPr lang="fr-FR" dirty="0" smtClean="0"/>
              <a:t>On utilisera deux bibliothèques de l’explorateur d’objets : Excel et VBA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6456</TotalTime>
  <Words>1345</Words>
  <Application>Microsoft Office PowerPoint</Application>
  <PresentationFormat>Affichage à l'écran (4:3)</PresentationFormat>
  <Paragraphs>240</Paragraphs>
  <Slides>29</Slides>
  <Notes>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Fusion</vt:lpstr>
      <vt:lpstr>Licence  Sciences des Organisations Informatique appliquée à la finance</vt:lpstr>
      <vt:lpstr>Plan de la séance</vt:lpstr>
      <vt:lpstr>Partie 1. Les fonctions mathématiques et statistiques dans les procédures Sub et Function</vt:lpstr>
      <vt:lpstr>Les fonctions mathématiques et statistiques dans Excel</vt:lpstr>
      <vt:lpstr>L’utilisation des fonctions Excel dans une procédure</vt:lpstr>
      <vt:lpstr>Utilisation des formules avec Excel : un exemple (classeur IAF_S2_Ex1)</vt:lpstr>
      <vt:lpstr>Ecrire des fonctions Excel dans des cellules : Un exemple (suite)</vt:lpstr>
      <vt:lpstr>Utiliser les fonctions Excel pour donner une valeur à une variable du programme</vt:lpstr>
      <vt:lpstr>Comment trouver le nom des fonctions Excel?</vt:lpstr>
      <vt:lpstr>L’explorateur d’objets de VBE</vt:lpstr>
      <vt:lpstr>L’explorateur d’objets de VBE La bibliothèque Excel</vt:lpstr>
      <vt:lpstr>VBA reconnaît pourtant la fonction Sqrt</vt:lpstr>
      <vt:lpstr>Pourquoi VBA masque la fonction Sqrt dans l’explorateur d’objets ?</vt:lpstr>
      <vt:lpstr>L’aide de l’explorateur d’objets</vt:lpstr>
      <vt:lpstr>L’aide dans le module de code</vt:lpstr>
      <vt:lpstr>L’aide dans le module de code</vt:lpstr>
      <vt:lpstr>L’info-bulle</vt:lpstr>
      <vt:lpstr>Partie II. Exercices du TD2</vt:lpstr>
      <vt:lpstr>TD2 : les fonctions statistiques</vt:lpstr>
      <vt:lpstr>Le problème</vt:lpstr>
      <vt:lpstr>Rappel : le cas des variables aléatoires discrètes (1)</vt:lpstr>
      <vt:lpstr>Rappel : Le cas des variables aléatoires discrètes (2)</vt:lpstr>
      <vt:lpstr>Rappel : Le cas des variables aléatoires discrètes (3)</vt:lpstr>
      <vt:lpstr>Rappel : Le cas des variables aléatoires discrètes (4)</vt:lpstr>
      <vt:lpstr>Rappel : Le cas des variables aléatoires discrètes (5)</vt:lpstr>
      <vt:lpstr>Rappel : Le cas des variables aléatoires discrètes (6)</vt:lpstr>
      <vt:lpstr>Rappel : Le cas des variables aléatoires discrètes (7)</vt:lpstr>
      <vt:lpstr>Rappel : Le cas des variables aléatoires discrètes (8)</vt:lpstr>
      <vt:lpstr>Exercices</vt:lpstr>
    </vt:vector>
  </TitlesOfParts>
  <Company>TRESOR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MINEFI</dc:creator>
  <cp:lastModifiedBy>fpeltrault</cp:lastModifiedBy>
  <cp:revision>335</cp:revision>
  <dcterms:created xsi:type="dcterms:W3CDTF">2003-03-26T11:43:26Z</dcterms:created>
  <dcterms:modified xsi:type="dcterms:W3CDTF">2015-09-15T14:08:33Z</dcterms:modified>
</cp:coreProperties>
</file>