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76" r:id="rId2"/>
    <p:sldId id="338" r:id="rId3"/>
    <p:sldId id="339" r:id="rId4"/>
    <p:sldId id="327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713" autoAdjust="0"/>
  </p:normalViewPr>
  <p:slideViewPr>
    <p:cSldViewPr>
      <p:cViewPr varScale="1">
        <p:scale>
          <a:sx n="101" d="100"/>
          <a:sy n="101" d="100"/>
        </p:scale>
        <p:origin x="6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66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fld id="{94484C90-9B9F-4673-BD38-1D9F47AA22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51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15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pPr>
              <a:defRPr/>
            </a:pPr>
            <a:fld id="{52E73BC7-A681-4B0E-BF2C-80D30ADA01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61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5802B397-F79B-444A-AE1D-D39E5A9AC6E2}" type="slidenum">
              <a:rPr lang="fr-FR" smtClean="0"/>
              <a:pPr defTabSz="915988"/>
              <a:t>1</a:t>
            </a:fld>
            <a:endParaRPr lang="fr-FR" smtClean="0"/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22" tIns="45761" rIns="91522" bIns="4576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524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D6B81ED-2BDE-405E-BA7F-691108CB96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21CF8-D897-4985-BE23-3C0F96695C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38BA1-63E2-4FFB-B8A0-8A7740FE6B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9D634-306F-4462-A882-878739EFF3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13692-9586-4E42-B209-3A1BB86B89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0C71B-395E-45CA-B766-A0BD390103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34DEE-BED1-4A00-96FB-FB3C0855A0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28667-D9D5-4010-96D1-5B4BA84061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CA47B-C308-4FA7-B919-D4AFD8F468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8BC7-59DE-4801-9AAB-3ECD24E6FC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08C1-AD7E-4C1C-AE1F-B7624128E4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fr-FR"/>
              <a:t>Groupe 3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fr-FR"/>
              <a:t>Séance 2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6DD0FBD-DF4B-4F34-9481-6A4119DF65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Groupe 3</a:t>
            </a:r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Séance 2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C9DF6-7F2E-4FC1-BA57-464A63A9576F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76250"/>
            <a:ext cx="7924800" cy="25209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4000" dirty="0" smtClean="0"/>
              <a:t>Licence</a:t>
            </a:r>
            <a:br>
              <a:rPr lang="fr-FR" sz="4000" dirty="0" smtClean="0"/>
            </a:br>
            <a:r>
              <a:rPr lang="fr-FR" sz="4000" dirty="0" smtClean="0"/>
              <a:t> Sciences des Organisations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Informatique appliquée à la finance</a:t>
            </a:r>
            <a:endParaRPr lang="fr-FR" sz="2800" dirty="0" smtClean="0">
              <a:cs typeface="Times New Roman" pitchFamily="18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644900"/>
            <a:ext cx="7848600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5000"/>
              </a:spcBef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P. Bernard et F.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Peltrault</a:t>
            </a:r>
            <a:endParaRPr lang="fr-FR" sz="3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Séance 2 : les fonctions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93037" cy="938212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Installation des fonctions personnelles dans une macro complémentaires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79512" y="1484784"/>
            <a:ext cx="4680519" cy="23762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000" dirty="0" smtClean="0">
                <a:cs typeface="Tahoma" charset="0"/>
              </a:rPr>
              <a:t>Une fenêtre s’ouvre avec l’ensemble des macros complémentaires disponibles.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000" dirty="0" smtClean="0">
                <a:cs typeface="Tahoma" charset="0"/>
              </a:rPr>
              <a:t> Cochez la case correspondant à la macro complémentaire </a:t>
            </a:r>
            <a:r>
              <a:rPr lang="fr-FR" sz="2000" dirty="0" err="1" smtClean="0">
                <a:cs typeface="Tahoma" charset="0"/>
              </a:rPr>
              <a:t>FnPerso</a:t>
            </a:r>
            <a:r>
              <a:rPr lang="fr-FR" sz="2000" dirty="0" smtClean="0">
                <a:cs typeface="Tahoma" charset="0"/>
              </a:rPr>
              <a:t>.</a:t>
            </a: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10</a:t>
            </a:fld>
            <a:endParaRPr lang="fr-FR" dirty="0" smtClean="0">
              <a:latin typeface="Tahoma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84784"/>
            <a:ext cx="4140000" cy="383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93037" cy="938212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Installation des fonctions personnelles dans une macro complémentaires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539552" y="1500189"/>
            <a:ext cx="8247261" cy="200082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>
                <a:cs typeface="Tahoma" charset="0"/>
              </a:rPr>
              <a:t>A l’ouverture d’Excel, la macro complémentaire est chargée automatiquement.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>
                <a:cs typeface="Tahoma" charset="0"/>
              </a:rPr>
              <a:t>On retrouve les fonctions dans le module du </a:t>
            </a:r>
            <a:r>
              <a:rPr lang="fr-FR" sz="2400" dirty="0" err="1" smtClean="0">
                <a:cs typeface="Tahoma" charset="0"/>
              </a:rPr>
              <a:t>VBAProject</a:t>
            </a:r>
            <a:r>
              <a:rPr lang="fr-FR" sz="2400" dirty="0" smtClean="0">
                <a:cs typeface="Tahoma" charset="0"/>
              </a:rPr>
              <a:t> de fnperson.xlam.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 smtClean="0"/>
              <a:t>	</a:t>
            </a:r>
            <a:endParaRPr lang="fr-FR" sz="2400" dirty="0" smtClean="0">
              <a:cs typeface="Tahoma" charset="0"/>
            </a:endParaRP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11</a:t>
            </a:fld>
            <a:endParaRPr lang="fr-FR" smtClean="0">
              <a:latin typeface="Tahoma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9040"/>
            <a:ext cx="6156000" cy="259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/>
          <p:nvPr/>
        </p:nvCxnSpPr>
        <p:spPr bwMode="auto">
          <a:xfrm>
            <a:off x="2627784" y="3284984"/>
            <a:ext cx="252000" cy="97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2843808" y="3284984"/>
            <a:ext cx="3384376" cy="12961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93037" cy="938212"/>
          </a:xfrm>
        </p:spPr>
        <p:txBody>
          <a:bodyPr/>
          <a:lstStyle/>
          <a:p>
            <a:pPr eaLnBrk="1" hangingPunct="1"/>
            <a:r>
              <a:rPr lang="fr-FR" sz="3200" dirty="0" smtClean="0"/>
              <a:t>Appel d’une fonction d’une macro complémentaire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539552" y="1500189"/>
            <a:ext cx="8247261" cy="200082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>
                <a:cs typeface="Tahoma" charset="0"/>
              </a:rPr>
              <a:t>Dans la procédure </a:t>
            </a:r>
            <a:r>
              <a:rPr lang="fr-FR" sz="2400" dirty="0" err="1" smtClean="0">
                <a:cs typeface="Tahoma" charset="0"/>
              </a:rPr>
              <a:t>Sub</a:t>
            </a:r>
            <a:r>
              <a:rPr lang="fr-FR" sz="2400" dirty="0" smtClean="0">
                <a:cs typeface="Tahoma" charset="0"/>
              </a:rPr>
              <a:t>, il faut appeler la fonction contenue dans la macro complémentaire à l’aide de la méthode </a:t>
            </a:r>
            <a:r>
              <a:rPr lang="fr-FR" sz="2400" dirty="0" err="1" smtClean="0">
                <a:cs typeface="Tahoma" charset="0"/>
              </a:rPr>
              <a:t>Run</a:t>
            </a:r>
            <a:r>
              <a:rPr lang="fr-FR" sz="2400" dirty="0" smtClean="0">
                <a:cs typeface="Tahoma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>
                <a:cs typeface="Tahoma" charset="0"/>
              </a:rPr>
              <a:t>Exemple :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 smtClean="0"/>
              <a:t>	</a:t>
            </a:r>
            <a:endParaRPr lang="fr-FR" sz="2400" dirty="0" smtClean="0">
              <a:cs typeface="Tahoma" charset="0"/>
            </a:endParaRP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12</a:t>
            </a:fld>
            <a:endParaRPr lang="fr-FR" smtClean="0">
              <a:latin typeface="Tahom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3499261"/>
            <a:ext cx="6678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Sub</a:t>
            </a:r>
            <a:r>
              <a:rPr lang="fr-FR" dirty="0" smtClean="0"/>
              <a:t> initEx1()</a:t>
            </a:r>
          </a:p>
          <a:p>
            <a:endParaRPr lang="fr-FR" dirty="0" smtClean="0"/>
          </a:p>
          <a:p>
            <a:r>
              <a:rPr lang="fr-FR" dirty="0" smtClean="0"/>
              <a:t>Dim mat() As Variant, </a:t>
            </a:r>
            <a:r>
              <a:rPr lang="fr-FR" dirty="0" err="1" smtClean="0"/>
              <a:t>vect</a:t>
            </a:r>
            <a:r>
              <a:rPr lang="fr-FR" dirty="0" smtClean="0"/>
              <a:t>() As Variant</a:t>
            </a:r>
          </a:p>
          <a:p>
            <a:endParaRPr lang="fr-FR" dirty="0" smtClean="0"/>
          </a:p>
          <a:p>
            <a:r>
              <a:rPr lang="fr-FR" dirty="0" smtClean="0"/>
              <a:t>mat = Range("matrice_ex1").Value</a:t>
            </a:r>
          </a:p>
          <a:p>
            <a:r>
              <a:rPr lang="fr-FR" dirty="0" err="1" smtClean="0"/>
              <a:t>vect</a:t>
            </a:r>
            <a:r>
              <a:rPr lang="fr-FR" dirty="0" smtClean="0"/>
              <a:t> = </a:t>
            </a:r>
            <a:r>
              <a:rPr lang="fr-FR" dirty="0" err="1" smtClean="0"/>
              <a:t>Application.Run</a:t>
            </a:r>
            <a:r>
              <a:rPr lang="fr-FR" dirty="0" smtClean="0"/>
              <a:t>("</a:t>
            </a:r>
            <a:r>
              <a:rPr lang="fr-FR" dirty="0" err="1" smtClean="0"/>
              <a:t>fnExtrVectCol</a:t>
            </a:r>
            <a:r>
              <a:rPr lang="fr-FR" dirty="0" smtClean="0"/>
              <a:t>", 3, mat)</a:t>
            </a:r>
          </a:p>
          <a:p>
            <a:r>
              <a:rPr lang="fr-FR" dirty="0" smtClean="0"/>
              <a:t>Range("vecteur_ex1").Value = </a:t>
            </a:r>
            <a:r>
              <a:rPr lang="fr-FR" dirty="0" err="1" smtClean="0"/>
              <a:t>vect</a:t>
            </a:r>
            <a:endParaRPr lang="fr-FR" dirty="0" smtClean="0"/>
          </a:p>
          <a:p>
            <a:r>
              <a:rPr lang="fr-FR" dirty="0" err="1" smtClean="0"/>
              <a:t>Worksheets</a:t>
            </a:r>
            <a:r>
              <a:rPr lang="fr-FR" dirty="0" smtClean="0"/>
              <a:t>("ex1").</a:t>
            </a:r>
            <a:r>
              <a:rPr lang="fr-FR" dirty="0" err="1" smtClean="0"/>
              <a:t>Activate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End </a:t>
            </a:r>
            <a:r>
              <a:rPr lang="fr-FR" dirty="0" err="1" smtClean="0"/>
              <a:t>Sub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48464" cy="938212"/>
          </a:xfrm>
        </p:spPr>
        <p:txBody>
          <a:bodyPr/>
          <a:lstStyle/>
          <a:p>
            <a:pPr eaLnBrk="1" hangingPunct="1"/>
            <a:r>
              <a:rPr lang="fr-FR" sz="3200" dirty="0" smtClean="0"/>
              <a:t>Comment utiliser vos fonctions personnelles dans une autre procédure (</a:t>
            </a:r>
            <a:r>
              <a:rPr lang="fr-FR" sz="3200" dirty="0" err="1" smtClean="0"/>
              <a:t>function</a:t>
            </a:r>
            <a:r>
              <a:rPr lang="fr-FR" sz="3200" dirty="0" smtClean="0"/>
              <a:t> ou </a:t>
            </a:r>
            <a:r>
              <a:rPr lang="fr-FR" sz="3200" dirty="0" err="1" smtClean="0"/>
              <a:t>Sub</a:t>
            </a:r>
            <a:r>
              <a:rPr lang="fr-FR" sz="3200" dirty="0" smtClean="0"/>
              <a:t>)? 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8358188" cy="468052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>
                <a:cs typeface="Tahoma" charset="0"/>
              </a:rPr>
              <a:t>Les procédures sont dans le même </a:t>
            </a:r>
            <a:r>
              <a:rPr lang="fr-FR" sz="2400" i="1" dirty="0" err="1" smtClean="0">
                <a:cs typeface="Tahoma" charset="0"/>
              </a:rPr>
              <a:t>VBAProject</a:t>
            </a:r>
            <a:endParaRPr lang="fr-FR" sz="2400" i="1" dirty="0" smtClean="0">
              <a:cs typeface="Tahoma" charset="0"/>
            </a:endParaRPr>
          </a:p>
          <a:p>
            <a:pPr marL="360000" lvl="1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dirty="0" smtClean="0">
                <a:cs typeface="Tahoma" charset="0"/>
              </a:rPr>
              <a:t>Exemple : dans le </a:t>
            </a:r>
            <a:r>
              <a:rPr lang="fr-FR" sz="2000" i="1" dirty="0" smtClean="0">
                <a:cs typeface="Tahoma" charset="0"/>
              </a:rPr>
              <a:t>TD2</a:t>
            </a:r>
            <a:r>
              <a:rPr lang="fr-FR" sz="2000" dirty="0" smtClean="0">
                <a:cs typeface="Tahoma" charset="0"/>
              </a:rPr>
              <a:t>, on utilise </a:t>
            </a:r>
            <a:r>
              <a:rPr lang="fr-FR" sz="2000" dirty="0" smtClean="0">
                <a:cs typeface="Tahoma" charset="0"/>
              </a:rPr>
              <a:t>dans la </a:t>
            </a:r>
            <a:r>
              <a:rPr lang="fr-FR" sz="2000" dirty="0" err="1" smtClean="0">
                <a:cs typeface="Tahoma" charset="0"/>
              </a:rPr>
              <a:t>Sub</a:t>
            </a:r>
            <a:r>
              <a:rPr lang="fr-FR" sz="2000" dirty="0" smtClean="0">
                <a:cs typeface="Tahoma" charset="0"/>
              </a:rPr>
              <a:t> </a:t>
            </a:r>
            <a:r>
              <a:rPr lang="fr-FR" sz="2000" i="1" dirty="0">
                <a:cs typeface="Tahoma" charset="0"/>
              </a:rPr>
              <a:t>i</a:t>
            </a:r>
            <a:r>
              <a:rPr lang="fr-FR" sz="2000" i="1" dirty="0" smtClean="0">
                <a:cs typeface="Tahoma" charset="0"/>
              </a:rPr>
              <a:t>nitEx1</a:t>
            </a:r>
            <a:r>
              <a:rPr lang="fr-FR" sz="2000" dirty="0" smtClean="0">
                <a:cs typeface="Tahoma" charset="0"/>
              </a:rPr>
              <a:t> du module </a:t>
            </a:r>
            <a:r>
              <a:rPr lang="fr-FR" sz="2000" i="1" dirty="0" err="1" smtClean="0">
                <a:cs typeface="Tahoma" charset="0"/>
              </a:rPr>
              <a:t>Init</a:t>
            </a:r>
            <a:r>
              <a:rPr lang="fr-FR" sz="2000" i="1" dirty="0" smtClean="0">
                <a:cs typeface="Tahoma" charset="0"/>
              </a:rPr>
              <a:t> </a:t>
            </a:r>
            <a:r>
              <a:rPr lang="fr-FR" sz="2000" dirty="0" smtClean="0">
                <a:cs typeface="Tahoma" charset="0"/>
              </a:rPr>
              <a:t>la </a:t>
            </a:r>
            <a:r>
              <a:rPr lang="fr-FR" sz="2000" dirty="0" smtClean="0">
                <a:cs typeface="Tahoma" charset="0"/>
              </a:rPr>
              <a:t>fonction </a:t>
            </a:r>
            <a:r>
              <a:rPr lang="fr-FR" sz="2000" i="1" dirty="0" err="1" smtClean="0">
                <a:cs typeface="Tahoma" charset="0"/>
              </a:rPr>
              <a:t>fnEsp</a:t>
            </a:r>
            <a:r>
              <a:rPr lang="fr-FR" sz="2000" dirty="0" smtClean="0">
                <a:cs typeface="Tahoma" charset="0"/>
              </a:rPr>
              <a:t> du module </a:t>
            </a:r>
            <a:r>
              <a:rPr lang="fr-FR" sz="2000" i="1" dirty="0" smtClean="0">
                <a:cs typeface="Tahoma" charset="0"/>
              </a:rPr>
              <a:t>ex1</a:t>
            </a:r>
            <a:r>
              <a:rPr lang="fr-FR" sz="2000" dirty="0" smtClean="0">
                <a:cs typeface="Tahoma" charset="0"/>
              </a:rPr>
              <a:t> pour calculer le résultat de la fonction </a:t>
            </a:r>
            <a:r>
              <a:rPr lang="fr-FR" sz="2000" i="1" dirty="0" err="1" smtClean="0">
                <a:cs typeface="Tahoma" charset="0"/>
              </a:rPr>
              <a:t>fnStdev</a:t>
            </a:r>
            <a:r>
              <a:rPr lang="fr-FR" sz="2000" dirty="0" smtClean="0">
                <a:cs typeface="Tahoma" charset="0"/>
              </a:rPr>
              <a:t> :</a:t>
            </a:r>
          </a:p>
          <a:p>
            <a:pPr marL="742950" lvl="2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</a:pPr>
            <a:r>
              <a:rPr lang="fr-FR" dirty="0" err="1" smtClean="0">
                <a:ea typeface="+mn-ea"/>
                <a:cs typeface="Tahoma" charset="0"/>
              </a:rPr>
              <a:t>Ep</a:t>
            </a:r>
            <a:r>
              <a:rPr lang="fr-FR" dirty="0" smtClean="0">
                <a:ea typeface="+mn-ea"/>
                <a:cs typeface="Tahoma" charset="0"/>
              </a:rPr>
              <a:t>=</a:t>
            </a:r>
            <a:r>
              <a:rPr lang="fr-FR" dirty="0" err="1" smtClean="0">
                <a:ea typeface="+mn-ea"/>
                <a:cs typeface="Tahoma" charset="0"/>
              </a:rPr>
              <a:t>fnEsp</a:t>
            </a:r>
            <a:r>
              <a:rPr lang="fr-FR" dirty="0" smtClean="0">
                <a:ea typeface="+mn-ea"/>
                <a:cs typeface="Tahoma" charset="0"/>
              </a:rPr>
              <a:t>(</a:t>
            </a:r>
            <a:r>
              <a:rPr lang="fr-FR" dirty="0" err="1" smtClean="0">
                <a:ea typeface="+mn-ea"/>
                <a:cs typeface="Tahoma" charset="0"/>
              </a:rPr>
              <a:t>prob,prix</a:t>
            </a:r>
            <a:r>
              <a:rPr lang="fr-FR" dirty="0" smtClean="0">
                <a:ea typeface="+mn-ea"/>
                <a:cs typeface="Tahoma" charset="0"/>
              </a:rPr>
              <a:t>)</a:t>
            </a:r>
            <a:r>
              <a:rPr lang="fr-FR" dirty="0">
                <a:ea typeface="+mn-ea"/>
                <a:cs typeface="Tahoma" charset="0"/>
              </a:rPr>
              <a:t> </a:t>
            </a:r>
            <a:r>
              <a:rPr lang="fr-FR" dirty="0" smtClean="0">
                <a:ea typeface="+mn-ea"/>
                <a:cs typeface="Tahoma" charset="0"/>
              </a:rPr>
              <a:t>ou </a:t>
            </a:r>
            <a:r>
              <a:rPr lang="fr-FR" dirty="0" err="1" smtClean="0">
                <a:ea typeface="+mn-ea"/>
                <a:cs typeface="Tahoma" charset="0"/>
              </a:rPr>
              <a:t>Ep</a:t>
            </a:r>
            <a:r>
              <a:rPr lang="fr-FR" dirty="0" smtClean="0">
                <a:ea typeface="+mn-ea"/>
                <a:cs typeface="Tahoma" charset="0"/>
              </a:rPr>
              <a:t>=ex1.fnEsp(</a:t>
            </a:r>
            <a:r>
              <a:rPr lang="fr-FR" dirty="0" err="1" smtClean="0">
                <a:ea typeface="+mn-ea"/>
                <a:cs typeface="Tahoma" charset="0"/>
              </a:rPr>
              <a:t>prob,prix</a:t>
            </a:r>
            <a:r>
              <a:rPr lang="fr-FR" dirty="0" smtClean="0">
                <a:ea typeface="+mn-ea"/>
                <a:cs typeface="Tahoma" charset="0"/>
              </a:rPr>
              <a:t>)</a:t>
            </a:r>
            <a:endParaRPr lang="fr-FR" dirty="0" smtClean="0">
              <a:ea typeface="+mn-ea"/>
              <a:cs typeface="Tahoma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>
                <a:cs typeface="Tahoma" charset="0"/>
              </a:rPr>
              <a:t>Les procédures ne sont pas dans le même </a:t>
            </a:r>
            <a:r>
              <a:rPr lang="fr-FR" sz="2400" i="1" dirty="0" err="1" smtClean="0">
                <a:cs typeface="Tahoma" charset="0"/>
              </a:rPr>
              <a:t>VBAProject</a:t>
            </a:r>
            <a:endParaRPr lang="fr-FR" sz="2400" i="1" dirty="0" smtClean="0">
              <a:cs typeface="Tahoma" charset="0"/>
            </a:endParaRPr>
          </a:p>
          <a:p>
            <a:pPr marL="360000" lvl="1" indent="0" eaLnBrk="1" hangingPunct="1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dirty="0" smtClean="0">
                <a:cs typeface="Tahoma" charset="0"/>
              </a:rPr>
              <a:t>Dans un classeur </a:t>
            </a:r>
            <a:r>
              <a:rPr lang="fr-FR" sz="2000" i="1" dirty="0" err="1" smtClean="0">
                <a:cs typeface="Tahoma" charset="0"/>
              </a:rPr>
              <a:t>fnPerso</a:t>
            </a:r>
            <a:r>
              <a:rPr lang="fr-FR" sz="2000" dirty="0" smtClean="0">
                <a:cs typeface="Tahoma" charset="0"/>
              </a:rPr>
              <a:t>, créons deux modules de code : </a:t>
            </a:r>
            <a:r>
              <a:rPr lang="fr-FR" sz="2000" i="1" dirty="0" err="1" smtClean="0">
                <a:cs typeface="Tahoma" charset="0"/>
              </a:rPr>
              <a:t>fnMath</a:t>
            </a:r>
            <a:r>
              <a:rPr lang="fr-FR" sz="2000" dirty="0" smtClean="0">
                <a:cs typeface="Tahoma" charset="0"/>
              </a:rPr>
              <a:t> et </a:t>
            </a:r>
            <a:r>
              <a:rPr lang="fr-FR" sz="2000" i="1" dirty="0" err="1" smtClean="0">
                <a:cs typeface="Tahoma" charset="0"/>
              </a:rPr>
              <a:t>fnStat</a:t>
            </a:r>
            <a:r>
              <a:rPr lang="fr-FR" sz="2000" dirty="0" smtClean="0">
                <a:cs typeface="Tahoma" charset="0"/>
              </a:rPr>
              <a:t>. Déplaçons les fonctions du </a:t>
            </a:r>
            <a:r>
              <a:rPr lang="fr-FR" sz="2000" i="1" dirty="0" smtClean="0">
                <a:cs typeface="Tahoma" charset="0"/>
              </a:rPr>
              <a:t>TD1</a:t>
            </a:r>
            <a:r>
              <a:rPr lang="fr-FR" sz="2000" dirty="0" smtClean="0">
                <a:cs typeface="Tahoma" charset="0"/>
              </a:rPr>
              <a:t> dans </a:t>
            </a:r>
            <a:r>
              <a:rPr lang="fr-FR" sz="2000" i="1" dirty="0" err="1" smtClean="0">
                <a:cs typeface="Tahoma" charset="0"/>
              </a:rPr>
              <a:t>fnMath</a:t>
            </a:r>
            <a:r>
              <a:rPr lang="fr-FR" sz="2000" i="1" dirty="0" smtClean="0">
                <a:cs typeface="Tahoma" charset="0"/>
              </a:rPr>
              <a:t> </a:t>
            </a:r>
            <a:r>
              <a:rPr lang="fr-FR" sz="2000" dirty="0" smtClean="0">
                <a:cs typeface="Tahoma" charset="0"/>
              </a:rPr>
              <a:t>et les fonctions du </a:t>
            </a:r>
            <a:r>
              <a:rPr lang="fr-FR" sz="2000" i="1" dirty="0" smtClean="0">
                <a:cs typeface="Tahoma" charset="0"/>
              </a:rPr>
              <a:t>TD2</a:t>
            </a:r>
            <a:r>
              <a:rPr lang="fr-FR" sz="2000" dirty="0" smtClean="0">
                <a:cs typeface="Tahoma" charset="0"/>
              </a:rPr>
              <a:t> dans </a:t>
            </a:r>
            <a:r>
              <a:rPr lang="fr-FR" sz="2000" i="1" dirty="0" err="1" smtClean="0">
                <a:cs typeface="Tahoma" charset="0"/>
              </a:rPr>
              <a:t>fnStat</a:t>
            </a:r>
            <a:r>
              <a:rPr lang="fr-FR" sz="2000" dirty="0" smtClean="0">
                <a:cs typeface="Tahoma" charset="0"/>
              </a:rPr>
              <a:t>. Appelons ces deux classeurs, qui ne contiennent plus les fonctions, </a:t>
            </a:r>
            <a:r>
              <a:rPr lang="fr-FR" sz="2000" i="1" dirty="0" smtClean="0">
                <a:cs typeface="Tahoma" charset="0"/>
              </a:rPr>
              <a:t>TD1_sans_fonctions</a:t>
            </a:r>
            <a:r>
              <a:rPr lang="fr-FR" sz="2000" dirty="0" smtClean="0">
                <a:cs typeface="Tahoma" charset="0"/>
              </a:rPr>
              <a:t> et </a:t>
            </a:r>
            <a:r>
              <a:rPr lang="fr-FR" sz="2000" i="1" dirty="0" smtClean="0">
                <a:cs typeface="Tahoma" charset="0"/>
              </a:rPr>
              <a:t>TD2_sans_fonctions</a:t>
            </a:r>
            <a:endParaRPr lang="fr-FR" sz="2000" i="1" dirty="0" smtClean="0">
              <a:cs typeface="Tahoma" charset="0"/>
            </a:endParaRPr>
          </a:p>
          <a:p>
            <a:pPr marL="360000" lvl="1" indent="0" eaLnBrk="1" hangingPunct="1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dirty="0" smtClean="0">
                <a:cs typeface="Tahoma" charset="0"/>
              </a:rPr>
              <a:t>Comment utiliser la fonction </a:t>
            </a:r>
            <a:r>
              <a:rPr lang="fr-FR" sz="2000" i="1" dirty="0" err="1" smtClean="0">
                <a:cs typeface="Tahoma" charset="0"/>
              </a:rPr>
              <a:t>fnEsp</a:t>
            </a:r>
            <a:r>
              <a:rPr lang="fr-FR" sz="2000" dirty="0" smtClean="0">
                <a:cs typeface="Tahoma" charset="0"/>
              </a:rPr>
              <a:t> du module </a:t>
            </a:r>
            <a:r>
              <a:rPr lang="fr-FR" sz="2000" i="1" dirty="0" err="1" smtClean="0">
                <a:cs typeface="Tahoma" charset="0"/>
              </a:rPr>
              <a:t>fnStat</a:t>
            </a:r>
            <a:r>
              <a:rPr lang="fr-FR" sz="2000" i="1" dirty="0" smtClean="0">
                <a:cs typeface="Tahoma" charset="0"/>
              </a:rPr>
              <a:t> </a:t>
            </a:r>
            <a:r>
              <a:rPr lang="fr-FR" sz="2000" dirty="0" smtClean="0">
                <a:cs typeface="Tahoma" charset="0"/>
              </a:rPr>
              <a:t>dans la procédure </a:t>
            </a:r>
            <a:r>
              <a:rPr lang="fr-FR" sz="2000" i="1" dirty="0" err="1" smtClean="0">
                <a:cs typeface="Tahoma" charset="0"/>
              </a:rPr>
              <a:t>Sub</a:t>
            </a:r>
            <a:r>
              <a:rPr lang="fr-FR" sz="2000" dirty="0" smtClean="0">
                <a:cs typeface="Tahoma" charset="0"/>
              </a:rPr>
              <a:t> </a:t>
            </a:r>
            <a:r>
              <a:rPr lang="fr-FR" sz="2000" i="1" dirty="0" smtClean="0">
                <a:cs typeface="Tahoma" charset="0"/>
              </a:rPr>
              <a:t>initEx1</a:t>
            </a:r>
            <a:r>
              <a:rPr lang="fr-FR" sz="2000" dirty="0" smtClean="0">
                <a:cs typeface="Tahoma" charset="0"/>
              </a:rPr>
              <a:t>() du classeur </a:t>
            </a:r>
            <a:r>
              <a:rPr lang="fr-FR" sz="2000" i="1" dirty="0" smtClean="0">
                <a:cs typeface="Tahoma" charset="0"/>
              </a:rPr>
              <a:t>TD2_sans_fonctions </a:t>
            </a:r>
            <a:r>
              <a:rPr lang="fr-FR" sz="2000" dirty="0" smtClean="0">
                <a:cs typeface="Tahoma" charset="0"/>
              </a:rPr>
              <a:t>?</a:t>
            </a: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2</a:t>
            </a:fld>
            <a:endParaRPr lang="fr-FR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48464" cy="938212"/>
          </a:xfrm>
        </p:spPr>
        <p:txBody>
          <a:bodyPr/>
          <a:lstStyle/>
          <a:p>
            <a:pPr eaLnBrk="1" hangingPunct="1"/>
            <a:r>
              <a:rPr lang="fr-FR" sz="3200" dirty="0" smtClean="0"/>
              <a:t>Comment utiliser vos fonctions personnelles dans une autre procédure (</a:t>
            </a:r>
            <a:r>
              <a:rPr lang="fr-FR" sz="3200" dirty="0" err="1" smtClean="0"/>
              <a:t>function</a:t>
            </a:r>
            <a:r>
              <a:rPr lang="fr-FR" sz="3200" dirty="0" smtClean="0"/>
              <a:t> ou </a:t>
            </a:r>
            <a:r>
              <a:rPr lang="fr-FR" sz="3200" dirty="0" err="1" smtClean="0"/>
              <a:t>Sub</a:t>
            </a:r>
            <a:r>
              <a:rPr lang="fr-FR" sz="3200" dirty="0" smtClean="0"/>
              <a:t>)? 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8358188" cy="468052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>
                <a:cs typeface="Tahoma" charset="0"/>
              </a:rPr>
              <a:t>Conservons le code de la procédure </a:t>
            </a:r>
            <a:r>
              <a:rPr lang="fr-FR" sz="2400" i="1" dirty="0" err="1" smtClean="0">
                <a:cs typeface="Tahoma" charset="0"/>
              </a:rPr>
              <a:t>Sub</a:t>
            </a:r>
            <a:r>
              <a:rPr lang="fr-FR" sz="2400" dirty="0" smtClean="0">
                <a:cs typeface="Tahoma" charset="0"/>
              </a:rPr>
              <a:t> </a:t>
            </a:r>
            <a:r>
              <a:rPr lang="fr-FR" sz="2400" i="1" dirty="0" smtClean="0">
                <a:cs typeface="Tahoma" charset="0"/>
              </a:rPr>
              <a:t>initEx1</a:t>
            </a:r>
            <a:r>
              <a:rPr lang="fr-FR" sz="2400" dirty="0" smtClean="0">
                <a:cs typeface="Tahoma" charset="0"/>
              </a:rPr>
              <a:t>() du classeur </a:t>
            </a:r>
            <a:r>
              <a:rPr lang="fr-FR" sz="2400" i="1" dirty="0" smtClean="0">
                <a:cs typeface="Tahoma" charset="0"/>
              </a:rPr>
              <a:t>TD2_sans_fonctions </a:t>
            </a:r>
            <a:endParaRPr lang="fr-FR" sz="2400" dirty="0" smtClean="0">
              <a:cs typeface="Tahoma" charset="0"/>
            </a:endParaRPr>
          </a:p>
          <a:p>
            <a:pPr marL="742950" lvl="2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None/>
            </a:pPr>
            <a:r>
              <a:rPr lang="fr-FR" dirty="0" err="1" smtClean="0">
                <a:ea typeface="+mn-ea"/>
                <a:cs typeface="Tahoma" charset="0"/>
              </a:rPr>
              <a:t>Ep</a:t>
            </a:r>
            <a:r>
              <a:rPr lang="fr-FR" dirty="0" smtClean="0">
                <a:ea typeface="+mn-ea"/>
                <a:cs typeface="Tahoma" charset="0"/>
              </a:rPr>
              <a:t> = </a:t>
            </a:r>
            <a:r>
              <a:rPr lang="fr-FR" dirty="0" err="1" smtClean="0">
                <a:ea typeface="+mn-ea"/>
                <a:cs typeface="Tahoma" charset="0"/>
              </a:rPr>
              <a:t>fnEsp</a:t>
            </a:r>
            <a:r>
              <a:rPr lang="fr-FR" dirty="0" smtClean="0">
                <a:ea typeface="+mn-ea"/>
                <a:cs typeface="Tahoma" charset="0"/>
              </a:rPr>
              <a:t>(</a:t>
            </a:r>
            <a:r>
              <a:rPr lang="fr-FR" dirty="0" err="1" smtClean="0">
                <a:ea typeface="+mn-ea"/>
                <a:cs typeface="Tahoma" charset="0"/>
              </a:rPr>
              <a:t>prob</a:t>
            </a:r>
            <a:r>
              <a:rPr lang="fr-FR" dirty="0" smtClean="0">
                <a:ea typeface="+mn-ea"/>
                <a:cs typeface="Tahoma" charset="0"/>
              </a:rPr>
              <a:t>, prix)</a:t>
            </a:r>
          </a:p>
          <a:p>
            <a:pPr marL="742950" lvl="2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60000"/>
              <a:buNone/>
            </a:pPr>
            <a:r>
              <a:rPr lang="fr-FR" dirty="0" smtClean="0">
                <a:ea typeface="+mn-ea"/>
                <a:cs typeface="Tahoma" charset="0"/>
              </a:rPr>
              <a:t>Le message d’erreur ci-dessous apparaît :</a:t>
            </a: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3</a:t>
            </a:fld>
            <a:endParaRPr lang="fr-FR" smtClean="0">
              <a:latin typeface="Tahoma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17032"/>
            <a:ext cx="35337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48464" cy="938212"/>
          </a:xfrm>
        </p:spPr>
        <p:txBody>
          <a:bodyPr/>
          <a:lstStyle/>
          <a:p>
            <a:pPr eaLnBrk="1" hangingPunct="1"/>
            <a:r>
              <a:rPr lang="fr-FR" sz="2800" dirty="0"/>
              <a:t>Comment utiliser vos fonctions personnelles dans une autre procédure (</a:t>
            </a:r>
            <a:r>
              <a:rPr lang="fr-FR" sz="2800" dirty="0" err="1"/>
              <a:t>function</a:t>
            </a:r>
            <a:r>
              <a:rPr lang="fr-FR" sz="2800" dirty="0"/>
              <a:t> ou </a:t>
            </a:r>
            <a:r>
              <a:rPr lang="fr-FR" sz="2800" dirty="0" err="1"/>
              <a:t>Sub</a:t>
            </a:r>
            <a:r>
              <a:rPr lang="fr-FR" sz="2800" dirty="0"/>
              <a:t>)?</a:t>
            </a:r>
            <a:endParaRPr lang="fr-FR" sz="2800" dirty="0" smtClean="0"/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8358188" cy="468052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cs typeface="Tahoma" charset="0"/>
              </a:rPr>
              <a:t>Comment faire </a:t>
            </a:r>
            <a:r>
              <a:rPr lang="fr-FR" dirty="0" smtClean="0">
                <a:cs typeface="Tahoma" charset="0"/>
              </a:rPr>
              <a:t>pour utiliser la fonction </a:t>
            </a:r>
            <a:r>
              <a:rPr lang="fr-FR" i="1" dirty="0" err="1" smtClean="0">
                <a:cs typeface="Tahoma" charset="0"/>
              </a:rPr>
              <a:t>fnEsp</a:t>
            </a:r>
            <a:r>
              <a:rPr lang="fr-FR" dirty="0" smtClean="0">
                <a:cs typeface="Tahoma" charset="0"/>
              </a:rPr>
              <a:t> dans la </a:t>
            </a:r>
            <a:r>
              <a:rPr lang="fr-FR" dirty="0" err="1" smtClean="0">
                <a:cs typeface="Tahoma" charset="0"/>
              </a:rPr>
              <a:t>sub</a:t>
            </a:r>
            <a:r>
              <a:rPr lang="fr-FR" dirty="0" smtClean="0">
                <a:cs typeface="Tahoma" charset="0"/>
              </a:rPr>
              <a:t> </a:t>
            </a:r>
            <a:r>
              <a:rPr lang="fr-FR" i="1" dirty="0" smtClean="0">
                <a:cs typeface="Tahoma" charset="0"/>
              </a:rPr>
              <a:t>initEx1</a:t>
            </a:r>
            <a:r>
              <a:rPr lang="fr-FR" dirty="0" smtClean="0">
                <a:cs typeface="Tahoma" charset="0"/>
              </a:rPr>
              <a:t>?</a:t>
            </a:r>
            <a:endParaRPr lang="fr-FR" dirty="0" smtClean="0">
              <a:cs typeface="Tahoma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cs typeface="Tahoma" charset="0"/>
              </a:rPr>
              <a:t>On peut utiliser la méthode </a:t>
            </a:r>
            <a:r>
              <a:rPr lang="fr-FR" dirty="0" err="1" smtClean="0">
                <a:cs typeface="Tahoma" charset="0"/>
              </a:rPr>
              <a:t>Run</a:t>
            </a:r>
            <a:endParaRPr lang="fr-FR" dirty="0" smtClean="0">
              <a:cs typeface="Tahoma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dirty="0" err="1" smtClean="0">
                <a:cs typeface="Tahoma" charset="0"/>
              </a:rPr>
              <a:t>Ep</a:t>
            </a:r>
            <a:r>
              <a:rPr lang="fr-FR" sz="2000" dirty="0" smtClean="0">
                <a:cs typeface="Tahoma" charset="0"/>
              </a:rPr>
              <a:t> = </a:t>
            </a:r>
            <a:r>
              <a:rPr lang="fr-FR" sz="2000" dirty="0" err="1" smtClean="0">
                <a:cs typeface="Tahoma" charset="0"/>
              </a:rPr>
              <a:t>Run</a:t>
            </a:r>
            <a:r>
              <a:rPr lang="fr-FR" sz="2000" dirty="0" smtClean="0">
                <a:cs typeface="Tahoma" charset="0"/>
              </a:rPr>
              <a:t>("fnPerso.xlsm!fnEsp", </a:t>
            </a:r>
            <a:r>
              <a:rPr lang="fr-FR" sz="2000" dirty="0" err="1" smtClean="0">
                <a:cs typeface="Tahoma" charset="0"/>
              </a:rPr>
              <a:t>prob</a:t>
            </a:r>
            <a:r>
              <a:rPr lang="fr-FR" sz="2000" dirty="0" smtClean="0">
                <a:cs typeface="Tahoma" charset="0"/>
              </a:rPr>
              <a:t>, prix)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>
                <a:cs typeface="Tahoma" charset="0"/>
              </a:rPr>
              <a:t>On peut </a:t>
            </a:r>
            <a:r>
              <a:rPr lang="fr-FR" sz="2400" dirty="0" smtClean="0">
                <a:cs typeface="Tahoma" charset="0"/>
              </a:rPr>
              <a:t>aussi lier le classeur </a:t>
            </a:r>
            <a:r>
              <a:rPr lang="fr-FR" sz="2400" i="1" dirty="0" smtClean="0">
                <a:cs typeface="Tahoma" charset="0"/>
              </a:rPr>
              <a:t>TD2_sans_fonctions</a:t>
            </a:r>
            <a:r>
              <a:rPr lang="fr-FR" sz="2400" dirty="0" smtClean="0">
                <a:cs typeface="Tahoma" charset="0"/>
              </a:rPr>
              <a:t> au classeur </a:t>
            </a:r>
            <a:r>
              <a:rPr lang="fr-FR" sz="2400" i="1" dirty="0" err="1" smtClean="0">
                <a:cs typeface="Tahoma" charset="0"/>
              </a:rPr>
              <a:t>fnPerso</a:t>
            </a:r>
            <a:r>
              <a:rPr lang="fr-FR" sz="2400" dirty="0" smtClean="0">
                <a:cs typeface="Tahoma" charset="0"/>
              </a:rPr>
              <a:t>. </a:t>
            </a:r>
            <a:r>
              <a:rPr lang="fr-FR" sz="2400" dirty="0" smtClean="0">
                <a:cs typeface="Tahoma" charset="0"/>
              </a:rPr>
              <a:t>Tout d’abord, si ce n’est pas encore fait, donnons un nom au </a:t>
            </a:r>
            <a:r>
              <a:rPr lang="fr-FR" sz="2400" dirty="0" err="1" smtClean="0">
                <a:cs typeface="Tahoma" charset="0"/>
              </a:rPr>
              <a:t>VBAProject</a:t>
            </a:r>
            <a:r>
              <a:rPr lang="fr-FR" sz="2400" dirty="0" smtClean="0">
                <a:cs typeface="Tahoma" charset="0"/>
              </a:rPr>
              <a:t> des deux classeurs</a:t>
            </a:r>
            <a:r>
              <a:rPr lang="fr-FR" sz="2400" dirty="0" smtClean="0">
                <a:cs typeface="Tahoma" charset="0"/>
              </a:rPr>
              <a:t>. Nommons 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i="1" dirty="0" smtClean="0">
                <a:cs typeface="Tahoma" charset="0"/>
              </a:rPr>
              <a:t>TD2</a:t>
            </a:r>
            <a:r>
              <a:rPr lang="fr-FR" dirty="0" smtClean="0">
                <a:cs typeface="Tahoma" charset="0"/>
              </a:rPr>
              <a:t> le </a:t>
            </a:r>
            <a:r>
              <a:rPr lang="fr-FR" dirty="0" err="1" smtClean="0">
                <a:cs typeface="Tahoma" charset="0"/>
              </a:rPr>
              <a:t>VBAProject</a:t>
            </a:r>
            <a:r>
              <a:rPr lang="fr-FR" dirty="0" smtClean="0">
                <a:cs typeface="Tahoma" charset="0"/>
              </a:rPr>
              <a:t> du classeur </a:t>
            </a:r>
            <a:r>
              <a:rPr lang="fr-FR" i="1" dirty="0" smtClean="0">
                <a:cs typeface="Tahoma" charset="0"/>
              </a:rPr>
              <a:t>TD2_sans_fonctions</a:t>
            </a:r>
            <a:r>
              <a:rPr lang="fr-FR" dirty="0" smtClean="0">
                <a:cs typeface="Tahoma" charset="0"/>
              </a:rPr>
              <a:t>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i="1" dirty="0" err="1" smtClean="0">
                <a:cs typeface="Tahoma" charset="0"/>
              </a:rPr>
              <a:t>fnPerso</a:t>
            </a:r>
            <a:r>
              <a:rPr lang="fr-FR" dirty="0" smtClean="0">
                <a:cs typeface="Tahoma" charset="0"/>
              </a:rPr>
              <a:t> le </a:t>
            </a:r>
            <a:r>
              <a:rPr lang="fr-FR" dirty="0" err="1" smtClean="0">
                <a:cs typeface="Tahoma" charset="0"/>
              </a:rPr>
              <a:t>VBAProject</a:t>
            </a:r>
            <a:r>
              <a:rPr lang="fr-FR" dirty="0" smtClean="0">
                <a:cs typeface="Tahoma" charset="0"/>
              </a:rPr>
              <a:t> du classeur </a:t>
            </a:r>
            <a:r>
              <a:rPr lang="fr-FR" i="1" dirty="0" err="1" smtClean="0">
                <a:cs typeface="Tahoma" charset="0"/>
              </a:rPr>
              <a:t>fnPerso</a:t>
            </a:r>
            <a:endParaRPr lang="fr-FR" i="1" dirty="0" smtClean="0">
              <a:cs typeface="Tahoma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fr-FR" sz="2400" dirty="0" smtClean="0"/>
          </a:p>
          <a:p>
            <a:pPr eaLnBrk="1" hangingPunct="1">
              <a:buFont typeface="Wingdings" pitchFamily="2" charset="2"/>
              <a:buNone/>
            </a:pPr>
            <a:endParaRPr lang="fr-FR" dirty="0" smtClean="0"/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4</a:t>
            </a:fld>
            <a:endParaRPr lang="fr-FR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08912" cy="938212"/>
          </a:xfrm>
        </p:spPr>
        <p:txBody>
          <a:bodyPr/>
          <a:lstStyle/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fr-FR" sz="2800" dirty="0"/>
              <a:t>Comment utiliser vos fonctions personnelles dans une autre procédure (</a:t>
            </a:r>
            <a:r>
              <a:rPr lang="fr-FR" sz="2800" dirty="0" err="1"/>
              <a:t>function</a:t>
            </a:r>
            <a:r>
              <a:rPr lang="fr-FR" sz="2800" dirty="0"/>
              <a:t> ou </a:t>
            </a:r>
            <a:r>
              <a:rPr lang="fr-FR" sz="2800" dirty="0" err="1"/>
              <a:t>Sub</a:t>
            </a:r>
            <a:r>
              <a:rPr lang="fr-FR" sz="2800" dirty="0"/>
              <a:t>)?</a:t>
            </a:r>
            <a:endParaRPr lang="fr-FR" sz="2800" dirty="0" smtClean="0">
              <a:cs typeface="Tahoma" charset="0"/>
            </a:endParaRP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5</a:t>
            </a:fld>
            <a:endParaRPr lang="fr-FR" smtClean="0">
              <a:latin typeface="Tahoma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788024" y="1860228"/>
            <a:ext cx="4176464" cy="344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fr-FR" sz="1600" kern="0" dirty="0" smtClean="0">
                <a:latin typeface="+mn-lt"/>
                <a:cs typeface="Tahoma" charset="0"/>
              </a:rPr>
              <a:t>Puis</a:t>
            </a:r>
            <a:r>
              <a:rPr lang="fr-FR" sz="1600" kern="0" dirty="0" smtClean="0">
                <a:latin typeface="+mn-lt"/>
                <a:cs typeface="Tahoma" charset="0"/>
              </a:rPr>
              <a:t>, pointons sur le </a:t>
            </a:r>
            <a:r>
              <a:rPr lang="fr-FR" sz="1600" kern="0" dirty="0" err="1" smtClean="0">
                <a:latin typeface="+mn-lt"/>
                <a:cs typeface="Tahoma" charset="0"/>
              </a:rPr>
              <a:t>VBAProject</a:t>
            </a:r>
            <a:r>
              <a:rPr lang="fr-FR" sz="1600" kern="0" dirty="0" smtClean="0">
                <a:latin typeface="+mn-lt"/>
                <a:cs typeface="Tahoma" charset="0"/>
              </a:rPr>
              <a:t> </a:t>
            </a:r>
            <a:r>
              <a:rPr lang="fr-FR" sz="1600" i="1" kern="0" dirty="0" smtClean="0">
                <a:latin typeface="+mn-lt"/>
                <a:cs typeface="Tahoma" charset="0"/>
              </a:rPr>
              <a:t>TD2 </a:t>
            </a:r>
            <a:r>
              <a:rPr lang="fr-FR" sz="1600" kern="0" dirty="0" smtClean="0">
                <a:latin typeface="+mn-lt"/>
                <a:cs typeface="Tahoma" charset="0"/>
              </a:rPr>
              <a:t>et </a:t>
            </a:r>
            <a:r>
              <a:rPr lang="fr-FR" sz="1600" kern="0" dirty="0" smtClean="0">
                <a:latin typeface="+mn-lt"/>
                <a:cs typeface="Tahoma" charset="0"/>
              </a:rPr>
              <a:t>allons dans l’onglet </a:t>
            </a:r>
            <a:r>
              <a:rPr lang="fr-FR" sz="1600" kern="0" dirty="0" smtClean="0">
                <a:latin typeface="+mn-lt"/>
                <a:cs typeface="Tahoma" charset="0"/>
              </a:rPr>
              <a:t>Outils.</a:t>
            </a:r>
            <a:endParaRPr lang="fr-FR" sz="1600" kern="0" dirty="0" smtClean="0">
              <a:latin typeface="+mn-lt"/>
              <a:cs typeface="Tahoma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fr-FR" sz="1600" kern="0" dirty="0" smtClean="0">
                <a:latin typeface="+mn-lt"/>
                <a:cs typeface="Tahoma" charset="0"/>
              </a:rPr>
              <a:t>Dans Références, cochez la case FnTd2. Les deux classeurs sont maintenant liés.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fr-FR" sz="1600" kern="0" dirty="0" smtClean="0">
                <a:latin typeface="+mn-lt"/>
                <a:cs typeface="Tahoma" charset="0"/>
              </a:rPr>
              <a:t>Fermez les deux classeurs. Que </a:t>
            </a:r>
            <a:r>
              <a:rPr lang="fr-FR" sz="1600" kern="0" dirty="0" smtClean="0">
                <a:latin typeface="+mn-lt"/>
                <a:cs typeface="Tahoma" charset="0"/>
              </a:rPr>
              <a:t>se passe-t-il </a:t>
            </a:r>
            <a:r>
              <a:rPr lang="fr-FR" sz="1600" kern="0" dirty="0" smtClean="0">
                <a:latin typeface="+mn-lt"/>
                <a:cs typeface="Tahoma" charset="0"/>
              </a:rPr>
              <a:t>quand </a:t>
            </a:r>
            <a:r>
              <a:rPr lang="fr-FR" sz="1600" kern="0" dirty="0" smtClean="0">
                <a:latin typeface="+mn-lt"/>
                <a:cs typeface="Tahoma" charset="0"/>
              </a:rPr>
              <a:t>on </a:t>
            </a:r>
            <a:r>
              <a:rPr lang="fr-FR" sz="1600" kern="0" dirty="0" smtClean="0">
                <a:latin typeface="+mn-lt"/>
                <a:cs typeface="Tahoma" charset="0"/>
              </a:rPr>
              <a:t>ouvre </a:t>
            </a:r>
            <a:r>
              <a:rPr lang="fr-FR" sz="1600" kern="0" dirty="0" smtClean="0">
                <a:latin typeface="+mn-lt"/>
                <a:cs typeface="Tahoma" charset="0"/>
              </a:rPr>
              <a:t>à nouveau le </a:t>
            </a:r>
            <a:r>
              <a:rPr lang="fr-FR" sz="1600" kern="0" dirty="0" smtClean="0">
                <a:latin typeface="+mn-lt"/>
                <a:cs typeface="Tahoma" charset="0"/>
              </a:rPr>
              <a:t>classeur </a:t>
            </a:r>
            <a:r>
              <a:rPr lang="fr-FR" sz="1600" kern="0" dirty="0" smtClean="0">
                <a:latin typeface="+mn-lt"/>
                <a:cs typeface="Tahoma" charset="0"/>
              </a:rPr>
              <a:t>TD2_sans_fonctions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fr-FR" sz="1600" kern="0" dirty="0" smtClean="0">
                <a:latin typeface="+mn-lt"/>
                <a:cs typeface="Tahoma" charset="0"/>
              </a:rPr>
              <a:t>Remarquez que le classeur </a:t>
            </a:r>
            <a:r>
              <a:rPr lang="fr-FR" sz="1600" i="1" kern="0" dirty="0" err="1" smtClean="0">
                <a:latin typeface="+mn-lt"/>
                <a:cs typeface="Tahoma" charset="0"/>
              </a:rPr>
              <a:t>fnPerso</a:t>
            </a:r>
            <a:r>
              <a:rPr lang="fr-FR" sz="1600" kern="0" dirty="0" smtClean="0">
                <a:latin typeface="+mn-lt"/>
                <a:cs typeface="Tahoma" charset="0"/>
              </a:rPr>
              <a:t> s’ouvre en même temps que le classeur </a:t>
            </a:r>
            <a:r>
              <a:rPr lang="fr-FR" sz="1600" i="1" kern="0" dirty="0" smtClean="0">
                <a:latin typeface="+mn-lt"/>
                <a:cs typeface="Tahoma" charset="0"/>
              </a:rPr>
              <a:t>TD2_sans_fonctions</a:t>
            </a:r>
            <a:r>
              <a:rPr lang="fr-FR" sz="1600" kern="0" dirty="0" smtClean="0">
                <a:latin typeface="+mn-lt"/>
                <a:cs typeface="Tahoma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fr-FR" sz="1600" kern="0" dirty="0" smtClean="0">
                <a:latin typeface="+mn-lt"/>
                <a:cs typeface="Tahoma" charset="0"/>
              </a:rPr>
              <a:t>Lancez la </a:t>
            </a:r>
            <a:r>
              <a:rPr lang="fr-FR" sz="1600" kern="0" dirty="0" err="1" smtClean="0">
                <a:latin typeface="+mn-lt"/>
                <a:cs typeface="Tahoma" charset="0"/>
              </a:rPr>
              <a:t>Sub</a:t>
            </a:r>
            <a:r>
              <a:rPr lang="fr-FR" sz="1600" kern="0" dirty="0" smtClean="0">
                <a:latin typeface="+mn-lt"/>
                <a:cs typeface="Tahoma" charset="0"/>
              </a:rPr>
              <a:t> initEx1 et vérifiez qu’elle fonctionne.</a:t>
            </a:r>
            <a:endParaRPr lang="fr-FR" sz="1600" kern="0" dirty="0" smtClean="0">
              <a:latin typeface="+mn-lt"/>
              <a:cs typeface="Tahoma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folHlink"/>
              </a:buClr>
              <a:buSzPct val="60000"/>
              <a:tabLst/>
              <a:defRPr/>
            </a:pPr>
            <a:endParaRPr lang="fr-FR" sz="1800" kern="0" dirty="0" smtClean="0">
              <a:latin typeface="+mn-lt"/>
              <a:cs typeface="Tahoma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fr-FR" sz="1800" kern="0" dirty="0" smtClean="0">
              <a:latin typeface="+mn-lt"/>
              <a:cs typeface="Tahoma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fr-FR" sz="1800" kern="0" dirty="0" smtClean="0">
              <a:latin typeface="+mn-lt"/>
              <a:cs typeface="Tahoma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7599"/>
            <a:ext cx="4824000" cy="3713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93037" cy="9382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3200" dirty="0">
                <a:cs typeface="Tahoma" charset="0"/>
              </a:rPr>
              <a:t>Installer les fonctions dans une macro complémentaire (*.</a:t>
            </a:r>
            <a:r>
              <a:rPr lang="fr-FR" sz="3200" dirty="0" err="1">
                <a:cs typeface="Tahoma" charset="0"/>
              </a:rPr>
              <a:t>xlam</a:t>
            </a:r>
            <a:r>
              <a:rPr lang="fr-FR" sz="3200" dirty="0">
                <a:cs typeface="Tahoma" charset="0"/>
              </a:rPr>
              <a:t>)</a:t>
            </a:r>
            <a:endParaRPr lang="fr-FR" sz="3200" dirty="0"/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28625" y="1500188"/>
            <a:ext cx="8358188" cy="50006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>
                <a:cs typeface="Tahoma" charset="0"/>
              </a:rPr>
              <a:t>Une </a:t>
            </a:r>
            <a:r>
              <a:rPr lang="fr-FR" sz="2600" dirty="0" smtClean="0">
                <a:cs typeface="Tahoma" charset="0"/>
              </a:rPr>
              <a:t>macro complémentaire est une macro que l’on peut charger dès l’ouverture d’Excel. Les fonctions contenues dans cette macro seront alors disponibles dès l’ouverture d’Excel.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>
                <a:cs typeface="Tahoma" charset="0"/>
              </a:rPr>
              <a:t>L’installation des macro complémentaires ralentit l’ouverture d’Excel.</a:t>
            </a:r>
          </a:p>
          <a:p>
            <a:pPr eaLnBrk="1" hangingPunct="1">
              <a:buNone/>
            </a:pPr>
            <a:endParaRPr lang="fr-FR" sz="2600" dirty="0" smtClean="0">
              <a:cs typeface="Tahoma" charset="0"/>
            </a:endParaRP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6</a:t>
            </a:fld>
            <a:endParaRPr lang="fr-FR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93037" cy="938212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Installation des fonctions personnelles dans une macro complémentaires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28625" y="1500188"/>
            <a:ext cx="8358188" cy="50006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>
                <a:cs typeface="Tahoma" charset="0"/>
              </a:rPr>
              <a:t>Ouvrir un nouveau classeur et insérer un module de code.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>
                <a:cs typeface="Tahoma" charset="0"/>
              </a:rPr>
              <a:t>Copier dans ce classeur toutes les fonctions que vous voulez.</a:t>
            </a:r>
            <a:endParaRPr lang="fr-FR" sz="2600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>
                <a:cs typeface="Tahoma" charset="0"/>
              </a:rPr>
              <a:t>Sauvegardez le classeur avec l’extension .</a:t>
            </a:r>
            <a:r>
              <a:rPr lang="fr-FR" sz="2600" dirty="0" err="1" smtClean="0">
                <a:cs typeface="Tahoma" charset="0"/>
              </a:rPr>
              <a:t>xlam</a:t>
            </a:r>
            <a:endParaRPr lang="fr-FR" sz="2600" dirty="0" smtClean="0">
              <a:cs typeface="Tahoma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>
                <a:cs typeface="Tahoma" charset="0"/>
              </a:rPr>
              <a:t>Donnez un nom au complément (par exemple </a:t>
            </a:r>
            <a:r>
              <a:rPr lang="fr-FR" sz="2600" dirty="0" err="1" smtClean="0">
                <a:cs typeface="Tahoma" charset="0"/>
              </a:rPr>
              <a:t>fnPerso</a:t>
            </a:r>
            <a:r>
              <a:rPr lang="fr-FR" sz="2600" dirty="0" smtClean="0">
                <a:cs typeface="Tahoma" charset="0"/>
              </a:rPr>
              <a:t>) et enregistrez le. Normalement Excel propose d’enregistrer dans le dossier adéquat. Sur mon ordinateur, c’est l’adresse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 smtClean="0"/>
              <a:t>   C:\Users\PELTRAULT\AppData\Roaming\Microsoft\AddIns</a:t>
            </a:r>
            <a:endParaRPr lang="fr-FR" sz="2600" dirty="0" smtClean="0">
              <a:cs typeface="Tahoma" charset="0"/>
            </a:endParaRP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7</a:t>
            </a:fld>
            <a:endParaRPr lang="fr-FR" dirty="0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93037" cy="938212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Installation des fonctions personnelles dans une macro complémentaires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28625" y="4005064"/>
            <a:ext cx="8358188" cy="2495749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>
                <a:cs typeface="Tahoma" charset="0"/>
              </a:rPr>
              <a:t>On retrouve bien le fichier Fnperso.xlam dans le dossier </a:t>
            </a:r>
            <a:r>
              <a:rPr lang="fr-FR" sz="2600" dirty="0" err="1" smtClean="0">
                <a:cs typeface="Tahoma" charset="0"/>
              </a:rPr>
              <a:t>Add</a:t>
            </a:r>
            <a:r>
              <a:rPr lang="fr-FR" sz="2600" dirty="0" smtClean="0">
                <a:cs typeface="Tahoma" charset="0"/>
              </a:rPr>
              <a:t>-</a:t>
            </a:r>
            <a:r>
              <a:rPr lang="fr-FR" sz="2600" dirty="0" err="1" smtClean="0">
                <a:cs typeface="Tahoma" charset="0"/>
              </a:rPr>
              <a:t>Ins</a:t>
            </a:r>
            <a:endParaRPr lang="fr-FR" sz="2600" dirty="0" smtClean="0">
              <a:cs typeface="Tahoma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>
                <a:cs typeface="Tahoma" charset="0"/>
              </a:rPr>
              <a:t>Comment appeler automatique cette extension à l’ouverture d’Excel ?</a:t>
            </a: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8</a:t>
            </a:fld>
            <a:endParaRPr lang="fr-FR" dirty="0" smtClean="0">
              <a:latin typeface="Tahoma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191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93037" cy="938212"/>
          </a:xfrm>
        </p:spPr>
        <p:txBody>
          <a:bodyPr/>
          <a:lstStyle/>
          <a:p>
            <a:pPr eaLnBrk="1" hangingPunct="1"/>
            <a:r>
              <a:rPr lang="fr-FR" sz="3200" dirty="0" smtClean="0"/>
              <a:t>Installation des fonctions personnelles dans une macro complémentaires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28625" y="5109715"/>
            <a:ext cx="8175823" cy="155964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000" dirty="0" smtClean="0">
                <a:cs typeface="Tahoma" charset="0"/>
              </a:rPr>
              <a:t>Allez dans le bouton office et cliquez sur les options Excel. Ouvrez le module Compléments à gauche. Dans la liste des compléments, on voit apparaître la macro complémentaire </a:t>
            </a:r>
            <a:r>
              <a:rPr lang="fr-FR" sz="2000" dirty="0" err="1" smtClean="0">
                <a:cs typeface="Tahoma" charset="0"/>
              </a:rPr>
              <a:t>FnPerso</a:t>
            </a:r>
            <a:r>
              <a:rPr lang="fr-FR" sz="2000" dirty="0" smtClean="0">
                <a:cs typeface="Tahoma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000" dirty="0" smtClean="0">
                <a:cs typeface="Tahoma" charset="0"/>
              </a:rPr>
              <a:t>Cliquez sur le bouton atteindre en bas de la fenêtre</a:t>
            </a:r>
          </a:p>
        </p:txBody>
      </p:sp>
      <p:sp>
        <p:nvSpPr>
          <p:cNvPr id="410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17933-B41C-49F3-9500-E9EE5A1DDF9C}" type="slidenum">
              <a:rPr lang="fr-FR" smtClean="0">
                <a:latin typeface="Tahoma" charset="0"/>
              </a:rPr>
              <a:pPr/>
              <a:t>9</a:t>
            </a:fld>
            <a:endParaRPr lang="fr-FR" dirty="0" smtClean="0">
              <a:latin typeface="Tahoma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296" y="1412776"/>
            <a:ext cx="5940000" cy="36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/>
          <p:nvPr/>
        </p:nvCxnSpPr>
        <p:spPr bwMode="auto">
          <a:xfrm>
            <a:off x="2123728" y="3141216"/>
            <a:ext cx="576000" cy="2232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 flipH="1">
            <a:off x="3851920" y="4725144"/>
            <a:ext cx="1152128" cy="15121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6647</TotalTime>
  <Words>691</Words>
  <Application>Microsoft Office PowerPoint</Application>
  <PresentationFormat>Affichage à l'écran 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Tahoma</vt:lpstr>
      <vt:lpstr>Times New Roman</vt:lpstr>
      <vt:lpstr>Wingdings</vt:lpstr>
      <vt:lpstr>Fusion</vt:lpstr>
      <vt:lpstr>Licence  Sciences des Organisations Informatique appliquée à la finance</vt:lpstr>
      <vt:lpstr>Comment utiliser vos fonctions personnelles dans une autre procédure (function ou Sub)? </vt:lpstr>
      <vt:lpstr>Comment utiliser vos fonctions personnelles dans une autre procédure (function ou Sub)? </vt:lpstr>
      <vt:lpstr>Comment utiliser vos fonctions personnelles dans une autre procédure (function ou Sub)?</vt:lpstr>
      <vt:lpstr>Comment utiliser vos fonctions personnelles dans une autre procédure (function ou Sub)?</vt:lpstr>
      <vt:lpstr>Installer les fonctions dans une macro complémentaire (*.xlam)</vt:lpstr>
      <vt:lpstr>Installation des fonctions personnelles dans une macro complémentaires</vt:lpstr>
      <vt:lpstr>Installation des fonctions personnelles dans une macro complémentaires</vt:lpstr>
      <vt:lpstr>Installation des fonctions personnelles dans une macro complémentaires</vt:lpstr>
      <vt:lpstr>Installation des fonctions personnelles dans une macro complémentaires</vt:lpstr>
      <vt:lpstr>Installation des fonctions personnelles dans une macro complémentaires</vt:lpstr>
      <vt:lpstr>Appel d’une fonction d’une macro complémentaire</vt:lpstr>
    </vt:vector>
  </TitlesOfParts>
  <Company>TRESOR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Frederic Peltrault</cp:lastModifiedBy>
  <cp:revision>349</cp:revision>
  <dcterms:created xsi:type="dcterms:W3CDTF">2003-03-26T11:43:26Z</dcterms:created>
  <dcterms:modified xsi:type="dcterms:W3CDTF">2015-09-20T14:14:36Z</dcterms:modified>
</cp:coreProperties>
</file>