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361" r:id="rId2"/>
    <p:sldId id="370" r:id="rId3"/>
    <p:sldId id="371" r:id="rId4"/>
    <p:sldId id="372" r:id="rId5"/>
    <p:sldId id="373" r:id="rId6"/>
    <p:sldId id="374" r:id="rId7"/>
    <p:sldId id="375" r:id="rId8"/>
    <p:sldId id="376" r:id="rId9"/>
  </p:sldIdLst>
  <p:sldSz cx="9144000" cy="6858000" type="screen4x3"/>
  <p:notesSz cx="6794500" cy="99218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103" d="100"/>
          <a:sy n="103" d="100"/>
        </p:scale>
        <p:origin x="62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10" y="-7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0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5225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25225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pPr>
              <a:defRPr/>
            </a:pPr>
            <a:fld id="{AB453B85-26A1-45FA-AF91-93D9F82B629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34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039" y="4712613"/>
            <a:ext cx="4982422" cy="446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5225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25225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pPr>
              <a:defRPr/>
            </a:pPr>
            <a:fld id="{A37B23A0-FA69-4389-9E9B-AD47356796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 smtClean="0"/>
              <a:t>Groupes 2 et 4</a:t>
            </a:r>
            <a:endParaRPr lang="fr-F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/>
              <a:t>Séance 3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39E85DE-8F01-4D21-A3D9-508B4582B7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Groupes 2 et 4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91061-34E1-4D34-9164-7FF765C846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9801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9801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Groupes 2 et 4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CFF7-983E-4D35-B6DF-379C191A0B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Groupes 2 et 4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136C1-98F5-4712-B064-C5F6621DA3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Groupes 2 et 4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AD0F8-FE44-4580-BA32-18694CC5B7B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Groupes 2 et 4</a:t>
            </a: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B91A9-D9E3-4E30-80BB-03734EF0BF1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Groupes 2 et 4</a:t>
            </a:r>
            <a:endParaRPr lang="fr-F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3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B35D7-D391-4440-9501-9F669824649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Groupes 2 et 4</a:t>
            </a:r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0F57E-7028-4C10-80BB-F628D5ABFC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Groupes 2 et 4</a:t>
            </a:r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3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9B8E5-381A-4227-B100-EC92AC2FA1C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Groupes 2 et 4</a:t>
            </a: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99987-C524-46F1-9B92-CB5BDCB834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Groupes 2 et 4</a:t>
            </a: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A88-61AB-468A-9E50-CE4CD2646A0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00200"/>
            <a:ext cx="77724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fr-FR" smtClean="0"/>
              <a:t>Groupes 2 et 4</a:t>
            </a:r>
            <a:endParaRPr lang="fr-FR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fr-FR"/>
              <a:t>Séance 3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CFBC707-313E-4719-913A-08DC2C79BB2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Groupes 2 et 4</a:t>
            </a:r>
          </a:p>
        </p:txBody>
      </p:sp>
      <p:sp>
        <p:nvSpPr>
          <p:cNvPr id="3789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47864" y="6383610"/>
            <a:ext cx="2895600" cy="457200"/>
          </a:xfrm>
          <a:noFill/>
        </p:spPr>
        <p:txBody>
          <a:bodyPr/>
          <a:lstStyle/>
          <a:p>
            <a:r>
              <a:rPr lang="fr-FR" smtClean="0"/>
              <a:t>Séance 3</a:t>
            </a:r>
          </a:p>
        </p:txBody>
      </p:sp>
      <p:sp>
        <p:nvSpPr>
          <p:cNvPr id="3789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088A85-5374-42DB-9E41-ABA321909A46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44624"/>
            <a:ext cx="9108504" cy="1269057"/>
          </a:xfrm>
        </p:spPr>
        <p:txBody>
          <a:bodyPr/>
          <a:lstStyle/>
          <a:p>
            <a:pPr indent="-711200" eaLnBrk="1" hangingPunct="1">
              <a:spcAft>
                <a:spcPct val="20000"/>
              </a:spcAft>
            </a:pPr>
            <a:r>
              <a:rPr lang="fr-FR" dirty="0" smtClean="0"/>
              <a:t>Le rendement a posteriori d’un actif ou d’un indice de marché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96" y="1594371"/>
            <a:ext cx="8893175" cy="4532312"/>
          </a:xfrm>
        </p:spPr>
        <p:txBody>
          <a:bodyPr/>
          <a:lstStyle/>
          <a:p>
            <a:pPr marL="711200" indent="-711200" eaLnBrk="1" hangingPunct="1">
              <a:lnSpc>
                <a:spcPct val="150000"/>
              </a:lnSpc>
              <a:spcAft>
                <a:spcPct val="20000"/>
              </a:spcAft>
              <a:buSzPct val="110000"/>
              <a:buFont typeface="Wingdings" pitchFamily="2" charset="2"/>
              <a:buChar char="§"/>
            </a:pPr>
            <a:r>
              <a:rPr lang="fr-FR" dirty="0" smtClean="0">
                <a:cs typeface="Tahoma" pitchFamily="34" charset="0"/>
              </a:rPr>
              <a:t>Le rendement d’un actif peut être calculé de façon arithmétique (discret) ou logarithmique (continu)</a:t>
            </a:r>
          </a:p>
          <a:p>
            <a:pPr marL="711200" indent="-711200" eaLnBrk="1" hangingPunct="1">
              <a:lnSpc>
                <a:spcPct val="150000"/>
              </a:lnSpc>
              <a:spcBef>
                <a:spcPts val="1800"/>
              </a:spcBef>
              <a:spcAft>
                <a:spcPct val="20000"/>
              </a:spcAft>
              <a:buSzPct val="110000"/>
              <a:buFont typeface="Wingdings" pitchFamily="2" charset="2"/>
              <a:buChar char="§"/>
            </a:pPr>
            <a:r>
              <a:rPr lang="fr-FR" dirty="0" smtClean="0">
                <a:cs typeface="Tahoma" pitchFamily="34" charset="0"/>
              </a:rPr>
              <a:t>Rentabilité « arithmétique » : </a:t>
            </a:r>
          </a:p>
          <a:p>
            <a:pPr marL="711200" indent="-711200" eaLnBrk="1" hangingPunct="1">
              <a:lnSpc>
                <a:spcPct val="150000"/>
              </a:lnSpc>
              <a:spcBef>
                <a:spcPts val="1800"/>
              </a:spcBef>
              <a:spcAft>
                <a:spcPct val="20000"/>
              </a:spcAft>
              <a:buSzPct val="110000"/>
              <a:buFont typeface="Wingdings" pitchFamily="2" charset="2"/>
              <a:buChar char="§"/>
            </a:pPr>
            <a:r>
              <a:rPr lang="fr-FR" dirty="0" smtClean="0">
                <a:cs typeface="Tahoma" pitchFamily="34" charset="0"/>
              </a:rPr>
              <a:t>Rentabilité « logarithmique » :</a:t>
            </a:r>
          </a:p>
          <a:p>
            <a:pPr marL="711200" indent="-711200" eaLnBrk="1" hangingPunct="1">
              <a:lnSpc>
                <a:spcPct val="150000"/>
              </a:lnSpc>
              <a:spcBef>
                <a:spcPts val="1800"/>
              </a:spcBef>
              <a:spcAft>
                <a:spcPct val="20000"/>
              </a:spcAft>
              <a:buSzPct val="110000"/>
              <a:buNone/>
            </a:pPr>
            <a:r>
              <a:rPr lang="fr-FR" dirty="0" smtClean="0">
                <a:cs typeface="Tahoma" pitchFamily="34" charset="0"/>
              </a:rPr>
              <a:t>	 </a:t>
            </a:r>
          </a:p>
        </p:txBody>
      </p:sp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3789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3141464"/>
            <a:ext cx="23320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3789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4148559"/>
            <a:ext cx="23622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Groupes 2 et 4</a:t>
            </a:r>
          </a:p>
        </p:txBody>
      </p:sp>
      <p:sp>
        <p:nvSpPr>
          <p:cNvPr id="3789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3</a:t>
            </a:r>
          </a:p>
        </p:txBody>
      </p:sp>
      <p:sp>
        <p:nvSpPr>
          <p:cNvPr id="3789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088A85-5374-42DB-9E41-ABA321909A4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378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74" y="333296"/>
            <a:ext cx="9072830" cy="57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Groupes 2 et 4</a:t>
            </a:r>
          </a:p>
        </p:txBody>
      </p:sp>
      <p:sp>
        <p:nvSpPr>
          <p:cNvPr id="3789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smtClean="0"/>
              <a:t>Séance 3</a:t>
            </a:r>
          </a:p>
        </p:txBody>
      </p:sp>
      <p:sp>
        <p:nvSpPr>
          <p:cNvPr id="3789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088A85-5374-42DB-9E41-ABA321909A46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892480" cy="1238229"/>
          </a:xfrm>
        </p:spPr>
        <p:txBody>
          <a:bodyPr/>
          <a:lstStyle/>
          <a:p>
            <a:pPr indent="-711200" eaLnBrk="1" hangingPunct="1">
              <a:spcAft>
                <a:spcPct val="20000"/>
              </a:spcAft>
            </a:pPr>
            <a:r>
              <a:rPr lang="fr-FR" sz="3200" dirty="0" smtClean="0"/>
              <a:t>Statistiques sur les rendements de l’indice MSCI World entre décembre 1987 et juillet 2007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800"/>
            <a:ext cx="8893175" cy="4464968"/>
          </a:xfrm>
        </p:spPr>
        <p:txBody>
          <a:bodyPr/>
          <a:lstStyle/>
          <a:p>
            <a:r>
              <a:rPr lang="fr-FR" dirty="0" smtClean="0"/>
              <a:t>On obtient les statistiques suivantes :</a:t>
            </a:r>
          </a:p>
        </p:txBody>
      </p:sp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378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41272"/>
            <a:ext cx="4914870" cy="36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Groupes 2 et 4</a:t>
            </a:r>
          </a:p>
        </p:txBody>
      </p:sp>
      <p:sp>
        <p:nvSpPr>
          <p:cNvPr id="3789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3</a:t>
            </a:r>
          </a:p>
        </p:txBody>
      </p:sp>
      <p:sp>
        <p:nvSpPr>
          <p:cNvPr id="3789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088A85-5374-42DB-9E41-ABA321909A46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428604"/>
            <a:ext cx="8928100" cy="809625"/>
          </a:xfrm>
        </p:spPr>
        <p:txBody>
          <a:bodyPr/>
          <a:lstStyle/>
          <a:p>
            <a:pPr marL="711200" indent="-711200" eaLnBrk="1" hangingPunct="1">
              <a:spcAft>
                <a:spcPct val="20000"/>
              </a:spcAft>
            </a:pPr>
            <a:r>
              <a:rPr lang="fr-FR" sz="3200" dirty="0" smtClean="0"/>
              <a:t>Rentabilité d’un actif est une variable aléatoire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2"/>
            <a:ext cx="8893175" cy="4825007"/>
          </a:xfrm>
        </p:spPr>
        <p:txBody>
          <a:bodyPr/>
          <a:lstStyle/>
          <a:p>
            <a:pPr marL="711200" indent="-711200" eaLnBrk="1" hangingPunct="1">
              <a:spcAft>
                <a:spcPct val="20000"/>
              </a:spcAft>
              <a:buSzPct val="110000"/>
              <a:buFont typeface="Wingdings" pitchFamily="2" charset="2"/>
              <a:buChar char="§"/>
            </a:pPr>
            <a:r>
              <a:rPr lang="fr-FR" dirty="0" smtClean="0">
                <a:cs typeface="Tahoma" pitchFamily="34" charset="0"/>
              </a:rPr>
              <a:t>Quelle est la probabilité que le rendement d’un actif dépasse 6% ?</a:t>
            </a:r>
          </a:p>
          <a:p>
            <a:pPr marL="711200" indent="-711200" eaLnBrk="1" hangingPunct="1">
              <a:spcAft>
                <a:spcPct val="20000"/>
              </a:spcAft>
              <a:buSzPct val="110000"/>
              <a:buFont typeface="Wingdings" pitchFamily="2" charset="2"/>
              <a:buChar char="§"/>
            </a:pPr>
            <a:r>
              <a:rPr lang="fr-FR" dirty="0" smtClean="0"/>
              <a:t>Pour cela, il faut avoir des informations sur la loi de distribution des taux de rentabilité.</a:t>
            </a:r>
          </a:p>
          <a:p>
            <a:pPr marL="711200" indent="-711200" eaLnBrk="1" hangingPunct="1">
              <a:spcAft>
                <a:spcPct val="20000"/>
              </a:spcAft>
              <a:buSzPct val="110000"/>
              <a:buFont typeface="Wingdings" pitchFamily="2" charset="2"/>
              <a:buChar char="§"/>
            </a:pPr>
            <a:r>
              <a:rPr lang="fr-FR" dirty="0" smtClean="0"/>
              <a:t>On utilisera la moyenne et l’écart type des rendements historiques.</a:t>
            </a:r>
          </a:p>
          <a:p>
            <a:pPr marL="711200" indent="-711200" eaLnBrk="1" hangingPunct="1">
              <a:spcAft>
                <a:spcPct val="20000"/>
              </a:spcAft>
              <a:buSzPct val="110000"/>
              <a:buFont typeface="Wingdings" pitchFamily="2" charset="2"/>
              <a:buChar char="§"/>
            </a:pPr>
            <a:r>
              <a:rPr lang="fr-FR" dirty="0" smtClean="0"/>
              <a:t>Hypothèse classique : on suppose que les rendements ont une distribution normale.</a:t>
            </a:r>
          </a:p>
          <a:p>
            <a:pPr marL="711200" indent="-711200" eaLnBrk="1" hangingPunct="1">
              <a:spcAft>
                <a:spcPct val="20000"/>
              </a:spcAft>
              <a:buSzPct val="110000"/>
              <a:buFont typeface="Wingdings" pitchFamily="2" charset="2"/>
              <a:buChar char="§"/>
            </a:pPr>
            <a:r>
              <a:rPr lang="fr-FR" dirty="0" smtClean="0"/>
              <a:t>Cette hypothèse est-elle justifiée ?</a:t>
            </a:r>
          </a:p>
        </p:txBody>
      </p:sp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378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Groupes 2 et 4</a:t>
            </a:r>
            <a:endParaRPr lang="fr-FR" dirty="0" smtClean="0"/>
          </a:p>
        </p:txBody>
      </p:sp>
      <p:sp>
        <p:nvSpPr>
          <p:cNvPr id="3789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smtClean="0"/>
              <a:t>Séance 3</a:t>
            </a:r>
          </a:p>
        </p:txBody>
      </p:sp>
      <p:sp>
        <p:nvSpPr>
          <p:cNvPr id="3789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088A85-5374-42DB-9E41-ABA321909A46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28604"/>
            <a:ext cx="8892480" cy="809625"/>
          </a:xfrm>
        </p:spPr>
        <p:txBody>
          <a:bodyPr/>
          <a:lstStyle/>
          <a:p>
            <a:pPr marL="711200" indent="-711200" eaLnBrk="1" hangingPunct="1">
              <a:spcAft>
                <a:spcPct val="20000"/>
              </a:spcAft>
            </a:pPr>
            <a:r>
              <a:rPr lang="fr-FR" sz="3200" dirty="0" smtClean="0"/>
              <a:t>Rendements des actifs : quelques faits stylisés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2"/>
            <a:ext cx="8964612" cy="4825007"/>
          </a:xfrm>
        </p:spPr>
        <p:txBody>
          <a:bodyPr/>
          <a:lstStyle/>
          <a:p>
            <a:pPr marL="360000" indent="-360000" eaLnBrk="1" hangingPunct="1">
              <a:spcAft>
                <a:spcPct val="20000"/>
              </a:spcAft>
              <a:buSzPct val="110000"/>
              <a:buFont typeface="Wingdings" pitchFamily="2" charset="2"/>
              <a:buChar char="§"/>
            </a:pPr>
            <a:r>
              <a:rPr lang="fr-FR" dirty="0" smtClean="0">
                <a:cs typeface="Tahoma" pitchFamily="34" charset="0"/>
              </a:rPr>
              <a:t>Les rendements des actifs financiers ont des propriétés communes.</a:t>
            </a:r>
          </a:p>
          <a:p>
            <a:pPr marL="360000" indent="-360000" eaLnBrk="1" hangingPunct="1">
              <a:spcAft>
                <a:spcPct val="20000"/>
              </a:spcAft>
              <a:buSzPct val="110000"/>
              <a:buFont typeface="Wingdings" pitchFamily="2" charset="2"/>
              <a:buChar char="§"/>
            </a:pPr>
            <a:r>
              <a:rPr lang="fr-FR" dirty="0" smtClean="0"/>
              <a:t>Fait stylisé 1 : </a:t>
            </a:r>
            <a:r>
              <a:rPr lang="fr-FR" dirty="0"/>
              <a:t>p</a:t>
            </a:r>
            <a:r>
              <a:rPr lang="fr-FR" dirty="0" smtClean="0"/>
              <a:t>ar rapport à la loi normale, la distribution des rendements des actifs a des valeurs extrêmes plus fréquentes.</a:t>
            </a:r>
          </a:p>
          <a:p>
            <a:pPr marL="360000" indent="-360000" eaLnBrk="1" hangingPunct="1">
              <a:spcAft>
                <a:spcPct val="20000"/>
              </a:spcAft>
              <a:buSzPct val="110000"/>
              <a:buFont typeface="Wingdings" pitchFamily="2" charset="2"/>
              <a:buChar char="§"/>
            </a:pPr>
            <a:r>
              <a:rPr lang="fr-FR" dirty="0"/>
              <a:t>Fait stylisé </a:t>
            </a:r>
            <a:r>
              <a:rPr lang="fr-FR" dirty="0" smtClean="0"/>
              <a:t>2 </a:t>
            </a:r>
            <a:r>
              <a:rPr lang="fr-FR" dirty="0"/>
              <a:t>: </a:t>
            </a:r>
            <a:r>
              <a:rPr lang="fr-FR" dirty="0" smtClean="0"/>
              <a:t>les fortes pertes sont plus fréquentes que les gains très élevés. </a:t>
            </a:r>
          </a:p>
          <a:p>
            <a:pPr marL="360000" indent="-360000" eaLnBrk="1" hangingPunct="1">
              <a:spcAft>
                <a:spcPct val="20000"/>
              </a:spcAft>
              <a:buSzPct val="110000"/>
              <a:buFont typeface="Wingdings" pitchFamily="2" charset="2"/>
              <a:buChar char="§"/>
            </a:pPr>
            <a:r>
              <a:rPr lang="fr-FR" dirty="0"/>
              <a:t>Fait stylisé </a:t>
            </a:r>
            <a:r>
              <a:rPr lang="fr-FR" dirty="0" smtClean="0"/>
              <a:t>3 </a:t>
            </a:r>
            <a:r>
              <a:rPr lang="fr-FR" dirty="0"/>
              <a:t>: </a:t>
            </a:r>
            <a:r>
              <a:rPr lang="fr-FR" dirty="0" smtClean="0"/>
              <a:t>ils ne sont pas </a:t>
            </a:r>
            <a:r>
              <a:rPr lang="fr-FR" dirty="0" err="1" smtClean="0"/>
              <a:t>autocorrélés</a:t>
            </a:r>
            <a:r>
              <a:rPr lang="fr-FR" dirty="0" smtClean="0"/>
              <a:t> mais ils ne sont pas non plus indépendants.</a:t>
            </a:r>
          </a:p>
        </p:txBody>
      </p:sp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378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Groupes 2 et 4</a:t>
            </a:r>
          </a:p>
        </p:txBody>
      </p:sp>
      <p:sp>
        <p:nvSpPr>
          <p:cNvPr id="3789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smtClean="0"/>
              <a:t>Séance 3</a:t>
            </a:r>
          </a:p>
        </p:txBody>
      </p:sp>
      <p:sp>
        <p:nvSpPr>
          <p:cNvPr id="3789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088A85-5374-42DB-9E41-ABA321909A46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28604"/>
            <a:ext cx="8892480" cy="809625"/>
          </a:xfrm>
        </p:spPr>
        <p:txBody>
          <a:bodyPr/>
          <a:lstStyle/>
          <a:p>
            <a:pPr marL="711200" indent="-711200" eaLnBrk="1" hangingPunct="1">
              <a:spcAft>
                <a:spcPct val="20000"/>
              </a:spcAft>
            </a:pPr>
            <a:r>
              <a:rPr lang="fr-FR" sz="3200" dirty="0" smtClean="0"/>
              <a:t>La distribution des rendements est </a:t>
            </a:r>
            <a:r>
              <a:rPr lang="fr-FR" sz="3200" dirty="0" err="1" smtClean="0"/>
              <a:t>leptokurtique</a:t>
            </a:r>
            <a:endParaRPr lang="fr-FR" sz="3200" dirty="0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2"/>
            <a:ext cx="8893175" cy="482500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 smtClean="0"/>
              <a:t>Le coefficient d’aplatissement (</a:t>
            </a:r>
            <a:r>
              <a:rPr lang="fr-FR" dirty="0" err="1" smtClean="0"/>
              <a:t>Kurtosis</a:t>
            </a:r>
            <a:r>
              <a:rPr lang="fr-FR" dirty="0" smtClean="0"/>
              <a:t>) est positif.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La distribution des rendements des actifs à les caractéristiques suivantes : </a:t>
            </a:r>
          </a:p>
          <a:p>
            <a:pPr lvl="1">
              <a:spcAft>
                <a:spcPts val="600"/>
              </a:spcAft>
            </a:pPr>
            <a:r>
              <a:rPr lang="fr-FR" dirty="0" smtClean="0"/>
              <a:t>Concentration des observations autour de la moyenne (distribution plus pointue).</a:t>
            </a:r>
          </a:p>
          <a:p>
            <a:pPr lvl="1">
              <a:spcAft>
                <a:spcPts val="600"/>
              </a:spcAft>
            </a:pPr>
            <a:r>
              <a:rPr lang="fr-FR" dirty="0" smtClean="0"/>
              <a:t>Déficit d’observations dans la zone intermédiaire</a:t>
            </a:r>
          </a:p>
          <a:p>
            <a:pPr lvl="1">
              <a:spcAft>
                <a:spcPts val="600"/>
              </a:spcAft>
            </a:pPr>
            <a:r>
              <a:rPr lang="fr-FR" dirty="0" smtClean="0"/>
              <a:t>Importances des observations extrêmes (queues de distribution épaisses, fat </a:t>
            </a:r>
            <a:r>
              <a:rPr lang="fr-FR" dirty="0" err="1" smtClean="0"/>
              <a:t>tails</a:t>
            </a:r>
            <a:r>
              <a:rPr lang="fr-FR" dirty="0" smtClean="0"/>
              <a:t>).</a:t>
            </a:r>
          </a:p>
        </p:txBody>
      </p:sp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378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Groupes 2 et 4</a:t>
            </a:r>
          </a:p>
        </p:txBody>
      </p:sp>
      <p:sp>
        <p:nvSpPr>
          <p:cNvPr id="3789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smtClean="0"/>
              <a:t>Séance 3</a:t>
            </a:r>
          </a:p>
        </p:txBody>
      </p:sp>
      <p:sp>
        <p:nvSpPr>
          <p:cNvPr id="3789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088A85-5374-42DB-9E41-ABA321909A46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892480" cy="1238229"/>
          </a:xfrm>
        </p:spPr>
        <p:txBody>
          <a:bodyPr/>
          <a:lstStyle/>
          <a:p>
            <a:pPr indent="-711200" eaLnBrk="1" hangingPunct="1">
              <a:spcAft>
                <a:spcPct val="20000"/>
              </a:spcAft>
            </a:pPr>
            <a:r>
              <a:rPr lang="fr-FR" sz="3200" dirty="0" smtClean="0"/>
              <a:t>La distribution des rendements est étalée vers la droite (coefficient d’asymétrie négatif)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2"/>
            <a:ext cx="8893175" cy="482500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 smtClean="0"/>
              <a:t>La loi normale a une distribution symétrique par rapport à la moyenne.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Dans le cas des actifs financiers, la distribution présente une asymétrie négative:</a:t>
            </a:r>
          </a:p>
          <a:p>
            <a:pPr lvl="1">
              <a:spcAft>
                <a:spcPts val="600"/>
              </a:spcAft>
            </a:pPr>
            <a:r>
              <a:rPr lang="fr-FR" dirty="0" smtClean="0"/>
              <a:t>étalée vers la droite.</a:t>
            </a:r>
          </a:p>
          <a:p>
            <a:pPr lvl="1">
              <a:spcAft>
                <a:spcPts val="600"/>
              </a:spcAft>
            </a:pPr>
            <a:r>
              <a:rPr lang="fr-FR" dirty="0" smtClean="0"/>
              <a:t>la queue de distribution est étalée vers la gauche. Les valeurs extrêmes négatives sont plus fréquentes et en valeur absolue plus élevées que les valeurs extrêmes positives.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Le coefficient de dissymétrie (</a:t>
            </a:r>
            <a:r>
              <a:rPr lang="fr-FR" dirty="0" err="1" smtClean="0"/>
              <a:t>skewness</a:t>
            </a:r>
            <a:r>
              <a:rPr lang="fr-FR" dirty="0" smtClean="0"/>
              <a:t>) est négatif</a:t>
            </a:r>
            <a:endParaRPr lang="fr-FR" dirty="0"/>
          </a:p>
        </p:txBody>
      </p:sp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378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Groupes 2 et 4</a:t>
            </a:r>
          </a:p>
        </p:txBody>
      </p:sp>
      <p:sp>
        <p:nvSpPr>
          <p:cNvPr id="3789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smtClean="0"/>
              <a:t>Séance 3</a:t>
            </a:r>
          </a:p>
        </p:txBody>
      </p:sp>
      <p:sp>
        <p:nvSpPr>
          <p:cNvPr id="3789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088A85-5374-42DB-9E41-ABA321909A46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892480" cy="1238229"/>
          </a:xfrm>
        </p:spPr>
        <p:txBody>
          <a:bodyPr/>
          <a:lstStyle/>
          <a:p>
            <a:pPr indent="-711200" eaLnBrk="1" hangingPunct="1">
              <a:spcAft>
                <a:spcPct val="20000"/>
              </a:spcAft>
            </a:pPr>
            <a:r>
              <a:rPr lang="fr-FR" sz="3200" dirty="0" smtClean="0"/>
              <a:t>Les rendements sont-ils </a:t>
            </a:r>
            <a:r>
              <a:rPr lang="fr-FR" sz="3200" dirty="0" err="1" smtClean="0"/>
              <a:t>autocorrélés</a:t>
            </a:r>
            <a:r>
              <a:rPr lang="fr-FR" sz="3200" dirty="0" smtClean="0"/>
              <a:t> ?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0768"/>
            <a:ext cx="8893175" cy="5041031"/>
          </a:xfrm>
        </p:spPr>
        <p:txBody>
          <a:bodyPr/>
          <a:lstStyle/>
          <a:p>
            <a:r>
              <a:rPr lang="fr-FR" dirty="0" smtClean="0"/>
              <a:t>Hypothèse d’efficience des marchés financiers :</a:t>
            </a:r>
          </a:p>
          <a:p>
            <a:pPr lvl="1"/>
            <a:r>
              <a:rPr lang="fr-FR" dirty="0" smtClean="0"/>
              <a:t> les opérateurs réagissent correctement et instantanément à l’information disponible.</a:t>
            </a:r>
          </a:p>
          <a:p>
            <a:pPr lvl="1"/>
            <a:r>
              <a:rPr lang="fr-FR" dirty="0" smtClean="0"/>
              <a:t>Le prix des actifs suit une marche aléatoire et évolue en fonction des nouvelles informations. On ne peut pas prévoir le rendement de demain à partir du rendement d’aujourd’hui.</a:t>
            </a:r>
          </a:p>
          <a:p>
            <a:pPr lvl="1"/>
            <a:r>
              <a:rPr lang="fr-FR" dirty="0" smtClean="0"/>
              <a:t>Les rendements ne sont donc pas corrélés.</a:t>
            </a:r>
          </a:p>
          <a:p>
            <a:r>
              <a:rPr lang="fr-FR" dirty="0" smtClean="0"/>
              <a:t>Pourtant, le chartisme essaie de prévoir les rendements futurs à partir des rendements passés (moyenne mobile, ligne de résistance, figures complexes) . </a:t>
            </a:r>
            <a:endParaRPr lang="fr-FR" dirty="0"/>
          </a:p>
        </p:txBody>
      </p:sp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378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sion">
  <a:themeElements>
    <a:clrScheme name="Fus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Designs\Fusion.pot</Template>
  <TotalTime>6895</TotalTime>
  <Words>384</Words>
  <Application>Microsoft Office PowerPoint</Application>
  <PresentationFormat>Affichage à l'écran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Tahoma</vt:lpstr>
      <vt:lpstr>Times New Roman</vt:lpstr>
      <vt:lpstr>Wingdings</vt:lpstr>
      <vt:lpstr>Fusion</vt:lpstr>
      <vt:lpstr>Le rendement a posteriori d’un actif ou d’un indice de marché</vt:lpstr>
      <vt:lpstr>Présentation PowerPoint</vt:lpstr>
      <vt:lpstr>Statistiques sur les rendements de l’indice MSCI World entre décembre 1987 et juillet 2007</vt:lpstr>
      <vt:lpstr>Rentabilité d’un actif est une variable aléatoire</vt:lpstr>
      <vt:lpstr>Rendements des actifs : quelques faits stylisés</vt:lpstr>
      <vt:lpstr>La distribution des rendements est leptokurtique</vt:lpstr>
      <vt:lpstr>La distribution des rendements est étalée vers la droite (coefficient d’asymétrie négatif)</vt:lpstr>
      <vt:lpstr>Les rendements sont-ils autocorrélés ?</vt:lpstr>
    </vt:vector>
  </TitlesOfParts>
  <Company>TRESOR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MINEFI</dc:creator>
  <cp:lastModifiedBy>Frederic Peltrault</cp:lastModifiedBy>
  <cp:revision>323</cp:revision>
  <dcterms:created xsi:type="dcterms:W3CDTF">2003-03-26T11:43:26Z</dcterms:created>
  <dcterms:modified xsi:type="dcterms:W3CDTF">2015-09-21T19:56:04Z</dcterms:modified>
</cp:coreProperties>
</file>