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7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5" r:id="rId11"/>
    <p:sldId id="316" r:id="rId12"/>
    <p:sldId id="313" r:id="rId13"/>
    <p:sldId id="314" r:id="rId14"/>
    <p:sldId id="317" r:id="rId15"/>
    <p:sldId id="319" r:id="rId16"/>
    <p:sldId id="318" r:id="rId17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115" d="100"/>
          <a:sy n="115" d="100"/>
        </p:scale>
        <p:origin x="-14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66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fld id="{94484C90-9B9F-4673-BD38-1D9F47AA226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34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15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fld id="{52E73BC7-A681-4B0E-BF2C-80D30ADA01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20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5802B397-F79B-444A-AE1D-D39E5A9AC6E2}" type="slidenum">
              <a:rPr lang="fr-FR" smtClean="0"/>
              <a:pPr defTabSz="915988"/>
              <a:t>1</a:t>
            </a:fld>
            <a:endParaRPr lang="fr-FR" smtClean="0"/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22" tIns="45761" rIns="91522" bIns="4576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512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D6B81ED-2BDE-405E-BA7F-691108CB964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21CF8-D897-4985-BE23-3C0F96695C9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38BA1-63E2-4FFB-B8A0-8A7740FE6B1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9D634-306F-4462-A882-878739EFF3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13692-9586-4E42-B209-3A1BB86B892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0C71B-395E-45CA-B766-A0BD390103D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34DEE-BED1-4A00-96FB-FB3C0855A0F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28667-D9D5-4010-96D1-5B4BA840617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CA47B-C308-4FA7-B919-D4AFD8F468C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8BC7-59DE-4801-9AAB-3ECD24E6FC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08C1-AD7E-4C1C-AE1F-B7624128E4A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fr-FR" smtClean="0"/>
              <a:t>Séance 6</a:t>
            </a:r>
            <a:endParaRPr lang="fr-FR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6DD0FBD-DF4B-4F34-9481-6A4119DF65E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C9DF6-7F2E-4FC1-BA57-464A63A9576F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76250"/>
            <a:ext cx="7924800" cy="25209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r-FR" sz="4000" smtClean="0"/>
              <a:t>Licence</a:t>
            </a:r>
            <a:br>
              <a:rPr lang="fr-FR" sz="4000" smtClean="0"/>
            </a:br>
            <a:r>
              <a:rPr lang="fr-FR" sz="4000" smtClean="0"/>
              <a:t> Sciences des Organisations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Informatique appliquée à la finance</a:t>
            </a:r>
            <a:endParaRPr lang="fr-FR" sz="2800" smtClean="0">
              <a:cs typeface="Times New Roman" pitchFamily="18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644900"/>
            <a:ext cx="7848600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5000"/>
              </a:spcBef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P. Bernard et F.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Peltrault</a:t>
            </a:r>
            <a:endParaRPr lang="fr-FR" sz="3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Séance 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II. La gestion des erreurs dans une macro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2776"/>
            <a:ext cx="8353425" cy="5040560"/>
          </a:xfrm>
        </p:spPr>
        <p:txBody>
          <a:bodyPr/>
          <a:lstStyle/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Essayons maintenant de corriger l’erreur qui survient lorsque le point est utilisé comme séparateur décimal.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Pour y parvenir, nous devons apprendre à manipuler :</a:t>
            </a:r>
          </a:p>
          <a:p>
            <a:pPr lvl="1"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l’objet </a:t>
            </a:r>
            <a:r>
              <a:rPr lang="fr-FR" b="1" dirty="0" err="1" smtClean="0"/>
              <a:t>Err</a:t>
            </a:r>
            <a:endParaRPr lang="fr-FR" dirty="0" smtClean="0"/>
          </a:p>
          <a:p>
            <a:pPr lvl="1"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L’instruction </a:t>
            </a:r>
            <a:r>
              <a:rPr lang="fr-FR" b="1" dirty="0" err="1" smtClean="0"/>
              <a:t>Resume</a:t>
            </a:r>
            <a:endParaRPr lang="fr-FR" b="1" dirty="0" smtClean="0"/>
          </a:p>
          <a:p>
            <a:pPr lvl="1"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 L’instruction </a:t>
            </a:r>
            <a:r>
              <a:rPr lang="fr-FR" b="1" dirty="0" smtClean="0"/>
              <a:t>On </a:t>
            </a:r>
            <a:r>
              <a:rPr lang="fr-FR" b="1" dirty="0" err="1" smtClean="0"/>
              <a:t>Error</a:t>
            </a:r>
            <a:r>
              <a:rPr lang="fr-FR" b="1" dirty="0" smtClean="0"/>
              <a:t> </a:t>
            </a:r>
            <a:r>
              <a:rPr lang="fr-FR" b="1" dirty="0" err="1" smtClean="0"/>
              <a:t>Goto</a:t>
            </a:r>
            <a:endParaRPr lang="fr-FR" b="1" dirty="0" smtClean="0"/>
          </a:p>
          <a:p>
            <a:pPr lvl="1"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 Les étiquettes.</a:t>
            </a:r>
            <a:endParaRPr lang="fr-FR" b="1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b="1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II. La gestion des erreurs dans une macro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2776"/>
            <a:ext cx="8353425" cy="5040560"/>
          </a:xfrm>
        </p:spPr>
        <p:txBody>
          <a:bodyPr/>
          <a:lstStyle/>
          <a:p>
            <a:pPr indent="-360000"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L’objet </a:t>
            </a:r>
            <a:r>
              <a:rPr lang="fr-FR" b="1" dirty="0" err="1" smtClean="0"/>
              <a:t>Err</a:t>
            </a:r>
            <a:r>
              <a:rPr lang="fr-FR" dirty="0" smtClean="0"/>
              <a:t> contient des informations sur les erreurs d’exécution. </a:t>
            </a:r>
          </a:p>
          <a:p>
            <a:pPr indent="-360000"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On retiendra 3 propriétés de l’objet </a:t>
            </a:r>
            <a:r>
              <a:rPr lang="fr-FR" b="1" dirty="0" err="1" smtClean="0"/>
              <a:t>Err</a:t>
            </a:r>
            <a:r>
              <a:rPr lang="fr-FR" dirty="0" smtClean="0"/>
              <a:t> :</a:t>
            </a:r>
          </a:p>
          <a:p>
            <a:pPr lvl="1" indent="-360000"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propriété </a:t>
            </a:r>
            <a:r>
              <a:rPr lang="fr-FR" b="1" dirty="0" err="1" smtClean="0"/>
              <a:t>Number</a:t>
            </a:r>
            <a:r>
              <a:rPr lang="fr-FR" dirty="0" smtClean="0"/>
              <a:t> renvoie un nombre qui identifie le type d’erreur. 13 correspond à l’incompatibilité de type (par exemple diviser un nombre par du texte)</a:t>
            </a:r>
          </a:p>
          <a:p>
            <a:pPr lvl="1" indent="-360000"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propriété </a:t>
            </a:r>
            <a:r>
              <a:rPr lang="fr-FR" b="1" dirty="0" smtClean="0"/>
              <a:t>Description</a:t>
            </a:r>
            <a:r>
              <a:rPr lang="fr-FR" dirty="0" smtClean="0"/>
              <a:t> renvoie une chaîne de caractères qui décrit le type d’erreur. Quand la propriété </a:t>
            </a:r>
            <a:r>
              <a:rPr lang="fr-FR" b="1" dirty="0" err="1" smtClean="0"/>
              <a:t>Number</a:t>
            </a:r>
            <a:r>
              <a:rPr lang="fr-FR" dirty="0" smtClean="0"/>
              <a:t> vaut 13, la propriété </a:t>
            </a:r>
            <a:r>
              <a:rPr lang="fr-FR" b="1" dirty="0" smtClean="0"/>
              <a:t>Description</a:t>
            </a:r>
            <a:r>
              <a:rPr lang="fr-FR" dirty="0" smtClean="0"/>
              <a:t> renvoie « Incompatibilité de type »</a:t>
            </a:r>
          </a:p>
          <a:p>
            <a:pPr lvl="1" indent="-360000"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propriété </a:t>
            </a:r>
            <a:r>
              <a:rPr lang="fr-FR" b="1" dirty="0" err="1" smtClean="0"/>
              <a:t>Clear</a:t>
            </a:r>
            <a:r>
              <a:rPr lang="fr-FR" dirty="0" smtClean="0"/>
              <a:t> réinitialise le contenu de l’objet </a:t>
            </a:r>
            <a:r>
              <a:rPr lang="fr-FR" b="1" dirty="0" err="1" smtClean="0"/>
              <a:t>Err</a:t>
            </a:r>
            <a:r>
              <a:rPr lang="fr-FR" dirty="0" smtClean="0"/>
              <a:t>.</a:t>
            </a:r>
            <a:endParaRPr lang="fr-FR" b="1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II. La gestion des erreurs dans une macro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2776"/>
            <a:ext cx="8353425" cy="5040560"/>
          </a:xfrm>
        </p:spPr>
        <p:txBody>
          <a:bodyPr/>
          <a:lstStyle/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L’instruction </a:t>
            </a:r>
            <a:r>
              <a:rPr lang="fr-FR" b="1" dirty="0" err="1" smtClean="0"/>
              <a:t>Resume</a:t>
            </a:r>
            <a:r>
              <a:rPr lang="fr-FR" b="1" dirty="0" smtClean="0"/>
              <a:t> </a:t>
            </a:r>
            <a:r>
              <a:rPr lang="fr-FR" dirty="0" smtClean="0"/>
              <a:t>permet de reprendre le programme à partir de l’instruction qui posait problème.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L’instruction </a:t>
            </a:r>
            <a:r>
              <a:rPr lang="fr-FR" b="1" dirty="0" smtClean="0"/>
              <a:t>On </a:t>
            </a:r>
            <a:r>
              <a:rPr lang="fr-FR" b="1" dirty="0" err="1" smtClean="0"/>
              <a:t>error</a:t>
            </a:r>
            <a:r>
              <a:rPr lang="fr-FR" b="1" dirty="0" smtClean="0"/>
              <a:t> </a:t>
            </a:r>
            <a:r>
              <a:rPr lang="fr-FR" b="1" dirty="0" err="1" smtClean="0"/>
              <a:t>Goto</a:t>
            </a:r>
            <a:endParaRPr lang="fr-FR" b="1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Cette instruction effectue un embranchement vers une ligne identifiée par une étiquette . Une étiquette est un mot suivi de « : »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b="1" dirty="0" smtClean="0"/>
              <a:t>On </a:t>
            </a:r>
            <a:r>
              <a:rPr lang="fr-FR" b="1" dirty="0" err="1" smtClean="0"/>
              <a:t>Error</a:t>
            </a:r>
            <a:r>
              <a:rPr lang="fr-FR" b="1" dirty="0" smtClean="0"/>
              <a:t> </a:t>
            </a:r>
            <a:r>
              <a:rPr lang="fr-FR" b="1" dirty="0" err="1" smtClean="0"/>
              <a:t>Goto</a:t>
            </a:r>
            <a:r>
              <a:rPr lang="fr-FR" b="1" dirty="0" smtClean="0"/>
              <a:t> Etiquette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L’exécution de la procédure se déplace à la ligne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b="1" dirty="0" smtClean="0"/>
              <a:t>Etiquette: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b="1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II. La gestion des erreurs dans une macro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2776"/>
            <a:ext cx="8353425" cy="5040560"/>
          </a:xfrm>
        </p:spPr>
        <p:txBody>
          <a:bodyPr/>
          <a:lstStyle/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0ù placer l’étiquette ? L’étiquette est positionnée à la fin de la procédure.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Elle est précédée de l’instruction </a:t>
            </a:r>
            <a:r>
              <a:rPr lang="fr-FR" b="1" dirty="0" smtClean="0"/>
              <a:t>Exit </a:t>
            </a:r>
            <a:r>
              <a:rPr lang="fr-FR" b="1" dirty="0" err="1" smtClean="0"/>
              <a:t>Sub</a:t>
            </a:r>
            <a:r>
              <a:rPr lang="fr-FR" b="1" dirty="0" smtClean="0"/>
              <a:t>. </a:t>
            </a:r>
            <a:r>
              <a:rPr lang="fr-FR" dirty="0" smtClean="0"/>
              <a:t>Si le programme se déroule normalement, il s’arrête lorsqu’il arrive à l’instruction </a:t>
            </a:r>
            <a:r>
              <a:rPr lang="fr-FR" b="1" dirty="0" smtClean="0"/>
              <a:t>Exit </a:t>
            </a:r>
            <a:r>
              <a:rPr lang="fr-FR" b="1" dirty="0" err="1" smtClean="0"/>
              <a:t>Sub</a:t>
            </a:r>
            <a:r>
              <a:rPr lang="fr-FR" dirty="0" smtClean="0"/>
              <a:t>.</a:t>
            </a:r>
            <a:endParaRPr lang="fr-FR" b="1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II. La gestion des erreurs dans une macro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2776"/>
            <a:ext cx="8353425" cy="5040560"/>
          </a:xfrm>
        </p:spPr>
        <p:txBody>
          <a:bodyPr/>
          <a:lstStyle/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Considérons la procédure Proc_Err_Ex3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2" y="1949249"/>
            <a:ext cx="8532000" cy="4556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II. La gestion des erreurs dans une macro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2776"/>
            <a:ext cx="8353425" cy="5040560"/>
          </a:xfrm>
        </p:spPr>
        <p:txBody>
          <a:bodyPr/>
          <a:lstStyle/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Considérons la procédure Proc_Err_Ex3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A la ligne 3, l’instruction </a:t>
            </a:r>
            <a:r>
              <a:rPr lang="fr-FR" sz="2400" b="1" dirty="0" smtClean="0"/>
              <a:t>On </a:t>
            </a:r>
            <a:r>
              <a:rPr lang="fr-FR" sz="2400" b="1" dirty="0" err="1" smtClean="0"/>
              <a:t>Error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Goto</a:t>
            </a:r>
            <a:r>
              <a:rPr lang="fr-FR" sz="2400" b="1" dirty="0" smtClean="0"/>
              <a:t> Etiquette</a:t>
            </a:r>
            <a:r>
              <a:rPr lang="fr-FR" sz="2400" dirty="0" smtClean="0"/>
              <a:t> effectue un embranchement à la ligne 10. Si une instruction engendre une erreur, le programme continue à la ligne </a:t>
            </a:r>
            <a:r>
              <a:rPr lang="fr-FR" sz="2400" dirty="0" smtClean="0"/>
              <a:t>10 (l’étiquette Etiquette:).</a:t>
            </a:r>
            <a:endParaRPr lang="fr-FR" sz="2400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A la ligne 5, le programme réinitialise l’objet </a:t>
            </a:r>
            <a:r>
              <a:rPr lang="fr-FR" sz="2400" b="1" dirty="0" err="1" smtClean="0"/>
              <a:t>Err</a:t>
            </a:r>
            <a:r>
              <a:rPr lang="fr-FR" sz="2400" dirty="0" smtClean="0"/>
              <a:t> à chaque itération avec la propriété </a:t>
            </a:r>
            <a:r>
              <a:rPr lang="fr-FR" sz="2400" b="1" dirty="0" err="1" smtClean="0"/>
              <a:t>Clear</a:t>
            </a:r>
            <a:r>
              <a:rPr lang="fr-FR" sz="2400" dirty="0" smtClean="0"/>
              <a:t>. Sinon, la propriété </a:t>
            </a:r>
            <a:r>
              <a:rPr lang="fr-FR" sz="2400" b="1" dirty="0" err="1" smtClean="0"/>
              <a:t>Number</a:t>
            </a:r>
            <a:r>
              <a:rPr lang="fr-FR" sz="2400" dirty="0" smtClean="0"/>
              <a:t> reste égale à 13 pour i=5. Dans notre exercice, cela n’a pas d’incidence sur le résultat. Le programme cherche  simplement à remplacer un «. » par une « ,  » dans les cellules « B7:C7 ». Il est cependant plus prudent de réinitialiser </a:t>
            </a:r>
            <a:r>
              <a:rPr lang="fr-FR" sz="2400" b="1" dirty="0" err="1" smtClean="0"/>
              <a:t>Err</a:t>
            </a:r>
            <a:r>
              <a:rPr lang="fr-FR" sz="2400" dirty="0" smtClean="0"/>
              <a:t>.</a:t>
            </a: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II. La gestion des erreurs dans une macro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2776"/>
            <a:ext cx="8353425" cy="5040560"/>
          </a:xfrm>
        </p:spPr>
        <p:txBody>
          <a:bodyPr/>
          <a:lstStyle/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Le programme exécute ensuite les instructions dans la boucle jusqu’à ce qu’une instruction engendre une erreur. Si les instructions s’exécutent sans erreur, l’instruction </a:t>
            </a:r>
            <a:r>
              <a:rPr lang="fr-FR" sz="2400" b="1" dirty="0" smtClean="0"/>
              <a:t>Exit </a:t>
            </a:r>
            <a:r>
              <a:rPr lang="fr-FR" sz="2400" b="1" dirty="0" err="1" smtClean="0"/>
              <a:t>Sub</a:t>
            </a:r>
            <a:r>
              <a:rPr lang="fr-FR" sz="2400" dirty="0" smtClean="0"/>
              <a:t> termine la procédure.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Une erreur survient. Le programme reprend à la ligne identifiée par l’étiquette.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Une structure conditionnelle </a:t>
            </a:r>
            <a:r>
              <a:rPr lang="fr-FR" sz="2400" b="1" dirty="0" smtClean="0"/>
              <a:t>if…</a:t>
            </a:r>
            <a:r>
              <a:rPr lang="fr-FR" sz="2400" b="1" dirty="0" err="1" smtClean="0"/>
              <a:t>then</a:t>
            </a:r>
            <a:r>
              <a:rPr lang="fr-FR" sz="2400" b="1" dirty="0" smtClean="0"/>
              <a:t>…</a:t>
            </a:r>
            <a:r>
              <a:rPr lang="fr-FR" sz="2400" b="1" dirty="0" err="1" smtClean="0"/>
              <a:t>Else</a:t>
            </a:r>
            <a:r>
              <a:rPr lang="fr-FR" sz="2400" dirty="0" smtClean="0"/>
              <a:t> interroge alors la propriété </a:t>
            </a:r>
            <a:r>
              <a:rPr lang="fr-FR" sz="2400" b="1" dirty="0" err="1" smtClean="0"/>
              <a:t>Number</a:t>
            </a:r>
            <a:r>
              <a:rPr lang="fr-FR" sz="2400" dirty="0" smtClean="0"/>
              <a:t> de l’objet </a:t>
            </a:r>
            <a:r>
              <a:rPr lang="fr-FR" sz="2400" b="1" dirty="0" err="1" smtClean="0"/>
              <a:t>Err</a:t>
            </a:r>
            <a:r>
              <a:rPr lang="fr-FR" sz="2400" dirty="0" smtClean="0"/>
              <a:t>. </a:t>
            </a:r>
          </a:p>
          <a:p>
            <a:pPr lvl="1"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sz="2000" dirty="0" smtClean="0"/>
              <a:t>Si </a:t>
            </a:r>
            <a:r>
              <a:rPr lang="fr-FR" sz="2000" b="1" dirty="0" err="1" smtClean="0"/>
              <a:t>Number</a:t>
            </a:r>
            <a:r>
              <a:rPr lang="fr-FR" sz="2000" dirty="0" smtClean="0"/>
              <a:t> est égal à 13, alors on remplace le « . » par une « , ». L’instruction </a:t>
            </a:r>
            <a:r>
              <a:rPr lang="fr-FR" sz="2000" b="1" dirty="0" err="1" smtClean="0"/>
              <a:t>Resume</a:t>
            </a:r>
            <a:r>
              <a:rPr lang="fr-FR" sz="2000" dirty="0" smtClean="0"/>
              <a:t> redonne la main au programme.</a:t>
            </a:r>
          </a:p>
          <a:p>
            <a:pPr lvl="1"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sz="2000" dirty="0" smtClean="0"/>
              <a:t>Sinon, on redonne la main au programme à la ligne suivant celle qui a engendré l’erreur (i=i+1)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424862" cy="941536"/>
          </a:xfrm>
        </p:spPr>
        <p:txBody>
          <a:bodyPr/>
          <a:lstStyle/>
          <a:p>
            <a:pPr eaLnBrk="1" hangingPunct="1"/>
            <a:r>
              <a:rPr lang="fr-FR" dirty="0" smtClean="0"/>
              <a:t>La gestion des erreurs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40160"/>
            <a:ext cx="8353425" cy="5445224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Il y a trois types d’erreurs dans une macro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Les erreurs de compilation : c’est le cas par exemple si le programme utilise une variable qui n’a pas été déclarée.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Les erreurs d’exécution : le programme s’arrête et pointe sur une instruction qu’il ne parvient pas à exécuter. Exemple : division par 0 ou utilisation d’un nom erroné.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Les erreurs de logique : le programme s’exécute mais le résultat n’est pas correct.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gestion des erreurs anticipe et contourne les erreurs d’exécution.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I. La gestion des erreurs dans Excel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2776"/>
            <a:ext cx="8353425" cy="504056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Ouvrez le classeur </a:t>
            </a:r>
            <a:r>
              <a:rPr lang="fr-FR" dirty="0" err="1" smtClean="0"/>
              <a:t>Exemple_gestion_erreurs</a:t>
            </a:r>
            <a:r>
              <a:rPr lang="fr-FR" dirty="0" smtClean="0"/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Dans la colonne D, une formule Excel calcule le prix unitaire associé à chaque commande.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cellule D4 renvoie la valeur </a:t>
            </a:r>
            <a:r>
              <a:rPr lang="fr-FR" b="1" dirty="0" smtClean="0"/>
              <a:t>#DIV0!</a:t>
            </a:r>
            <a:r>
              <a:rPr lang="fr-FR" dirty="0" smtClean="0"/>
              <a:t> car la quantité reportée dans la cellule D3 est égale à 0.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cellule D5 renvoie la valeur </a:t>
            </a:r>
            <a:r>
              <a:rPr lang="fr-FR" b="1" dirty="0" smtClean="0"/>
              <a:t>#NOM?</a:t>
            </a:r>
            <a:r>
              <a:rPr lang="fr-FR" dirty="0" smtClean="0"/>
              <a:t> car le nom utilisé pour désigner la cellule C3 est incorrect.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cellule D6 renvoie la valeur </a:t>
            </a:r>
            <a:r>
              <a:rPr lang="fr-FR" b="1" dirty="0" smtClean="0"/>
              <a:t>#VALEUR!</a:t>
            </a:r>
            <a:r>
              <a:rPr lang="fr-FR" dirty="0" smtClean="0"/>
              <a:t> Car les éléments de la formule ne sont pas compatibles : 10.5 est considéré comme du texte. Dans la version française d’Excel, le séparateur décimal est la virgule.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/>
              <a:t>I. La gestion des erreurs dans Excel</a:t>
            </a:r>
            <a:endParaRPr lang="fr-FR" sz="3200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56792"/>
            <a:ext cx="8535292" cy="2016224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Comment gérer les erreurs dans Excel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Une triangle vert apparaît en haut à gauche de la cellule où il y a une erreur. Il donne accès à un menu qui donne des informations sur la nature de l’erreur.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501008"/>
            <a:ext cx="4140000" cy="204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3429000"/>
            <a:ext cx="48600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Dans le menu, « afficher</a:t>
            </a:r>
            <a:r>
              <a:rPr kumimoji="0" lang="fr-FR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les étapes du calcul » ouvre la fenêtre suivante.  </a:t>
            </a:r>
            <a:r>
              <a:rPr lang="fr-FR" sz="2400" kern="0" noProof="0" dirty="0" smtClean="0">
                <a:latin typeface="+mn-lt"/>
              </a:rPr>
              <a:t>On voit alors</a:t>
            </a:r>
            <a:r>
              <a:rPr lang="fr-FR" sz="2400" kern="0" dirty="0" smtClean="0">
                <a:latin typeface="+mn-lt"/>
              </a:rPr>
              <a:t> clairement le problème.</a:t>
            </a: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hlink"/>
              </a:buClr>
              <a:buSzTx/>
              <a:tabLst/>
              <a:defRPr/>
            </a:pP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424862" cy="797520"/>
          </a:xfrm>
        </p:spPr>
        <p:txBody>
          <a:bodyPr/>
          <a:lstStyle/>
          <a:p>
            <a:pPr eaLnBrk="1" hangingPunct="1"/>
            <a:r>
              <a:rPr lang="fr-FR" sz="3200" dirty="0"/>
              <a:t>I. La gestion des erreurs dans Excel</a:t>
            </a:r>
            <a:endParaRPr lang="fr-FR" sz="3200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56792"/>
            <a:ext cx="8353425" cy="4896544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fonction ESTERREUR renvoie VRAI lorsqu’il y a une erreur et FAUX sinon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fonction TYPE.ERREUR renvoie un nombre qui permet d’identifier le type d’erreur.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Ces fonctions peuvent également être utilisées dans une macro.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424862" cy="869528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II. La gestion des erreurs dans une macro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0808"/>
            <a:ext cx="3635896" cy="1800200"/>
          </a:xfrm>
        </p:spPr>
        <p:txBody>
          <a:bodyPr/>
          <a:lstStyle/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sz="2000" dirty="0" smtClean="0"/>
              <a:t>	On veut calculer dans la </a:t>
            </a:r>
            <a:r>
              <a:rPr lang="fr-FR" sz="2000" dirty="0" err="1" smtClean="0"/>
              <a:t>colone</a:t>
            </a:r>
            <a:r>
              <a:rPr lang="fr-FR" sz="2000" dirty="0" smtClean="0"/>
              <a:t> G le prix unitaire des commandes avec la macro </a:t>
            </a:r>
            <a:r>
              <a:rPr lang="fr-FR" sz="2000" b="1" dirty="0" smtClean="0"/>
              <a:t>Proc_Err_Ex1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sz="2000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sz="2000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sz="2000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509120"/>
            <a:ext cx="3492000" cy="194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496" y="3861048"/>
            <a:ext cx="518457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SzTx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Chaque erreur d’exécution arrête la macro. Un message d’alerte apparait dans une fenêtre.</a:t>
            </a:r>
            <a:r>
              <a:rPr kumimoji="0" lang="fr-FR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 message indique:</a:t>
            </a:r>
          </a:p>
          <a:p>
            <a:pPr marL="3429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SzTx/>
              <a:tabLst/>
              <a:defRPr/>
            </a:pPr>
            <a:r>
              <a:rPr kumimoji="0" lang="fr-FR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la valeur de la propriété </a:t>
            </a:r>
            <a:r>
              <a:rPr kumimoji="0" lang="fr-FR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fr-FR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l’objet </a:t>
            </a:r>
            <a:r>
              <a:rPr kumimoji="0" lang="fr-FR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</a:t>
            </a:r>
            <a:r>
              <a:rPr lang="fr-FR" kern="0" dirty="0" smtClean="0">
                <a:latin typeface="+mn-lt"/>
              </a:rPr>
              <a:t> (11 pour une division par 0)</a:t>
            </a:r>
          </a:p>
          <a:p>
            <a:pPr marL="3429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SzTx/>
              <a:tabLst/>
              <a:defRPr/>
            </a:pPr>
            <a:r>
              <a:rPr lang="fr-FR" kern="0" dirty="0" smtClean="0">
                <a:latin typeface="+mn-lt"/>
              </a:rPr>
              <a:t>	- la valeur de la propriété </a:t>
            </a:r>
            <a:r>
              <a:rPr lang="fr-FR" b="1" kern="0" dirty="0" smtClean="0">
                <a:latin typeface="+mn-lt"/>
              </a:rPr>
              <a:t>Description</a:t>
            </a:r>
            <a:r>
              <a:rPr lang="fr-FR" kern="0" dirty="0" smtClean="0">
                <a:latin typeface="+mn-lt"/>
              </a:rPr>
              <a:t> de l’objet </a:t>
            </a:r>
            <a:r>
              <a:rPr lang="fr-FR" b="1" kern="0" dirty="0" err="1" smtClean="0">
                <a:latin typeface="+mn-lt"/>
              </a:rPr>
              <a:t>Err</a:t>
            </a:r>
            <a:r>
              <a:rPr lang="fr-FR" b="1" kern="0" dirty="0" smtClean="0">
                <a:latin typeface="+mn-lt"/>
              </a:rPr>
              <a:t> </a:t>
            </a:r>
            <a:r>
              <a:rPr lang="fr-FR" kern="0" dirty="0" smtClean="0">
                <a:latin typeface="+mn-lt"/>
              </a:rPr>
              <a:t>(Division par 0)</a:t>
            </a:r>
          </a:p>
          <a:p>
            <a:pPr marL="3429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4932040" y="5013176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 flipV="1">
            <a:off x="4932040" y="5373216"/>
            <a:ext cx="93610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412776"/>
            <a:ext cx="5391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II. La gestion des erreurs dans une macro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875" y="1412776"/>
            <a:ext cx="8710613" cy="5040560"/>
          </a:xfrm>
        </p:spPr>
        <p:txBody>
          <a:bodyPr/>
          <a:lstStyle/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ligne qui pose problème est surlignée en jaune.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Que faire</a:t>
            </a:r>
          </a:p>
          <a:p>
            <a:pPr lvl="1"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Ignorer l’instruction qui pose problème et en passant à la suivante.</a:t>
            </a:r>
          </a:p>
          <a:p>
            <a:pPr lvl="1"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Ajouter les informations manquantes (cellule C4) et remplacer le point par une virgule (cellule C6) .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8" y="2204864"/>
            <a:ext cx="8020050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424862" cy="869528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II. La gestion des erreurs dans une macro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2776"/>
            <a:ext cx="8353425" cy="5040560"/>
          </a:xfrm>
        </p:spPr>
        <p:txBody>
          <a:bodyPr/>
          <a:lstStyle/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Le gestionnaire d’erreur est un ensemble d’instructions qui permettent de contourner l’erreur, de résoudre certaines d’entre elles et de poursuivre l’exécution de la macro.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Comment contourner les erreurs ?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Placez avant l’instruction qui peut engendrer une erreur, l’instruction </a:t>
            </a:r>
            <a:r>
              <a:rPr lang="fr-FR" b="1" dirty="0" smtClean="0"/>
              <a:t>On </a:t>
            </a:r>
            <a:r>
              <a:rPr lang="fr-FR" b="1" dirty="0" err="1" smtClean="0"/>
              <a:t>error</a:t>
            </a:r>
            <a:r>
              <a:rPr lang="fr-FR" b="1" dirty="0" smtClean="0"/>
              <a:t> </a:t>
            </a:r>
            <a:r>
              <a:rPr lang="fr-FR" b="1" dirty="0" err="1" smtClean="0"/>
              <a:t>Resume</a:t>
            </a:r>
            <a:r>
              <a:rPr lang="fr-FR" b="1" dirty="0" smtClean="0"/>
              <a:t> </a:t>
            </a:r>
            <a:r>
              <a:rPr lang="fr-FR" b="1" dirty="0" err="1" smtClean="0"/>
              <a:t>Next</a:t>
            </a:r>
            <a:r>
              <a:rPr lang="fr-FR" dirty="0" smtClean="0"/>
              <a:t> force le</a:t>
            </a:r>
            <a:r>
              <a:rPr lang="fr-FR" b="1" dirty="0" smtClean="0"/>
              <a:t> </a:t>
            </a:r>
            <a:r>
              <a:rPr lang="fr-FR" dirty="0" smtClean="0"/>
              <a:t>programme à ignorer le problème et à passer à l’instruction suivante. 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6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II. La gestion des erreurs dans une macro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2776"/>
            <a:ext cx="8535292" cy="5040560"/>
          </a:xfrm>
        </p:spPr>
        <p:txBody>
          <a:bodyPr/>
          <a:lstStyle/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Considérons le code de la procédure </a:t>
            </a:r>
            <a:r>
              <a:rPr lang="fr-FR" sz="2400" b="1" dirty="0" smtClean="0"/>
              <a:t>Proc_Err_Ex2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procédure ignore les erreurs et calcule le prix unitaire des commandes 3 et 5</a:t>
            </a:r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dirty="0" smtClean="0"/>
          </a:p>
          <a:p>
            <a:pPr indent="-360000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81103"/>
            <a:ext cx="54292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916832"/>
            <a:ext cx="7452000" cy="165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6575</TotalTime>
  <Words>892</Words>
  <Application>Microsoft Macintosh PowerPoint</Application>
  <PresentationFormat>Présentation à l'écran (4:3)</PresentationFormat>
  <Paragraphs>174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Fusion</vt:lpstr>
      <vt:lpstr>Licence  Sciences des Organisations Informatique appliquée à la finance</vt:lpstr>
      <vt:lpstr>La gestion des erreurs</vt:lpstr>
      <vt:lpstr>I. La gestion des erreurs dans Excel</vt:lpstr>
      <vt:lpstr>I. La gestion des erreurs dans Excel</vt:lpstr>
      <vt:lpstr>I. La gestion des erreurs dans Excel</vt:lpstr>
      <vt:lpstr>II. La gestion des erreurs dans une macro</vt:lpstr>
      <vt:lpstr>II. La gestion des erreurs dans une macro</vt:lpstr>
      <vt:lpstr>II. La gestion des erreurs dans une macro</vt:lpstr>
      <vt:lpstr>II. La gestion des erreurs dans une macro</vt:lpstr>
      <vt:lpstr>II. La gestion des erreurs dans une macro</vt:lpstr>
      <vt:lpstr>II. La gestion des erreurs dans une macro</vt:lpstr>
      <vt:lpstr>II. La gestion des erreurs dans une macro</vt:lpstr>
      <vt:lpstr>II. La gestion des erreurs dans une macro</vt:lpstr>
      <vt:lpstr>II. La gestion des erreurs dans une macro</vt:lpstr>
      <vt:lpstr>II. La gestion des erreurs dans une macro</vt:lpstr>
      <vt:lpstr>II. La gestion des erreurs dans une macro</vt:lpstr>
    </vt:vector>
  </TitlesOfParts>
  <Company>TRESOR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A Masson</cp:lastModifiedBy>
  <cp:revision>339</cp:revision>
  <dcterms:created xsi:type="dcterms:W3CDTF">2003-03-26T11:43:26Z</dcterms:created>
  <dcterms:modified xsi:type="dcterms:W3CDTF">2015-11-20T17:12:07Z</dcterms:modified>
</cp:coreProperties>
</file>