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76" r:id="rId2"/>
    <p:sldId id="343" r:id="rId3"/>
    <p:sldId id="342" r:id="rId4"/>
    <p:sldId id="345" r:id="rId5"/>
    <p:sldId id="344" r:id="rId6"/>
    <p:sldId id="346" r:id="rId7"/>
    <p:sldId id="347" r:id="rId8"/>
    <p:sldId id="348" r:id="rId9"/>
    <p:sldId id="356" r:id="rId10"/>
    <p:sldId id="355" r:id="rId11"/>
    <p:sldId id="357" r:id="rId12"/>
    <p:sldId id="358" r:id="rId13"/>
    <p:sldId id="360" r:id="rId14"/>
    <p:sldId id="359" r:id="rId15"/>
    <p:sldId id="353" r:id="rId16"/>
    <p:sldId id="350" r:id="rId17"/>
    <p:sldId id="351" r:id="rId18"/>
    <p:sldId id="354" r:id="rId19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572" autoAdjust="0"/>
    <p:restoredTop sz="94713" autoAdjust="0"/>
  </p:normalViewPr>
  <p:slideViewPr>
    <p:cSldViewPr>
      <p:cViewPr varScale="1">
        <p:scale>
          <a:sx n="128" d="100"/>
          <a:sy n="128" d="100"/>
        </p:scale>
        <p:origin x="-19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fld id="{7C5D006D-4967-4CD7-B1AC-A79C85F9CE8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818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endParaRPr lang="fr-F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12613"/>
            <a:ext cx="4982422" cy="446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fld id="{409BD202-A753-434C-95A9-D926C54B07E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956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71105-0560-4801-A24A-69A6C6D06272}" type="slidenum">
              <a:rPr lang="fr-FR"/>
              <a:pPr/>
              <a:t>1</a:t>
            </a:fld>
            <a:endParaRPr lang="fr-FR"/>
          </a:p>
        </p:txBody>
      </p:sp>
      <p:sp>
        <p:nvSpPr>
          <p:cNvPr id="109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039" y="4712613"/>
            <a:ext cx="4982422" cy="44650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22" tIns="45761" rIns="91522" bIns="4576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D202-A753-434C-95A9-D926C54B07E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56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00499C-D1B5-4A49-BAEE-ECAA8E4CE1D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54248-4B10-4485-B292-1EBAC82B8AE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DD9FB-4C23-4A95-929F-762AC5D0433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5B8CF-F9D3-4533-9ACC-9A9D968983C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FB8AC-0536-440E-ADF2-FF1C9619BF1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58DAD-91EA-437C-8D93-C9013B12DD1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3D9CE-57E5-445C-BAD4-04F62167E17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3338B-0FBB-431F-A64B-91DF4278F73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86772-053A-417F-A6E7-D60DFB9910B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E7946-130A-4EE3-B0E6-5F25B6FE165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CAA38-92B8-48A6-BD4F-15B1C28F0D7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fr-FR" sz="2400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/>
              <a:t>Séance 7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E526CB-B223-41A8-9DBA-F1FC09E3C86F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B86CC9B-92A9-44C3-81E1-8AEC8BC47A54}" type="slidenum">
              <a:rPr lang="fr-FR"/>
              <a:pPr/>
              <a:t>1</a:t>
            </a:fld>
            <a:endParaRPr lang="fr-F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76250"/>
            <a:ext cx="7924800" cy="2520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/>
              <a:t>Licence</a:t>
            </a:r>
            <a:br>
              <a:rPr lang="fr-FR" sz="4000"/>
            </a:br>
            <a:r>
              <a:rPr lang="fr-FR" sz="4000"/>
              <a:t> Sciences des Organisations</a:t>
            </a:r>
            <a:r>
              <a:rPr lang="fr-FR"/>
              <a:t/>
            </a:r>
            <a:br>
              <a:rPr lang="fr-FR"/>
            </a:br>
            <a:r>
              <a:rPr lang="fr-FR"/>
              <a:t>Informatique appliquée à la finance</a:t>
            </a:r>
            <a:endParaRPr lang="fr-FR" sz="2800">
              <a:cs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305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65000"/>
              </a:spcBef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Bernard et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fr-FR" sz="3200" dirty="0" err="1">
                <a:latin typeface="Times New Roman" pitchFamily="18" charset="0"/>
                <a:cs typeface="Times New Roman" pitchFamily="18" charset="0"/>
              </a:rPr>
              <a:t>Peltrault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65000"/>
              </a:spcBef>
            </a:pPr>
            <a:r>
              <a:rPr lang="fr-FR" sz="3200" smtClean="0">
                <a:latin typeface="Times New Roman" pitchFamily="18" charset="0"/>
                <a:cs typeface="Times New Roman" pitchFamily="18" charset="0"/>
              </a:rPr>
              <a:t>Séance 7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B745-6608-4C7E-9F93-8BA91EC88A74}" type="slidenum">
              <a:rPr lang="fr-FR"/>
              <a:pPr/>
              <a:t>10</a:t>
            </a:fld>
            <a:endParaRPr lang="fr-F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 dirty="0" smtClean="0"/>
              <a:t>Comment faire référence à une plage de cellules dans une formule ?</a:t>
            </a:r>
            <a:endParaRPr lang="fr-FR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Le plus simple est désigner la plage directement, comme on l’a fait  précédemment :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Range(</a:t>
            </a:r>
            <a:r>
              <a:rPr lang="en-US" dirty="0" smtClean="0"/>
              <a:t>"</a:t>
            </a:r>
            <a:r>
              <a:rPr lang="fr-FR" dirty="0" smtClean="0"/>
              <a:t>B7</a:t>
            </a:r>
            <a:r>
              <a:rPr lang="en-US" dirty="0" smtClean="0"/>
              <a:t>"</a:t>
            </a:r>
            <a:r>
              <a:rPr lang="fr-FR" dirty="0" smtClean="0"/>
              <a:t>).formula=</a:t>
            </a:r>
            <a:r>
              <a:rPr lang="en-US" dirty="0" smtClean="0"/>
              <a:t>“=</a:t>
            </a:r>
            <a:r>
              <a:rPr lang="en-US" smtClean="0"/>
              <a:t>sum(B2:B6)”</a:t>
            </a:r>
            <a:endParaRPr lang="en-US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On peut également donner un nom à la plage. Ce nom peut être déclaré soit directement dans Excel (dans le gestionnaire de noms), soit dans le code VBA.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Range</a:t>
            </a:r>
            <a:r>
              <a:rPr lang="en-US" dirty="0" smtClean="0"/>
              <a:t> (“B2:B6“).name=“</a:t>
            </a:r>
            <a:r>
              <a:rPr lang="en-US" dirty="0" err="1" smtClean="0"/>
              <a:t>quantités</a:t>
            </a:r>
            <a:r>
              <a:rPr lang="en-US" dirty="0" smtClean="0"/>
              <a:t>”</a:t>
            </a: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Range(</a:t>
            </a:r>
            <a:r>
              <a:rPr lang="en-US" dirty="0" smtClean="0"/>
              <a:t>"</a:t>
            </a:r>
            <a:r>
              <a:rPr lang="fr-FR" dirty="0" smtClean="0"/>
              <a:t>B7</a:t>
            </a:r>
            <a:r>
              <a:rPr lang="en-US" dirty="0" smtClean="0"/>
              <a:t>"</a:t>
            </a:r>
            <a:r>
              <a:rPr lang="fr-FR" dirty="0" smtClean="0"/>
              <a:t>).formula=</a:t>
            </a:r>
            <a:r>
              <a:rPr lang="en-US" dirty="0" smtClean="0"/>
              <a:t>“=sum(</a:t>
            </a:r>
            <a:r>
              <a:rPr lang="en-US" dirty="0" err="1" smtClean="0"/>
              <a:t>quantités</a:t>
            </a:r>
            <a:r>
              <a:rPr lang="en-US" dirty="0" smtClean="0"/>
              <a:t>)”</a:t>
            </a: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B745-6608-4C7E-9F93-8BA91EC88A74}" type="slidenum">
              <a:rPr lang="fr-FR"/>
              <a:pPr/>
              <a:t>11</a:t>
            </a:fld>
            <a:endParaRPr lang="fr-F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 dirty="0" smtClean="0"/>
              <a:t>Comment faire référence à une plage de cellules dans une formule ?</a:t>
            </a:r>
            <a:endParaRPr lang="fr-FR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Enfin, on peut utiliser la propriété </a:t>
            </a:r>
            <a:r>
              <a:rPr lang="fr-FR" dirty="0" err="1" smtClean="0"/>
              <a:t>Address</a:t>
            </a:r>
            <a:r>
              <a:rPr lang="fr-FR" dirty="0" smtClean="0"/>
              <a:t> de l’objet Range: cette propriété renvoie une valeur de type string qui fait représente la référence de la plage.</a:t>
            </a:r>
            <a:endParaRPr lang="en-US" dirty="0" smtClean="0"/>
          </a:p>
          <a:p>
            <a:r>
              <a:rPr lang="fr-FR" dirty="0" smtClean="0"/>
              <a:t>La syntaxe de la propriété </a:t>
            </a:r>
            <a:r>
              <a:rPr lang="fr-FR" dirty="0" err="1" smtClean="0"/>
              <a:t>Address</a:t>
            </a:r>
            <a:r>
              <a:rPr lang="fr-FR" dirty="0" smtClean="0"/>
              <a:t> est la suivante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expression.Address</a:t>
            </a:r>
            <a:r>
              <a:rPr lang="fr-FR" dirty="0" smtClean="0"/>
              <a:t>(</a:t>
            </a:r>
            <a:r>
              <a:rPr lang="fr-FR" i="1" dirty="0" err="1" smtClean="0"/>
              <a:t>RowAbsolute</a:t>
            </a:r>
            <a:r>
              <a:rPr lang="fr-FR" dirty="0" smtClean="0"/>
              <a:t>, </a:t>
            </a:r>
            <a:r>
              <a:rPr lang="fr-FR" i="1" dirty="0" err="1" smtClean="0"/>
              <a:t>ColumnAbsolute</a:t>
            </a:r>
            <a:r>
              <a:rPr lang="fr-FR" dirty="0" smtClean="0"/>
              <a:t>, </a:t>
            </a:r>
            <a:r>
              <a:rPr lang="fr-FR" i="1" dirty="0" err="1" smtClean="0"/>
              <a:t>ReferenceStyle</a:t>
            </a:r>
            <a:r>
              <a:rPr lang="fr-FR" dirty="0" smtClean="0"/>
              <a:t>, </a:t>
            </a:r>
            <a:r>
              <a:rPr lang="fr-FR" i="1" dirty="0" err="1" smtClean="0"/>
              <a:t>External</a:t>
            </a:r>
            <a:r>
              <a:rPr lang="fr-FR" dirty="0" smtClean="0"/>
              <a:t>, </a:t>
            </a:r>
            <a:r>
              <a:rPr lang="fr-FR" i="1" dirty="0" err="1" smtClean="0"/>
              <a:t>RelativeTo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sz="1800" dirty="0" smtClean="0"/>
              <a:t>	</a:t>
            </a:r>
            <a:r>
              <a:rPr lang="fr-FR" sz="2400" dirty="0" err="1" smtClean="0"/>
              <a:t>RowAbsolute</a:t>
            </a:r>
            <a:r>
              <a:rPr lang="fr-FR" sz="2400" dirty="0" smtClean="0"/>
              <a:t> : </a:t>
            </a:r>
            <a:r>
              <a:rPr lang="fr-FR" sz="2400" dirty="0" err="1" smtClean="0"/>
              <a:t>True</a:t>
            </a:r>
            <a:r>
              <a:rPr lang="fr-FR" sz="2400" dirty="0" smtClean="0"/>
              <a:t> (False) attribue à la ligne de la plage une référence absolue (relative). La valeur par défaut est </a:t>
            </a:r>
            <a:r>
              <a:rPr lang="fr-FR" sz="2400" dirty="0" err="1" smtClean="0"/>
              <a:t>True</a:t>
            </a:r>
            <a:r>
              <a:rPr lang="fr-FR" sz="2400" dirty="0" smtClean="0"/>
              <a:t>.</a:t>
            </a:r>
            <a:endParaRPr lang="fr-FR" sz="1800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</a:t>
            </a:r>
            <a:r>
              <a:rPr lang="fr-FR" sz="2400" dirty="0" err="1" smtClean="0"/>
              <a:t>ColumnAbsolute</a:t>
            </a:r>
            <a:r>
              <a:rPr lang="fr-FR" sz="2400" dirty="0" smtClean="0"/>
              <a:t>: </a:t>
            </a:r>
            <a:r>
              <a:rPr lang="fr-FR" sz="2400" dirty="0" err="1" smtClean="0"/>
              <a:t>True</a:t>
            </a:r>
            <a:r>
              <a:rPr lang="fr-FR" sz="2400" dirty="0" smtClean="0"/>
              <a:t> (False) attribue à la </a:t>
            </a:r>
            <a:r>
              <a:rPr lang="fr-FR" sz="2400" dirty="0" smtClean="0"/>
              <a:t>colonne </a:t>
            </a:r>
            <a:r>
              <a:rPr lang="fr-FR" sz="2400" dirty="0" smtClean="0"/>
              <a:t>de la plage une référence absolue (relative). La valeur par défaut est </a:t>
            </a:r>
            <a:r>
              <a:rPr lang="fr-FR" sz="2400" dirty="0" err="1" smtClean="0"/>
              <a:t>True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B745-6608-4C7E-9F93-8BA91EC88A74}" type="slidenum">
              <a:rPr lang="fr-FR"/>
              <a:pPr/>
              <a:t>12</a:t>
            </a:fld>
            <a:endParaRPr lang="fr-F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 dirty="0" smtClean="0"/>
              <a:t>Comment faire référence à une plage de cellules dans une formule ?</a:t>
            </a:r>
            <a:endParaRPr lang="fr-FR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4968875"/>
          </a:xfrm>
          <a:noFill/>
          <a:ln/>
        </p:spPr>
        <p:txBody>
          <a:bodyPr/>
          <a:lstStyle/>
          <a:p>
            <a:r>
              <a:rPr lang="fr-FR" dirty="0" smtClean="0"/>
              <a:t>La syntaxe de la propriété </a:t>
            </a:r>
            <a:r>
              <a:rPr lang="fr-FR" dirty="0" err="1" smtClean="0"/>
              <a:t>Address</a:t>
            </a:r>
            <a:r>
              <a:rPr lang="fr-FR" dirty="0" smtClean="0"/>
              <a:t> (suite) :</a:t>
            </a:r>
          </a:p>
          <a:p>
            <a:pPr>
              <a:buNone/>
            </a:pPr>
            <a:r>
              <a:rPr lang="fr-FR" sz="1800" dirty="0" smtClean="0"/>
              <a:t>	</a:t>
            </a:r>
            <a:r>
              <a:rPr lang="fr-FR" dirty="0" err="1" smtClean="0"/>
              <a:t>expression.Address</a:t>
            </a:r>
            <a:r>
              <a:rPr lang="fr-FR" dirty="0" smtClean="0"/>
              <a:t>(</a:t>
            </a:r>
            <a:r>
              <a:rPr lang="fr-FR" i="1" dirty="0" err="1" smtClean="0"/>
              <a:t>RowAbsolute</a:t>
            </a:r>
            <a:r>
              <a:rPr lang="fr-FR" dirty="0" smtClean="0"/>
              <a:t>, </a:t>
            </a:r>
            <a:r>
              <a:rPr lang="fr-FR" i="1" dirty="0" err="1" smtClean="0"/>
              <a:t>ColumnAbsolute</a:t>
            </a:r>
            <a:r>
              <a:rPr lang="fr-FR" dirty="0" smtClean="0"/>
              <a:t>, </a:t>
            </a:r>
            <a:r>
              <a:rPr lang="fr-FR" i="1" dirty="0" err="1" smtClean="0"/>
              <a:t>ReferenceStyle</a:t>
            </a:r>
            <a:r>
              <a:rPr lang="fr-FR" dirty="0" smtClean="0"/>
              <a:t>, </a:t>
            </a:r>
            <a:r>
              <a:rPr lang="fr-FR" i="1" dirty="0" err="1" smtClean="0"/>
              <a:t>External</a:t>
            </a:r>
            <a:r>
              <a:rPr lang="fr-FR" dirty="0" smtClean="0"/>
              <a:t>, </a:t>
            </a:r>
            <a:r>
              <a:rPr lang="fr-FR" i="1" dirty="0" err="1" smtClean="0"/>
              <a:t>RelativeTo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sz="1800" dirty="0" smtClean="0"/>
              <a:t>	</a:t>
            </a:r>
            <a:r>
              <a:rPr lang="fr-FR" sz="2400" dirty="0" err="1" smtClean="0"/>
              <a:t>ReferenceStyle</a:t>
            </a:r>
            <a:r>
              <a:rPr lang="fr-FR" sz="2400" dirty="0" smtClean="0"/>
              <a:t> : peut prendre deux valeurs xlA1 ou xlR1C1 selon le style de référence choisi. xlA1 est la valeur par défaut.</a:t>
            </a:r>
            <a:endParaRPr lang="fr-FR" sz="1800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</a:t>
            </a:r>
            <a:r>
              <a:rPr lang="fr-FR" sz="2400" dirty="0" err="1" smtClean="0"/>
              <a:t>External</a:t>
            </a:r>
            <a:r>
              <a:rPr lang="fr-FR" sz="2400" dirty="0" smtClean="0"/>
              <a:t> : False renvoie une référence locale (la plage appartient à la feuille active). C’est la valeur par défaut. </a:t>
            </a:r>
            <a:r>
              <a:rPr lang="fr-FR" sz="2400" dirty="0" err="1" smtClean="0"/>
              <a:t>True</a:t>
            </a:r>
            <a:r>
              <a:rPr lang="fr-FR" sz="2400" dirty="0" smtClean="0"/>
              <a:t> renvoie une référence externe.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RelativeTo</a:t>
            </a:r>
            <a:r>
              <a:rPr lang="fr-FR" sz="2400" dirty="0" smtClean="0"/>
              <a:t> : permet de choisir un point de départ pour la référence relative lorsque </a:t>
            </a:r>
            <a:r>
              <a:rPr lang="fr-FR" sz="2400" dirty="0" err="1" smtClean="0"/>
              <a:t>LigneAbslolue</a:t>
            </a:r>
            <a:r>
              <a:rPr lang="fr-FR" sz="2400" dirty="0" smtClean="0"/>
              <a:t> ou </a:t>
            </a:r>
            <a:r>
              <a:rPr lang="fr-FR" sz="2400" dirty="0" err="1" smtClean="0"/>
              <a:t>ColonneAbsolue</a:t>
            </a:r>
            <a:r>
              <a:rPr lang="fr-FR" sz="2400" dirty="0" smtClean="0"/>
              <a:t> ont pour valeur False et que le style de référence est xlR1C1.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B745-6608-4C7E-9F93-8BA91EC88A74}" type="slidenum">
              <a:rPr lang="fr-FR"/>
              <a:pPr/>
              <a:t>13</a:t>
            </a:fld>
            <a:endParaRPr lang="fr-F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 dirty="0" smtClean="0"/>
              <a:t>Comment faire référence à une plage de cellules dans une formule ?</a:t>
            </a:r>
            <a:endParaRPr lang="fr-FR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461"/>
            <a:ext cx="9144000" cy="4968875"/>
          </a:xfrm>
          <a:noFill/>
          <a:ln/>
        </p:spPr>
        <p:txBody>
          <a:bodyPr/>
          <a:lstStyle/>
          <a:p>
            <a:r>
              <a:rPr lang="fr-FR" dirty="0" smtClean="0"/>
              <a:t>Revenons à l’exemple précédent. Affectons la plage B2:B6 à la variable rg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400" dirty="0" smtClean="0"/>
              <a:t>Set rg= Range(</a:t>
            </a:r>
            <a:r>
              <a:rPr lang="en-US" sz="2400" dirty="0" smtClean="0"/>
              <a:t>“B2:B6“)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en-US" sz="2400" dirty="0" smtClean="0"/>
              <a:t>Range("B7").Formula = "=sum(" &amp; rg.Address &amp; " )"</a:t>
            </a:r>
          </a:p>
          <a:p>
            <a:pPr>
              <a:buNone/>
            </a:pPr>
            <a:r>
              <a:rPr lang="fr-FR" dirty="0" smtClean="0"/>
              <a:t>	Ce code reporte dans la cellule B7 la formule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400" dirty="0" smtClean="0"/>
              <a:t>= somme(</a:t>
            </a:r>
            <a:r>
              <a:rPr lang="en-US" sz="2400" dirty="0" smtClean="0"/>
              <a:t>$B$2:$B$6)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	Range(</a:t>
            </a:r>
            <a:r>
              <a:rPr lang="en-US" sz="2400" dirty="0" smtClean="0"/>
              <a:t>"</a:t>
            </a:r>
            <a:r>
              <a:rPr lang="fr-FR" sz="2400" dirty="0" smtClean="0"/>
              <a:t>B7</a:t>
            </a:r>
            <a:r>
              <a:rPr lang="en-US" sz="2400" dirty="0" smtClean="0"/>
              <a:t>"</a:t>
            </a:r>
            <a:r>
              <a:rPr lang="fr-FR" sz="2400" dirty="0" smtClean="0"/>
              <a:t>).formula=</a:t>
            </a:r>
            <a:r>
              <a:rPr lang="en-US" sz="2400" dirty="0" smtClean="0"/>
              <a:t>“=sum(“ &amp; rg.address(false,false) &amp; “)</a:t>
            </a:r>
            <a:endParaRPr lang="fr-FR" sz="2400" dirty="0" smtClean="0"/>
          </a:p>
          <a:p>
            <a:pPr>
              <a:buNone/>
            </a:pPr>
            <a:r>
              <a:rPr lang="fr-FR" dirty="0" smtClean="0"/>
              <a:t>	Ce code reporte dans la cellule B7 la formule</a:t>
            </a:r>
          </a:p>
          <a:p>
            <a:pPr>
              <a:buNone/>
            </a:pPr>
            <a:r>
              <a:rPr lang="fr-FR" dirty="0" smtClean="0"/>
              <a:t>	 = somme(</a:t>
            </a:r>
            <a:r>
              <a:rPr lang="en-US" dirty="0" smtClean="0"/>
              <a:t>B2:B6)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2400" dirty="0" smtClean="0"/>
              <a:t>	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B745-6608-4C7E-9F93-8BA91EC88A74}" type="slidenum">
              <a:rPr lang="fr-FR"/>
              <a:pPr/>
              <a:t>14</a:t>
            </a:fld>
            <a:endParaRPr lang="fr-F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 dirty="0" smtClean="0"/>
              <a:t>Comment faire référence à une plage de cellules dans une formule ?</a:t>
            </a:r>
            <a:endParaRPr lang="fr-FR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453"/>
            <a:ext cx="9144000" cy="4968875"/>
          </a:xfrm>
          <a:noFill/>
          <a:ln/>
        </p:spPr>
        <p:txBody>
          <a:bodyPr/>
          <a:lstStyle/>
          <a:p>
            <a:pPr>
              <a:buNone/>
            </a:pPr>
            <a:r>
              <a:rPr lang="fr-FR" dirty="0" smtClean="0"/>
              <a:t>	Passons maintenant au style R1C1</a:t>
            </a:r>
          </a:p>
          <a:p>
            <a:pPr>
              <a:buNone/>
            </a:pPr>
            <a:r>
              <a:rPr lang="fr-FR" sz="2400" dirty="0" smtClean="0"/>
              <a:t>	Range(</a:t>
            </a:r>
            <a:r>
              <a:rPr lang="en-US" sz="2400" dirty="0" smtClean="0"/>
              <a:t>"</a:t>
            </a:r>
            <a:r>
              <a:rPr lang="fr-FR" sz="2400" dirty="0" smtClean="0"/>
              <a:t>B7</a:t>
            </a:r>
            <a:r>
              <a:rPr lang="en-US" sz="2400" dirty="0" smtClean="0"/>
              <a:t>"</a:t>
            </a:r>
            <a:r>
              <a:rPr lang="fr-FR" sz="2400" dirty="0" smtClean="0"/>
              <a:t>).formulaR1C1=</a:t>
            </a:r>
            <a:r>
              <a:rPr lang="en-US" sz="2400" dirty="0" smtClean="0"/>
              <a:t>“=sum(“ &amp; rg.address (ReferenceStyle:=xlR1C1) &amp; “)</a:t>
            </a:r>
          </a:p>
          <a:p>
            <a:pPr>
              <a:buNone/>
            </a:pPr>
            <a:r>
              <a:rPr lang="fr-FR" dirty="0" smtClean="0"/>
              <a:t>	Ce code reporte dans la cellule B7 la formule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400" dirty="0" smtClean="0"/>
              <a:t>= somme(</a:t>
            </a:r>
            <a:r>
              <a:rPr lang="en-US" sz="2400" dirty="0" smtClean="0"/>
              <a:t>L2C2:L6C2)</a:t>
            </a:r>
            <a:endParaRPr lang="fr-FR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2400" dirty="0" smtClean="0"/>
              <a:t>Range(</a:t>
            </a:r>
            <a:r>
              <a:rPr lang="en-US" sz="2400" dirty="0" smtClean="0"/>
              <a:t>"</a:t>
            </a:r>
            <a:r>
              <a:rPr lang="fr-FR" sz="2400" dirty="0" smtClean="0"/>
              <a:t>B7</a:t>
            </a:r>
            <a:r>
              <a:rPr lang="en-US" sz="2400" dirty="0" smtClean="0"/>
              <a:t>"</a:t>
            </a:r>
            <a:r>
              <a:rPr lang="fr-FR" sz="2400" dirty="0" smtClean="0"/>
              <a:t>).formulaR1C1=</a:t>
            </a:r>
            <a:r>
              <a:rPr lang="en-US" sz="2400" dirty="0" smtClean="0"/>
              <a:t>“=sum(“ &amp; rg.address (False,False,xlR1C1,RelativeTo:=cells(2,3) &amp; “)</a:t>
            </a:r>
            <a:endParaRPr lang="fr-FR" sz="2400" dirty="0" smtClean="0"/>
          </a:p>
          <a:p>
            <a:pPr>
              <a:buNone/>
            </a:pPr>
            <a:r>
              <a:rPr lang="fr-FR" dirty="0" smtClean="0"/>
              <a:t>	Ce code reporte dans la cellule B7 la formule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400" dirty="0" smtClean="0"/>
              <a:t>= somme(</a:t>
            </a:r>
            <a:r>
              <a:rPr lang="en-US" sz="2400" dirty="0" smtClean="0"/>
              <a:t>LC(-1):L(4)C(-1))</a:t>
            </a:r>
            <a:endParaRPr lang="fr-FR" sz="24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2400" dirty="0" smtClean="0"/>
              <a:t>	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B738-D856-4660-A7C1-43DBF521EC95}" type="slidenum">
              <a:rPr lang="fr-FR"/>
              <a:pPr/>
              <a:t>15</a:t>
            </a:fld>
            <a:endParaRPr lang="fr-FR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/>
              <a:t>Les formules Array (1)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58200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err="1"/>
              <a:t>Jelen</a:t>
            </a:r>
            <a:r>
              <a:rPr lang="fr-FR" dirty="0"/>
              <a:t> et </a:t>
            </a:r>
            <a:r>
              <a:rPr lang="fr-FR" dirty="0" err="1"/>
              <a:t>Systrad</a:t>
            </a:r>
            <a:r>
              <a:rPr lang="fr-FR" dirty="0"/>
              <a:t> qualifient les formules </a:t>
            </a:r>
            <a:r>
              <a:rPr lang="fr-FR" dirty="0" err="1"/>
              <a:t>Array</a:t>
            </a:r>
            <a:r>
              <a:rPr lang="fr-FR" dirty="0"/>
              <a:t> de « super-formules » car elles réalisent des calculs surprenants.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Ils les appellent aussi les formules CSE car il faut appuyer sur </a:t>
            </a:r>
            <a:r>
              <a:rPr lang="fr-FR" dirty="0" smtClean="0"/>
              <a:t>Ctrl+Shift+Enter </a:t>
            </a:r>
            <a:r>
              <a:rPr lang="fr-FR" dirty="0"/>
              <a:t>pour les exécuter.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Ouvrez le classeur TD7_array_enonce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200" dirty="0"/>
              <a:t>Une entreprise vend trois produits référencés (ABC, DEF et XYZ) sur 5 marchés (Nord, Sud, Est, Ouest, Centre).</a:t>
            </a:r>
          </a:p>
          <a:p>
            <a:pPr lvl="1"/>
            <a:r>
              <a:rPr lang="fr-FR" sz="2200" dirty="0"/>
              <a:t>Déterminez les recettes et les profits pour l'ensemble de l'activité, par produit  par zone géographique.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FA10-6738-4509-B9A5-8297DE1F4E87}" type="slidenum">
              <a:rPr lang="fr-FR"/>
              <a:pPr/>
              <a:t>16</a:t>
            </a:fld>
            <a:endParaRPr lang="fr-F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/>
              <a:t>Les formules Array (2)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58200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Calculons la recette totale dans la cellule B26.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Appuyez sur </a:t>
            </a:r>
            <a:r>
              <a:rPr lang="fr-FR" dirty="0" smtClean="0"/>
              <a:t>Ctrl+Shift+Enter</a:t>
            </a: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Dans la barre de formule, vous remarquez les accolades caractéristiques des formules </a:t>
            </a:r>
            <a:r>
              <a:rPr lang="fr-FR" dirty="0" err="1"/>
              <a:t>Array</a:t>
            </a:r>
            <a:r>
              <a:rPr lang="fr-FR" dirty="0"/>
              <a:t>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OK, mais la fonction SOMMEPROD aboutit au même résultat.</a:t>
            </a:r>
          </a:p>
        </p:txBody>
      </p:sp>
      <p:pic>
        <p:nvPicPr>
          <p:cNvPr id="322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133600"/>
            <a:ext cx="59594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4724400"/>
            <a:ext cx="76184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B745-6608-4C7E-9F93-8BA91EC88A74}" type="slidenum">
              <a:rPr lang="fr-FR"/>
              <a:pPr/>
              <a:t>17</a:t>
            </a:fld>
            <a:endParaRPr lang="fr-F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/>
              <a:t>Les formules Array (3)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58200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Vous pouvez ajouter une condition si dans une formule </a:t>
            </a:r>
            <a:r>
              <a:rPr lang="fr-FR" dirty="0" err="1"/>
              <a:t>Array</a:t>
            </a:r>
            <a:r>
              <a:rPr lang="fr-FR" dirty="0"/>
              <a:t>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Déterminons les ventes du produit ABC dans la cellule B28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Remarque : la fonction SOMMEPROD ne marche pas dans ce cas.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La propriété </a:t>
            </a:r>
            <a:r>
              <a:rPr lang="fr-FR" dirty="0" err="1" smtClean="0"/>
              <a:t>formulaArray</a:t>
            </a:r>
            <a:r>
              <a:rPr lang="fr-FR" dirty="0" smtClean="0"/>
              <a:t> permet d’utiliser les formules </a:t>
            </a:r>
            <a:r>
              <a:rPr lang="fr-FR" dirty="0" err="1" smtClean="0"/>
              <a:t>Array</a:t>
            </a:r>
            <a:r>
              <a:rPr lang="fr-FR" dirty="0" smtClean="0"/>
              <a:t> dans VBA. La syntaxe est similaire à celle des propriétés formula et formulaR1C1.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/>
          </a:p>
        </p:txBody>
      </p:sp>
      <p:pic>
        <p:nvPicPr>
          <p:cNvPr id="3235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3500438"/>
            <a:ext cx="88249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B745-6608-4C7E-9F93-8BA91EC88A74}" type="slidenum">
              <a:rPr lang="fr-FR"/>
              <a:pPr/>
              <a:t>18</a:t>
            </a:fld>
            <a:endParaRPr lang="fr-F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 dirty="0"/>
              <a:t>Les formules </a:t>
            </a: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smtClean="0"/>
              <a:t>(4)</a:t>
            </a:r>
            <a:endParaRPr lang="fr-FR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Syntaxe</a:t>
            </a: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Range(</a:t>
            </a:r>
            <a:r>
              <a:rPr lang="en-US" dirty="0" smtClean="0">
                <a:cs typeface="Tahoma" charset="0"/>
              </a:rPr>
              <a:t>"</a:t>
            </a:r>
            <a:r>
              <a:rPr lang="fr-FR" dirty="0" smtClean="0"/>
              <a:t>B28</a:t>
            </a:r>
            <a:r>
              <a:rPr lang="en-US" dirty="0" smtClean="0">
                <a:cs typeface="Tahoma" charset="0"/>
              </a:rPr>
              <a:t>"</a:t>
            </a:r>
            <a:r>
              <a:rPr lang="fr-FR" dirty="0" smtClean="0"/>
              <a:t>).</a:t>
            </a:r>
            <a:r>
              <a:rPr lang="fr-FR" dirty="0" err="1" smtClean="0"/>
              <a:t>FormulaArray</a:t>
            </a:r>
            <a:r>
              <a:rPr lang="fr-FR" dirty="0" smtClean="0"/>
              <a:t>=</a:t>
            </a:r>
            <a:r>
              <a:rPr lang="en-US" dirty="0" smtClean="0">
                <a:cs typeface="Tahoma" charset="0"/>
              </a:rPr>
              <a:t>“ _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dirty="0" smtClean="0">
                <a:cs typeface="Tahoma" charset="0"/>
              </a:rPr>
              <a:t>	=</a:t>
            </a:r>
            <a:r>
              <a:rPr lang="fr-FR" dirty="0" err="1" smtClean="0"/>
              <a:t>sum</a:t>
            </a:r>
            <a:r>
              <a:rPr lang="fr-FR" dirty="0" smtClean="0"/>
              <a:t>(if(Produits=RC1,Quantités*</a:t>
            </a:r>
            <a:r>
              <a:rPr lang="fr-FR" dirty="0" err="1" smtClean="0"/>
              <a:t>Prix_unitaires</a:t>
            </a:r>
            <a:r>
              <a:rPr lang="fr-FR" dirty="0" smtClean="0"/>
              <a:t>, 0))</a:t>
            </a:r>
            <a:r>
              <a:rPr lang="en-US" dirty="0" smtClean="0">
                <a:cs typeface="Tahoma" charset="0"/>
              </a:rPr>
              <a:t>"</a:t>
            </a: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où Produits, Quantités et </a:t>
            </a:r>
            <a:r>
              <a:rPr lang="fr-FR" dirty="0" err="1" smtClean="0"/>
              <a:t>Prix_unitaires</a:t>
            </a:r>
            <a:r>
              <a:rPr lang="fr-FR" dirty="0" smtClean="0"/>
              <a:t> sont le nom de plages de cellules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On peut également faire la somme des valeurs absolues, etc.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0E5-1950-4628-872C-510C9404D61D}" type="slidenum">
              <a:rPr lang="fr-FR"/>
              <a:pPr/>
              <a:t>2</a:t>
            </a:fld>
            <a:endParaRPr lang="fr-FR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/>
              <a:t>Programme de la séance d’aujourd’hui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228600" y="1412875"/>
            <a:ext cx="8915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smtClean="0"/>
              <a:t>Séance 7 </a:t>
            </a:r>
            <a:r>
              <a:rPr lang="fr-FR" sz="2800" dirty="0"/>
              <a:t>dédiée aux formules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hlink"/>
              </a:buClr>
              <a:buFont typeface="Wingdings" pitchFamily="2" charset="2"/>
              <a:buChar char="§"/>
            </a:pPr>
            <a:r>
              <a:rPr lang="fr-FR" sz="2400" dirty="0"/>
              <a:t>Les styles A1 et R1C1 (L1C1 dans la version française)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hlink"/>
              </a:buClr>
              <a:buFont typeface="Wingdings" pitchFamily="2" charset="2"/>
              <a:buChar char="§"/>
            </a:pPr>
            <a:r>
              <a:rPr lang="fr-FR" sz="2400" dirty="0"/>
              <a:t>Les propriétés formula et formulaR1C1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hlink"/>
              </a:buClr>
              <a:buFont typeface="Wingdings" pitchFamily="2" charset="2"/>
              <a:buChar char="§"/>
            </a:pPr>
            <a:r>
              <a:rPr lang="fr-FR" sz="2400" dirty="0"/>
              <a:t>La propriété </a:t>
            </a:r>
            <a:r>
              <a:rPr lang="fr-FR" sz="2400" dirty="0" err="1"/>
              <a:t>formulaArray</a:t>
            </a:r>
            <a:endParaRPr lang="fr-FR" sz="2400" dirty="0"/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hlink"/>
              </a:buClr>
              <a:buFont typeface="Wingdings" pitchFamily="2" charset="2"/>
              <a:buChar char="§"/>
            </a:pPr>
            <a:r>
              <a:rPr lang="fr-FR" sz="2400" dirty="0"/>
              <a:t>Deux exercices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/>
              <a:t>Bibliographie : </a:t>
            </a:r>
            <a:r>
              <a:rPr lang="fr-FR" sz="2800" dirty="0" err="1"/>
              <a:t>cf</a:t>
            </a:r>
            <a:r>
              <a:rPr lang="fr-FR" sz="2800" dirty="0"/>
              <a:t> le chapitre 6 du manuel de </a:t>
            </a:r>
            <a:r>
              <a:rPr lang="fr-FR" sz="2800" dirty="0" err="1"/>
              <a:t>Jelen</a:t>
            </a:r>
            <a:r>
              <a:rPr lang="fr-FR" sz="2800" dirty="0"/>
              <a:t> et </a:t>
            </a:r>
            <a:r>
              <a:rPr lang="fr-FR" sz="2800" dirty="0" err="1"/>
              <a:t>Systrad</a:t>
            </a:r>
            <a:r>
              <a:rPr lang="fr-FR" sz="2800" dirty="0"/>
              <a:t>.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525-350C-40FF-AE56-715F910F1EB5}" type="slidenum">
              <a:rPr lang="fr-FR"/>
              <a:pPr/>
              <a:t>3</a:t>
            </a:fld>
            <a:endParaRPr lang="fr-FR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/>
              <a:t>Le style A1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58200" cy="4748212"/>
          </a:xfrm>
          <a:noFill/>
          <a:ln/>
        </p:spPr>
        <p:txBody>
          <a:bodyPr/>
          <a:lstStyle/>
          <a:p>
            <a:pPr algn="just">
              <a:lnSpc>
                <a:spcPct val="90000"/>
              </a:lnSpc>
            </a:pPr>
            <a:endParaRPr lang="fr-FR" dirty="0"/>
          </a:p>
          <a:p>
            <a:pPr algn="just">
              <a:lnSpc>
                <a:spcPct val="90000"/>
              </a:lnSpc>
            </a:pPr>
            <a:endParaRPr lang="fr-FR" dirty="0"/>
          </a:p>
          <a:p>
            <a:pPr algn="just">
              <a:lnSpc>
                <a:spcPct val="90000"/>
              </a:lnSpc>
            </a:pPr>
            <a:endParaRPr lang="fr-FR" dirty="0"/>
          </a:p>
          <a:p>
            <a:pPr algn="just"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Pour afficher les formules, </a:t>
            </a:r>
            <a:r>
              <a:rPr lang="fr-FR" dirty="0">
                <a:solidFill>
                  <a:schemeClr val="folHlink"/>
                </a:solidFill>
              </a:rPr>
              <a:t>menu </a:t>
            </a:r>
            <a:r>
              <a:rPr lang="fr-FR" dirty="0" smtClean="0">
                <a:solidFill>
                  <a:schemeClr val="folHlink"/>
                </a:solidFill>
              </a:rPr>
              <a:t>Formules, </a:t>
            </a:r>
            <a:r>
              <a:rPr lang="fr-FR" dirty="0" smtClean="0"/>
              <a:t>onglet </a:t>
            </a:r>
            <a:r>
              <a:rPr lang="fr-FR" dirty="0" smtClean="0">
                <a:solidFill>
                  <a:schemeClr val="folHlink"/>
                </a:solidFill>
              </a:rPr>
              <a:t>Audit des formules/Affichages des formules</a:t>
            </a:r>
            <a:r>
              <a:rPr lang="fr-FR" dirty="0" smtClean="0"/>
              <a:t>. Pour les amateurs de raccourci clavier : </a:t>
            </a:r>
            <a:r>
              <a:rPr lang="fr-FR" dirty="0"/>
              <a:t>Ctrl + </a:t>
            </a:r>
            <a:r>
              <a:rPr lang="fr-FR" dirty="0" smtClean="0"/>
              <a:t>"</a:t>
            </a:r>
            <a:endParaRPr lang="fr-FR" dirty="0"/>
          </a:p>
          <a:p>
            <a:pPr algn="just"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Référence relative / référence absolue (avec $)</a:t>
            </a:r>
          </a:p>
          <a:p>
            <a:pPr algn="just"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En copiant C1 dans C2, Excel adapte la formule intelligemment.</a:t>
            </a:r>
          </a:p>
          <a:p>
            <a:pPr algn="just"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Comment est ce possible ?</a:t>
            </a:r>
          </a:p>
        </p:txBody>
      </p:sp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484313"/>
            <a:ext cx="31496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87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557338"/>
            <a:ext cx="1903412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82F-F4E9-4D05-8242-FCC038A15678}" type="slidenum">
              <a:rPr lang="fr-FR"/>
              <a:pPr/>
              <a:t>4</a:t>
            </a:fld>
            <a:endParaRPr lang="fr-FR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/>
              <a:t>Le style R1C1 (L1C1 en français)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58200" cy="4748212"/>
          </a:xfrm>
          <a:noFill/>
          <a:ln/>
        </p:spPr>
        <p:txBody>
          <a:bodyPr/>
          <a:lstStyle/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Passons au style R1C1 : </a:t>
            </a:r>
            <a:r>
              <a:rPr lang="fr-FR" dirty="0" smtClean="0"/>
              <a:t>Bouton     </a:t>
            </a:r>
            <a:r>
              <a:rPr lang="fr-FR" dirty="0" smtClean="0">
                <a:solidFill>
                  <a:schemeClr val="folHlink"/>
                </a:solidFill>
              </a:rPr>
              <a:t>Office</a:t>
            </a:r>
            <a:r>
              <a:rPr lang="fr-FR" dirty="0" smtClean="0"/>
              <a:t> menu</a:t>
            </a:r>
            <a:r>
              <a:rPr lang="fr-FR" dirty="0" smtClean="0">
                <a:solidFill>
                  <a:schemeClr val="folHlink"/>
                </a:solidFill>
              </a:rPr>
              <a:t> options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folHlink"/>
                </a:solidFill>
              </a:rPr>
              <a:t>excel</a:t>
            </a:r>
            <a:r>
              <a:rPr lang="fr-FR" dirty="0" smtClean="0">
                <a:solidFill>
                  <a:schemeClr val="folHlink"/>
                </a:solidFill>
              </a:rPr>
              <a:t>, </a:t>
            </a:r>
            <a:r>
              <a:rPr lang="fr-FR" dirty="0" smtClean="0"/>
              <a:t>onglet </a:t>
            </a:r>
            <a:r>
              <a:rPr lang="fr-FR" dirty="0" smtClean="0">
                <a:solidFill>
                  <a:schemeClr val="folHlink"/>
                </a:solidFill>
              </a:rPr>
              <a:t>Formules, </a:t>
            </a:r>
            <a:r>
              <a:rPr lang="fr-FR" dirty="0"/>
              <a:t>puis cochez </a:t>
            </a:r>
            <a:r>
              <a:rPr lang="fr-FR" dirty="0">
                <a:solidFill>
                  <a:schemeClr val="folHlink"/>
                </a:solidFill>
              </a:rPr>
              <a:t>Style de Références L1C1</a:t>
            </a:r>
          </a:p>
          <a:p>
            <a:pPr algn="just"/>
            <a:r>
              <a:rPr lang="fr-FR" dirty="0"/>
              <a:t>Les cellules C1 et C2 contiennent la même formule : c’est cette formule qui a été copiée.</a:t>
            </a:r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557338"/>
            <a:ext cx="1903412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4663" y="1519238"/>
            <a:ext cx="407035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474" y="2967034"/>
            <a:ext cx="580616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309-61F1-4FCA-B675-CC89BBE73B74}" type="slidenum">
              <a:rPr lang="fr-FR"/>
              <a:pPr/>
              <a:t>5</a:t>
            </a:fld>
            <a:endParaRPr lang="fr-FR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/>
              <a:t>Le style R1C1 (L1C1 en français)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313"/>
            <a:ext cx="8601968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Référence relative : 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Sans parenthèses</a:t>
            </a:r>
            <a:r>
              <a:rPr lang="fr-FR" dirty="0"/>
              <a:t>, la formule fait référence à la même ligne </a:t>
            </a:r>
            <a:r>
              <a:rPr lang="fr-FR" dirty="0" smtClean="0"/>
              <a:t>(ou colonne) </a:t>
            </a:r>
            <a:r>
              <a:rPr lang="fr-FR" dirty="0"/>
              <a:t>que la cellule qui la </a:t>
            </a:r>
            <a:r>
              <a:rPr lang="fr-FR" dirty="0" smtClean="0"/>
              <a:t>contient.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Avec </a:t>
            </a:r>
            <a:r>
              <a:rPr lang="fr-FR" sz="2400" dirty="0"/>
              <a:t>un chiffre entre parenthèses, on fait référence à une cellule décalée </a:t>
            </a:r>
            <a:r>
              <a:rPr lang="fr-FR" sz="2400" dirty="0" smtClean="0"/>
              <a:t>:</a:t>
            </a:r>
            <a:endParaRPr lang="fr-FR" sz="2400" dirty="0"/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une colonne vers </a:t>
            </a:r>
            <a:r>
              <a:rPr lang="fr-FR" dirty="0"/>
              <a:t>la droite C(1) ou vers la gauche C(-1);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une ligne vers </a:t>
            </a:r>
            <a:r>
              <a:rPr lang="fr-FR" dirty="0"/>
              <a:t>le bas L(1) ou vers le haut L(-1).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Référence absolue :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 smtClean="0"/>
              <a:t>	</a:t>
            </a:r>
            <a:r>
              <a:rPr lang="fr-FR" sz="2400" dirty="0" smtClean="0"/>
              <a:t>On précise </a:t>
            </a:r>
            <a:r>
              <a:rPr lang="fr-FR" sz="2400" dirty="0"/>
              <a:t>le numéro de la ligne et (ou) de la colonne pour obtenir une référence </a:t>
            </a:r>
            <a:r>
              <a:rPr lang="fr-FR" sz="2400" dirty="0" smtClean="0"/>
              <a:t>absolue (ou mixte) : L3C3, LC5    L2C.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D14-2008-4C15-8ED4-10F3AEA40116}" type="slidenum">
              <a:rPr lang="fr-FR"/>
              <a:pPr/>
              <a:t>6</a:t>
            </a:fld>
            <a:endParaRPr lang="fr-FR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/>
              <a:t>Le style R1C1 (L1C1 en français)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58200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/>
              <a:t>A partir de la cellule jaune, on définit l’adresse des autres cellules</a:t>
            </a:r>
          </a:p>
        </p:txBody>
      </p:sp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997200"/>
            <a:ext cx="61468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539750" y="5373688"/>
            <a:ext cx="799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D’après Jelen et Systrad (2007, page 126)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3BB-47BE-4985-A7DE-CDB45F7FEB38}" type="slidenum">
              <a:rPr lang="fr-FR"/>
              <a:pPr/>
              <a:t>7</a:t>
            </a:fld>
            <a:endParaRPr lang="fr-FR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/>
              <a:t>Les formules A1 et R1C1 dans VBA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428736"/>
            <a:ext cx="8815358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On utilise une propriété pour chaque style avec une syntaxe similaire: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la propriété formula pour le style A1;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la propriété formulaR1C1 pour le style R1C1.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/>
              <a:t>Syntaxe </a:t>
            </a:r>
            <a:r>
              <a:rPr lang="fr-FR" dirty="0" smtClean="0"/>
              <a:t>: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Range(</a:t>
            </a:r>
            <a:r>
              <a:rPr lang="en-US" dirty="0" smtClean="0"/>
              <a:t>"</a:t>
            </a:r>
            <a:r>
              <a:rPr lang="fr-FR" dirty="0" smtClean="0"/>
              <a:t>C2</a:t>
            </a:r>
            <a:r>
              <a:rPr lang="en-US" dirty="0" smtClean="0"/>
              <a:t>"</a:t>
            </a:r>
            <a:r>
              <a:rPr lang="fr-FR" dirty="0" smtClean="0"/>
              <a:t>).formula=</a:t>
            </a:r>
            <a:r>
              <a:rPr lang="en-US" dirty="0" smtClean="0"/>
              <a:t>"=</a:t>
            </a:r>
            <a:r>
              <a:rPr lang="fr-FR" dirty="0" smtClean="0"/>
              <a:t>A2*B2</a:t>
            </a:r>
            <a:r>
              <a:rPr lang="en-US" dirty="0" smtClean="0"/>
              <a:t>"</a:t>
            </a:r>
            <a:endParaRPr lang="fr-FR" dirty="0" smtClean="0"/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Range(</a:t>
            </a:r>
            <a:r>
              <a:rPr lang="en-US" dirty="0" smtClean="0"/>
              <a:t>"</a:t>
            </a:r>
            <a:r>
              <a:rPr lang="fr-FR" dirty="0" smtClean="0"/>
              <a:t>C2</a:t>
            </a:r>
            <a:r>
              <a:rPr lang="en-US" dirty="0" smtClean="0"/>
              <a:t>"</a:t>
            </a:r>
            <a:r>
              <a:rPr lang="fr-FR" dirty="0" smtClean="0"/>
              <a:t>).formulaR1C1=</a:t>
            </a:r>
            <a:r>
              <a:rPr lang="en-US" dirty="0" smtClean="0"/>
              <a:t>"=</a:t>
            </a:r>
            <a:r>
              <a:rPr lang="fr-FR" dirty="0" smtClean="0"/>
              <a:t>RC[-1]*RC[-2]</a:t>
            </a:r>
            <a:r>
              <a:rPr lang="en-US" dirty="0" smtClean="0"/>
              <a:t>"</a:t>
            </a: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Spécificité de VBA par rapport à Excel. On utilise :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des [ ] dans VBA et </a:t>
            </a:r>
            <a:r>
              <a:rPr lang="fr-FR" dirty="0"/>
              <a:t>des </a:t>
            </a:r>
            <a:r>
              <a:rPr lang="fr-FR" dirty="0" smtClean="0"/>
              <a:t>( ) dans </a:t>
            </a:r>
            <a:r>
              <a:rPr lang="fr-FR" dirty="0" err="1" smtClean="0"/>
              <a:t>excel</a:t>
            </a:r>
            <a:r>
              <a:rPr lang="fr-FR" dirty="0" smtClean="0"/>
              <a:t> !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R1C1 dans VBA et L1C1 dans la version française d’</a:t>
            </a:r>
            <a:r>
              <a:rPr lang="fr-FR" dirty="0" err="1" smtClean="0"/>
              <a:t>excel</a:t>
            </a: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A9A-D83B-4C48-BE61-A3AA278152DE}" type="slidenum">
              <a:rPr lang="fr-FR"/>
              <a:pPr/>
              <a:t>8</a:t>
            </a:fld>
            <a:endParaRPr lang="fr-FR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58200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fr-FR" dirty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dirty="0"/>
              <a:t>Style R1C1 aboutit à un code plus </a:t>
            </a:r>
            <a:r>
              <a:rPr lang="fr-FR" dirty="0" smtClean="0"/>
              <a:t>lisible.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285" y="1701080"/>
            <a:ext cx="8226163" cy="24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Groupes 2 &amp; 4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B745-6608-4C7E-9F93-8BA91EC88A74}" type="slidenum">
              <a:rPr lang="fr-FR"/>
              <a:pPr/>
              <a:t>9</a:t>
            </a:fld>
            <a:endParaRPr lang="fr-F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r>
              <a:rPr lang="fr-FR" dirty="0" smtClean="0"/>
              <a:t>Comment faire référence à des plages de cellules dans une formule ?</a:t>
            </a:r>
            <a:endParaRPr lang="fr-FR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4968875"/>
          </a:xfrm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Supposons que l’on souhaite reporter dans la cellule B7, à l’aide de la propriété formula, le montant total de titres achetés au cours des 5 dernières périodes.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endParaRPr lang="fr-FR" dirty="0" smtClean="0"/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dirty="0" smtClean="0"/>
              <a:t>Comment faire référence à la plage « B2:B6 »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996952"/>
            <a:ext cx="2736000" cy="242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227226</TotalTime>
  <Words>802</Words>
  <Application>Microsoft Macintosh PowerPoint</Application>
  <PresentationFormat>Présentation à l'écran (4:3)</PresentationFormat>
  <Paragraphs>196</Paragraphs>
  <Slides>18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Fusion</vt:lpstr>
      <vt:lpstr>Licence  Sciences des Organisations Informatique appliquée à la finance</vt:lpstr>
      <vt:lpstr>Programme de la séance d’aujourd’hui</vt:lpstr>
      <vt:lpstr>Le style A1</vt:lpstr>
      <vt:lpstr>Le style R1C1 (L1C1 en français)</vt:lpstr>
      <vt:lpstr>Le style R1C1 (L1C1 en français)</vt:lpstr>
      <vt:lpstr>Le style R1C1 (L1C1 en français)</vt:lpstr>
      <vt:lpstr>Les formules A1 et R1C1 dans VBA</vt:lpstr>
      <vt:lpstr>Exemple</vt:lpstr>
      <vt:lpstr>Comment faire référence à des plages de cellules dans une formule ?</vt:lpstr>
      <vt:lpstr>Comment faire référence à une plage de cellules dans une formule ?</vt:lpstr>
      <vt:lpstr>Comment faire référence à une plage de cellules dans une formule ?</vt:lpstr>
      <vt:lpstr>Comment faire référence à une plage de cellules dans une formule ?</vt:lpstr>
      <vt:lpstr>Comment faire référence à une plage de cellules dans une formule ?</vt:lpstr>
      <vt:lpstr>Comment faire référence à une plage de cellules dans une formule ?</vt:lpstr>
      <vt:lpstr>Les formules Array (1)</vt:lpstr>
      <vt:lpstr>Les formules Array (2)</vt:lpstr>
      <vt:lpstr>Les formules Array (3)</vt:lpstr>
      <vt:lpstr>Les formules Array (4)</vt:lpstr>
    </vt:vector>
  </TitlesOfParts>
  <Company>TRESOR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A Masson</cp:lastModifiedBy>
  <cp:revision>319</cp:revision>
  <dcterms:created xsi:type="dcterms:W3CDTF">2003-03-26T11:43:26Z</dcterms:created>
  <dcterms:modified xsi:type="dcterms:W3CDTF">2015-11-23T23:29:27Z</dcterms:modified>
</cp:coreProperties>
</file>