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59" r:id="rId2"/>
    <p:sldId id="370" r:id="rId3"/>
    <p:sldId id="345" r:id="rId4"/>
    <p:sldId id="366" r:id="rId5"/>
    <p:sldId id="367" r:id="rId6"/>
    <p:sldId id="368" r:id="rId7"/>
    <p:sldId id="374" r:id="rId8"/>
    <p:sldId id="369" r:id="rId9"/>
    <p:sldId id="361" r:id="rId10"/>
    <p:sldId id="373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4" r:id="rId20"/>
    <p:sldId id="383" r:id="rId21"/>
    <p:sldId id="385" r:id="rId22"/>
    <p:sldId id="386" r:id="rId23"/>
    <p:sldId id="387" r:id="rId24"/>
    <p:sldId id="388" r:id="rId25"/>
    <p:sldId id="372" r:id="rId26"/>
    <p:sldId id="362" r:id="rId27"/>
    <p:sldId id="363" r:id="rId28"/>
    <p:sldId id="364" r:id="rId29"/>
    <p:sldId id="365" r:id="rId30"/>
    <p:sldId id="357" r:id="rId31"/>
    <p:sldId id="358" r:id="rId32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71" autoAdjust="0"/>
    <p:restoredTop sz="94713" autoAdjust="0"/>
  </p:normalViewPr>
  <p:slideViewPr>
    <p:cSldViewPr>
      <p:cViewPr varScale="1">
        <p:scale>
          <a:sx n="95" d="100"/>
          <a:sy n="95" d="100"/>
        </p:scale>
        <p:origin x="6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486" cy="49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15" y="0"/>
            <a:ext cx="2944486" cy="49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781"/>
            <a:ext cx="2944486" cy="49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15" y="9424781"/>
            <a:ext cx="2944486" cy="49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/>
            </a:lvl1pPr>
          </a:lstStyle>
          <a:p>
            <a:pPr>
              <a:defRPr/>
            </a:pPr>
            <a:fld id="{82323C16-9C17-448F-8130-1FF6F14A4C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5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486" cy="49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15" y="0"/>
            <a:ext cx="2944486" cy="49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7762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528" y="4712390"/>
            <a:ext cx="4983444" cy="446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781"/>
            <a:ext cx="2944486" cy="49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15" y="9424781"/>
            <a:ext cx="2944486" cy="49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/>
            </a:lvl1pPr>
          </a:lstStyle>
          <a:p>
            <a:pPr>
              <a:defRPr/>
            </a:pPr>
            <a:fld id="{5A6FFD9A-FCE8-466C-B787-31E629EFF5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32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4E61E-5D25-4AAF-9C99-FCCF215A8AF9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11" tIns="45756" rIns="91511" bIns="4575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569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5576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7020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3388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63491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03119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04542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94975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97989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269460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9165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40174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1099C-05DA-4588-B96E-002DDF5B298F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88901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1938D43-5BFA-4AD1-ADC5-7E49027008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83E31-FDA4-4FDE-AA62-E7BCBE53DB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46519-4199-4931-B6E4-7DD07971EB8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47A92-3590-40D1-8586-7A2F7C0C03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85F86-CF01-46D0-BBC3-4906C7B967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19E2-1AC8-4798-AE47-3DAA2627B6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A2AC5-37CA-427F-8F38-CFD5EC953C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363C4-8C92-4947-849E-AED260C0B6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AF1E5-4D3A-48DE-ABC3-062115D6DA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49739-9FB9-48E0-AC10-68D50DF95B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48A64-EAD4-4A22-8746-8FF429091B0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fr-FR"/>
              <a:t>Groupe 2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fr-FR"/>
              <a:t>Séance 7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37E198F-ACCF-4D92-A8C0-8394DF0C78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 3</a:t>
            </a:r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3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6CD263-9102-4A7D-88A2-28C119B7CAD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76250"/>
            <a:ext cx="7924800" cy="25209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4000" dirty="0" smtClean="0"/>
              <a:t>Licence</a:t>
            </a:r>
            <a:br>
              <a:rPr lang="fr-FR" sz="4000" dirty="0" smtClean="0"/>
            </a:br>
            <a:r>
              <a:rPr lang="fr-FR" sz="4000" dirty="0" smtClean="0"/>
              <a:t> Sciences des Organisations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Informatique appliquée à la finance</a:t>
            </a:r>
            <a:endParaRPr lang="fr-FR" sz="2800" dirty="0" smtClean="0">
              <a:cs typeface="Times New Roman" pitchFamily="18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3058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65000"/>
              </a:spcBef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P. Bernard et F. 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Peltrault</a:t>
            </a:r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65000"/>
              </a:spcBef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Séance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Classeur </a:t>
            </a:r>
            <a:r>
              <a:rPr lang="fr-FR" sz="3400" dirty="0" err="1" smtClean="0"/>
              <a:t>exemple_solveur</a:t>
            </a:r>
            <a:endParaRPr lang="fr-FR" sz="3400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8596" y="1500174"/>
            <a:ext cx="847725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Donnons un nom aux cellules pour que le problème soit plus facile à lire.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Nommons  :</a:t>
            </a:r>
          </a:p>
          <a:p>
            <a:pPr marL="800100" lvl="1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« Utilité » la cellule B1</a:t>
            </a:r>
          </a:p>
          <a:p>
            <a:pPr marL="800100" lvl="1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« Revenu » la cellule B8</a:t>
            </a:r>
          </a:p>
          <a:p>
            <a:pPr marL="800100" lvl="1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« Dépense » la cellule B9</a:t>
            </a:r>
          </a:p>
          <a:p>
            <a:pPr marL="800100" lvl="1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 « qté_1 » et « qté_2 » les cellules B3 et B4</a:t>
            </a:r>
            <a:endParaRPr lang="fr-FR" sz="28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Classeur </a:t>
            </a:r>
            <a:r>
              <a:rPr lang="fr-FR" sz="3400" dirty="0" err="1" smtClean="0"/>
              <a:t>exemple_solveur</a:t>
            </a:r>
            <a:endParaRPr lang="fr-FR" sz="3400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93275"/>
            <a:ext cx="8352000" cy="471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Classeur </a:t>
            </a:r>
            <a:r>
              <a:rPr lang="fr-FR" sz="3400" dirty="0" err="1" smtClean="0"/>
              <a:t>exemple_solveur</a:t>
            </a:r>
            <a:endParaRPr lang="fr-FR" sz="3400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8596" y="1500174"/>
            <a:ext cx="8477250" cy="142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Cliquez sur Résoudre pour lancer le solveur.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Une fenêtre s’ouvre : choisissez de garder la solution du solveur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51902"/>
            <a:ext cx="6372000" cy="261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Classeur </a:t>
            </a:r>
            <a:r>
              <a:rPr lang="fr-FR" sz="3400" dirty="0" err="1" smtClean="0"/>
              <a:t>exemple_solveur</a:t>
            </a:r>
            <a:endParaRPr lang="fr-FR" sz="3400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8596" y="1500174"/>
            <a:ext cx="8477250" cy="142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Cliquez sur Résoudre pour lancer le solveur.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Une fenêtre s’ouvre : choisissez de garder la solution du solveur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51902"/>
            <a:ext cx="6372000" cy="261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Classeur </a:t>
            </a:r>
            <a:r>
              <a:rPr lang="fr-FR" sz="3400" dirty="0" err="1" smtClean="0"/>
              <a:t>exemple_solveur</a:t>
            </a:r>
            <a:endParaRPr lang="fr-FR" sz="3400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8596" y="1500174"/>
            <a:ext cx="8477250" cy="142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L’utilité du consommateur est maximum quand q1=400 et q2=300.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708920"/>
            <a:ext cx="3744000" cy="357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8372475" cy="1143000"/>
          </a:xfrm>
        </p:spPr>
        <p:txBody>
          <a:bodyPr/>
          <a:lstStyle/>
          <a:p>
            <a:r>
              <a:rPr lang="fr-FR" dirty="0" smtClean="0"/>
              <a:t>L’utilisation du solveur dans VBA (1)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>
          <a:xfrm>
            <a:off x="428625" y="1600200"/>
            <a:ext cx="8526463" cy="4532313"/>
          </a:xfrm>
        </p:spPr>
        <p:txBody>
          <a:bodyPr/>
          <a:lstStyle/>
          <a:p>
            <a:r>
              <a:rPr lang="fr-FR" dirty="0" smtClean="0"/>
              <a:t>C’est un package de différentes fonctions VBA (fonctions particulières qui ne retournent pas nécessairement une valeur)</a:t>
            </a:r>
          </a:p>
          <a:p>
            <a:r>
              <a:rPr lang="fr-FR" dirty="0" smtClean="0"/>
              <a:t>Utiliser le solveur VBA, c’est utiliser tout ou partie de ces fonctions</a:t>
            </a:r>
          </a:p>
        </p:txBody>
      </p:sp>
      <p:sp>
        <p:nvSpPr>
          <p:cNvPr id="1126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7379E-6187-4757-96B3-B30A75AF3DDD}" type="slidenum">
              <a:rPr lang="fr-FR" smtClean="0"/>
              <a:pPr/>
              <a:t>15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428625" y="152400"/>
            <a:ext cx="8515350" cy="1143000"/>
          </a:xfrm>
        </p:spPr>
        <p:txBody>
          <a:bodyPr/>
          <a:lstStyle/>
          <a:p>
            <a:r>
              <a:rPr lang="fr-FR" smtClean="0"/>
              <a:t>Le solveur VBA (2)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455025" cy="2520280"/>
          </a:xfrm>
        </p:spPr>
        <p:txBody>
          <a:bodyPr/>
          <a:lstStyle/>
          <a:p>
            <a:r>
              <a:rPr lang="fr-FR" dirty="0" smtClean="0"/>
              <a:t>Avant d’utiliser ces fonctions, il </a:t>
            </a:r>
            <a:r>
              <a:rPr lang="fr-FR" dirty="0" smtClean="0"/>
              <a:t>faut, avec certaines versions d’Excel, ajouter </a:t>
            </a:r>
            <a:r>
              <a:rPr lang="fr-FR" dirty="0" smtClean="0"/>
              <a:t>une référence à la macro complémentaire du solveur.</a:t>
            </a:r>
          </a:p>
          <a:p>
            <a:r>
              <a:rPr lang="fr-FR" dirty="0" smtClean="0"/>
              <a:t>Pour ce faire, allez dans le menu outils puis références.</a:t>
            </a:r>
          </a:p>
          <a:p>
            <a:r>
              <a:rPr lang="fr-FR" dirty="0" smtClean="0"/>
              <a:t>Cochez la case SOLVER</a:t>
            </a: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778EB-6283-44E0-A890-D9BE9C03FC34}" type="slidenum">
              <a:rPr lang="fr-FR" smtClean="0"/>
              <a:pPr/>
              <a:t>16</a:t>
            </a:fld>
            <a:endParaRPr lang="fr-FR" smtClean="0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496" y="2924944"/>
            <a:ext cx="4572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428625" y="152400"/>
            <a:ext cx="8515350" cy="1143000"/>
          </a:xfrm>
        </p:spPr>
        <p:txBody>
          <a:bodyPr/>
          <a:lstStyle/>
          <a:p>
            <a:r>
              <a:rPr lang="fr-FR" dirty="0" smtClean="0"/>
              <a:t>Le solveur VBA (3)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500063" y="1600200"/>
            <a:ext cx="8455025" cy="2400304"/>
          </a:xfrm>
        </p:spPr>
        <p:txBody>
          <a:bodyPr/>
          <a:lstStyle/>
          <a:p>
            <a:r>
              <a:rPr lang="fr-FR" dirty="0" smtClean="0"/>
              <a:t>Sil la référence SOLVER n’est pas disponible. Cliquez sur parcourir et cherchez le fichier </a:t>
            </a:r>
            <a:r>
              <a:rPr lang="fr-FR" dirty="0" smtClean="0"/>
              <a:t>solver.xlam</a:t>
            </a:r>
            <a:r>
              <a:rPr lang="fr-FR" dirty="0" smtClean="0"/>
              <a:t>. Il est normalement dans le dossier \</a:t>
            </a:r>
            <a:r>
              <a:rPr lang="fr-FR" dirty="0" smtClean="0"/>
              <a:t>office12\</a:t>
            </a:r>
            <a:r>
              <a:rPr lang="fr-FR" dirty="0" err="1" smtClean="0"/>
              <a:t>library</a:t>
            </a:r>
            <a:r>
              <a:rPr lang="fr-FR" dirty="0" smtClean="0"/>
              <a:t>\</a:t>
            </a:r>
            <a:r>
              <a:rPr lang="fr-FR" dirty="0" err="1" smtClean="0"/>
              <a:t>Solver</a:t>
            </a:r>
            <a:endParaRPr lang="fr-FR" dirty="0" smtClean="0"/>
          </a:p>
          <a:p>
            <a:r>
              <a:rPr lang="fr-FR" dirty="0" smtClean="0"/>
              <a:t>Puis, indiquez l’adresse de ce fichier dans le menu « parcourir »</a:t>
            </a: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778EB-6283-44E0-A890-D9BE9C03FC34}" type="slidenum">
              <a:rPr lang="fr-FR" smtClean="0"/>
              <a:pPr/>
              <a:t>17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714375" y="214313"/>
            <a:ext cx="7793038" cy="938212"/>
          </a:xfrm>
        </p:spPr>
        <p:txBody>
          <a:bodyPr/>
          <a:lstStyle/>
          <a:p>
            <a:r>
              <a:rPr lang="fr-FR" dirty="0" smtClean="0"/>
              <a:t>Le solveur VBA (4)</a:t>
            </a:r>
          </a:p>
        </p:txBody>
      </p:sp>
      <p:sp>
        <p:nvSpPr>
          <p:cNvPr id="133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A2F668-A7E7-47F7-A28D-3F2435AADC00}" type="slidenum">
              <a:rPr lang="fr-FR" smtClean="0"/>
              <a:pPr/>
              <a:t>18</a:t>
            </a:fld>
            <a:endParaRPr lang="fr-FR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571625"/>
            <a:ext cx="75009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ZoneTexte 5"/>
          <p:cNvSpPr txBox="1">
            <a:spLocks noChangeArrowheads="1"/>
          </p:cNvSpPr>
          <p:nvPr/>
        </p:nvSpPr>
        <p:spPr bwMode="auto">
          <a:xfrm>
            <a:off x="857250" y="4643438"/>
            <a:ext cx="25003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Nouveau dossier en plus de celui des modules</a:t>
            </a:r>
          </a:p>
        </p:txBody>
      </p:sp>
      <p:cxnSp>
        <p:nvCxnSpPr>
          <p:cNvPr id="13318" name="Connecteur droit avec flèche 7"/>
          <p:cNvCxnSpPr>
            <a:cxnSpLocks noChangeShapeType="1"/>
          </p:cNvCxnSpPr>
          <p:nvPr/>
        </p:nvCxnSpPr>
        <p:spPr bwMode="auto">
          <a:xfrm rot="16200000" flipV="1">
            <a:off x="1000125" y="4071938"/>
            <a:ext cx="785813" cy="357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3319" name="ZoneTexte 10"/>
          <p:cNvSpPr txBox="1">
            <a:spLocks noChangeArrowheads="1"/>
          </p:cNvSpPr>
          <p:nvPr/>
        </p:nvSpPr>
        <p:spPr bwMode="auto">
          <a:xfrm>
            <a:off x="5643563" y="642938"/>
            <a:ext cx="27146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200"/>
              <a:t>Nouvelle bibliothèque</a:t>
            </a:r>
          </a:p>
        </p:txBody>
      </p:sp>
      <p:cxnSp>
        <p:nvCxnSpPr>
          <p:cNvPr id="13320" name="Connecteur droit avec flèche 12"/>
          <p:cNvCxnSpPr>
            <a:cxnSpLocks noChangeShapeType="1"/>
          </p:cNvCxnSpPr>
          <p:nvPr/>
        </p:nvCxnSpPr>
        <p:spPr bwMode="auto">
          <a:xfrm rot="10800000" flipV="1">
            <a:off x="4429125" y="1357313"/>
            <a:ext cx="1357313" cy="1071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428625" y="152400"/>
            <a:ext cx="8515350" cy="1143000"/>
          </a:xfrm>
        </p:spPr>
        <p:txBody>
          <a:bodyPr/>
          <a:lstStyle/>
          <a:p>
            <a:r>
              <a:rPr lang="fr-FR" dirty="0" smtClean="0"/>
              <a:t>Le solveur VBA (5)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500063" y="1600200"/>
            <a:ext cx="8455025" cy="1612776"/>
          </a:xfrm>
        </p:spPr>
        <p:txBody>
          <a:bodyPr/>
          <a:lstStyle/>
          <a:p>
            <a:r>
              <a:rPr lang="fr-FR" dirty="0" smtClean="0"/>
              <a:t>Utilisons l’enregistrement automatique pour récupérer le code VBA qui correspond à ce que nous avons fait précédemment.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err="1" smtClean="0"/>
              <a:t>SolverOk</a:t>
            </a:r>
            <a:r>
              <a:rPr lang="fr-FR" dirty="0" smtClean="0"/>
              <a:t>, </a:t>
            </a:r>
            <a:r>
              <a:rPr lang="fr-FR" dirty="0" err="1" smtClean="0"/>
              <a:t>SoverAdd</a:t>
            </a:r>
            <a:r>
              <a:rPr lang="fr-FR" dirty="0" smtClean="0"/>
              <a:t>, </a:t>
            </a:r>
            <a:r>
              <a:rPr lang="fr-FR" dirty="0" err="1" smtClean="0"/>
              <a:t>SolverOptions</a:t>
            </a:r>
            <a:r>
              <a:rPr lang="fr-FR" dirty="0" smtClean="0"/>
              <a:t> et </a:t>
            </a:r>
            <a:r>
              <a:rPr lang="fr-FR" dirty="0" err="1" smtClean="0"/>
              <a:t>SolverSolve</a:t>
            </a:r>
            <a:r>
              <a:rPr lang="fr-FR" dirty="0" smtClean="0"/>
              <a:t> sont des fonctions. Commentons ce code</a:t>
            </a: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778EB-6283-44E0-A890-D9BE9C03FC34}" type="slidenum">
              <a:rPr lang="fr-FR" smtClean="0"/>
              <a:pPr/>
              <a:t>19</a:t>
            </a:fld>
            <a:endParaRPr lang="fr-FR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068960"/>
            <a:ext cx="8892000" cy="179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7793037" cy="1143000"/>
          </a:xfrm>
        </p:spPr>
        <p:txBody>
          <a:bodyPr/>
          <a:lstStyle/>
          <a:p>
            <a:r>
              <a:rPr lang="fr-FR" dirty="0" smtClean="0"/>
              <a:t>Programme de la séance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8280920" cy="3744415"/>
          </a:xfrm>
        </p:spPr>
        <p:txBody>
          <a:bodyPr/>
          <a:lstStyle/>
          <a:p>
            <a:r>
              <a:rPr lang="fr-FR" smtClean="0"/>
              <a:t>Le </a:t>
            </a:r>
            <a:r>
              <a:rPr lang="fr-FR" dirty="0" smtClean="0"/>
              <a:t>solveur (avec Excel)</a:t>
            </a:r>
          </a:p>
          <a:p>
            <a:r>
              <a:rPr lang="fr-FR" dirty="0" smtClean="0"/>
              <a:t>Le solveur (avec VBA)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47A92-3590-40D1-8586-7A2F7C0C037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428625" y="152400"/>
            <a:ext cx="8515350" cy="1143000"/>
          </a:xfrm>
        </p:spPr>
        <p:txBody>
          <a:bodyPr/>
          <a:lstStyle/>
          <a:p>
            <a:r>
              <a:rPr lang="fr-FR" dirty="0" smtClean="0"/>
              <a:t>Le solveur VBA (6)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251521" y="1484784"/>
            <a:ext cx="8703568" cy="4536504"/>
          </a:xfrm>
        </p:spPr>
        <p:txBody>
          <a:bodyPr/>
          <a:lstStyle/>
          <a:p>
            <a:r>
              <a:rPr lang="fr-FR" dirty="0" smtClean="0"/>
              <a:t>La fonction </a:t>
            </a:r>
            <a:r>
              <a:rPr lang="fr-FR" b="1" dirty="0" err="1" smtClean="0"/>
              <a:t>SolverOK</a:t>
            </a:r>
            <a:r>
              <a:rPr lang="fr-FR" dirty="0" smtClean="0"/>
              <a:t> permet de définir un modèle élémentaire du solveur. Elle a 4 paramètres :</a:t>
            </a:r>
          </a:p>
          <a:p>
            <a:pPr lvl="1"/>
            <a:r>
              <a:rPr lang="fr-FR" sz="2200" b="1" dirty="0" err="1" smtClean="0"/>
              <a:t>SetCell</a:t>
            </a:r>
            <a:r>
              <a:rPr lang="fr-FR" sz="2200" dirty="0" smtClean="0"/>
              <a:t> fait référence à une cellule de la feuille active. Cette cellule contient nécessairement une formule qui dépend des cellules variables.</a:t>
            </a:r>
          </a:p>
          <a:p>
            <a:pPr lvl="1"/>
            <a:r>
              <a:rPr lang="fr-FR" sz="2200" b="1" dirty="0" err="1" smtClean="0"/>
              <a:t>MaxMinVal</a:t>
            </a:r>
            <a:r>
              <a:rPr lang="fr-FR" sz="2200" dirty="0" smtClean="0"/>
              <a:t> correspond aux options Max, Min et Valeur de la boite de dialogue « Paramètres du solveur ». Ce paramètre prend les valeurs 1 (Max), 2 (Min) ou 3 (Valeur).</a:t>
            </a:r>
          </a:p>
          <a:p>
            <a:pPr lvl="1"/>
            <a:r>
              <a:rPr lang="fr-FR" sz="2200" dirty="0" smtClean="0"/>
              <a:t>Quand </a:t>
            </a:r>
            <a:r>
              <a:rPr lang="fr-FR" sz="2200" b="1" dirty="0" err="1" smtClean="0"/>
              <a:t>MaxMinVal</a:t>
            </a:r>
            <a:r>
              <a:rPr lang="fr-FR" sz="2200" dirty="0" smtClean="0"/>
              <a:t> prend la valeur 3, </a:t>
            </a:r>
            <a:r>
              <a:rPr lang="fr-FR" sz="2200" b="1" dirty="0" err="1" smtClean="0"/>
              <a:t>ValueOf</a:t>
            </a:r>
            <a:r>
              <a:rPr lang="fr-FR" sz="2200" dirty="0" smtClean="0"/>
              <a:t> permet de spécifier la valeur à laquelle doit être égale la cellule cible.</a:t>
            </a:r>
            <a:endParaRPr lang="fr-FR" sz="2200" b="1" dirty="0" smtClean="0"/>
          </a:p>
          <a:p>
            <a:pPr lvl="1"/>
            <a:r>
              <a:rPr lang="fr-FR" sz="2200" b="1" dirty="0" err="1" smtClean="0"/>
              <a:t>ByChange</a:t>
            </a:r>
            <a:r>
              <a:rPr lang="fr-FR" sz="2200" dirty="0" smtClean="0"/>
              <a:t> indique quelles sont les cellules variables</a:t>
            </a: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778EB-6283-44E0-A890-D9BE9C03FC34}" type="slidenum">
              <a:rPr lang="fr-FR" smtClean="0"/>
              <a:pPr/>
              <a:t>20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428625" y="152400"/>
            <a:ext cx="8515350" cy="1143000"/>
          </a:xfrm>
        </p:spPr>
        <p:txBody>
          <a:bodyPr/>
          <a:lstStyle/>
          <a:p>
            <a:r>
              <a:rPr lang="fr-FR" dirty="0" smtClean="0"/>
              <a:t>Le solveur VBA (7)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251521" y="1556792"/>
            <a:ext cx="8703568" cy="4320480"/>
          </a:xfrm>
        </p:spPr>
        <p:txBody>
          <a:bodyPr/>
          <a:lstStyle/>
          <a:p>
            <a:r>
              <a:rPr lang="fr-FR" dirty="0" smtClean="0"/>
              <a:t>La fonction </a:t>
            </a:r>
            <a:r>
              <a:rPr lang="fr-FR" b="1" dirty="0" err="1" smtClean="0"/>
              <a:t>SolverAdd</a:t>
            </a:r>
            <a:r>
              <a:rPr lang="fr-FR" dirty="0" smtClean="0"/>
              <a:t> permet d’ajouter une contrainte au modèle. Elle a 3 paramètres :</a:t>
            </a:r>
          </a:p>
          <a:p>
            <a:pPr lvl="1"/>
            <a:r>
              <a:rPr lang="fr-FR" sz="2200" b="1" dirty="0" err="1" smtClean="0"/>
              <a:t>CellRef</a:t>
            </a:r>
            <a:r>
              <a:rPr lang="fr-FR" sz="2200" dirty="0" smtClean="0"/>
              <a:t> fait référence à la cellule qui se trouve du côté gauche de la contrainte.</a:t>
            </a:r>
          </a:p>
          <a:p>
            <a:pPr lvl="1"/>
            <a:r>
              <a:rPr lang="fr-FR" sz="2200" b="1" dirty="0" smtClean="0"/>
              <a:t>Relation</a:t>
            </a:r>
            <a:r>
              <a:rPr lang="fr-FR" sz="2200" dirty="0" smtClean="0"/>
              <a:t> indique la nature de la relation qui existe entre le côté gauche et le côté droit de la contrainte. Ce paramètre prend les valeurs 1 (&lt;=), 2 (=), 3 (&gt;=), 4 (</a:t>
            </a:r>
            <a:r>
              <a:rPr lang="fr-FR" sz="2200" b="1" dirty="0" err="1" smtClean="0"/>
              <a:t>CellRef</a:t>
            </a:r>
            <a:r>
              <a:rPr lang="fr-FR" sz="2200" dirty="0" smtClean="0"/>
              <a:t> doit être un nombre entier) ou 5 (</a:t>
            </a:r>
            <a:r>
              <a:rPr lang="fr-FR" sz="2200" b="1" dirty="0" err="1" smtClean="0"/>
              <a:t>CellRef</a:t>
            </a:r>
            <a:r>
              <a:rPr lang="fr-FR" sz="2200" dirty="0" smtClean="0"/>
              <a:t> doit être égal à 0 ou 1)</a:t>
            </a:r>
          </a:p>
          <a:p>
            <a:pPr lvl="1"/>
            <a:r>
              <a:rPr lang="fr-FR" sz="2200" b="1" dirty="0" err="1" smtClean="0"/>
              <a:t>FormulaText</a:t>
            </a:r>
            <a:r>
              <a:rPr lang="fr-FR" sz="2200" dirty="0" smtClean="0"/>
              <a:t> fait référence à la valeur ou à la cellule qui se trouve du côté droit de la contrainte.</a:t>
            </a:r>
          </a:p>
          <a:p>
            <a:pPr lvl="1"/>
            <a:endParaRPr lang="fr-FR" sz="2200" dirty="0" smtClean="0"/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778EB-6283-44E0-A890-D9BE9C03FC34}" type="slidenum">
              <a:rPr lang="fr-FR" smtClean="0"/>
              <a:pPr/>
              <a:t>21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428625" y="152400"/>
            <a:ext cx="8515350" cy="1143000"/>
          </a:xfrm>
        </p:spPr>
        <p:txBody>
          <a:bodyPr/>
          <a:lstStyle/>
          <a:p>
            <a:r>
              <a:rPr lang="fr-FR" dirty="0" smtClean="0"/>
              <a:t>Le solveur VBA (8)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251521" y="1556792"/>
            <a:ext cx="8703568" cy="4608512"/>
          </a:xfrm>
        </p:spPr>
        <p:txBody>
          <a:bodyPr/>
          <a:lstStyle/>
          <a:p>
            <a:r>
              <a:rPr lang="fr-FR" dirty="0" smtClean="0"/>
              <a:t>La fonction </a:t>
            </a:r>
            <a:r>
              <a:rPr lang="fr-FR" b="1" dirty="0" err="1" smtClean="0"/>
              <a:t>SolverOptions</a:t>
            </a:r>
            <a:r>
              <a:rPr lang="fr-FR" dirty="0" smtClean="0"/>
              <a:t> permet de spécifier les options avancées du solveur. Les paramètres correspondent aux choix offerts par la boite de dialogue « </a:t>
            </a:r>
            <a:r>
              <a:rPr lang="fr-FR" b="1" dirty="0" smtClean="0"/>
              <a:t>paramètre du solveur</a:t>
            </a:r>
            <a:r>
              <a:rPr lang="fr-FR" dirty="0" smtClean="0"/>
              <a:t> ». Elle a 12 paramètres (cf. aide de VBA). </a:t>
            </a:r>
          </a:p>
          <a:p>
            <a:r>
              <a:rPr lang="fr-FR" dirty="0" smtClean="0"/>
              <a:t>Dans le modèle retenu, nous avons donné la valeur </a:t>
            </a:r>
            <a:r>
              <a:rPr lang="fr-FR" b="1" dirty="0" err="1" smtClean="0"/>
              <a:t>True</a:t>
            </a:r>
            <a:r>
              <a:rPr lang="fr-FR" dirty="0" smtClean="0"/>
              <a:t> au paramètre </a:t>
            </a:r>
            <a:r>
              <a:rPr lang="fr-FR" b="1" dirty="0" err="1" smtClean="0"/>
              <a:t>AssumeNonNeg</a:t>
            </a:r>
            <a:r>
              <a:rPr lang="fr-FR" dirty="0" smtClean="0"/>
              <a:t>. Toutes les variables qui ne sont pas déjà contraintes devront alors avoir une valeur positive ou nulle. La valeur par défaut de ce paramètre est </a:t>
            </a:r>
            <a:r>
              <a:rPr lang="fr-FR" b="1" dirty="0" smtClean="0"/>
              <a:t>False</a:t>
            </a:r>
            <a:r>
              <a:rPr lang="fr-FR" dirty="0" smtClean="0"/>
              <a:t>.</a:t>
            </a: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778EB-6283-44E0-A890-D9BE9C03FC34}" type="slidenum">
              <a:rPr lang="fr-FR" smtClean="0"/>
              <a:pPr/>
              <a:t>22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428625" y="152400"/>
            <a:ext cx="8515350" cy="1143000"/>
          </a:xfrm>
        </p:spPr>
        <p:txBody>
          <a:bodyPr/>
          <a:lstStyle/>
          <a:p>
            <a:r>
              <a:rPr lang="fr-FR" dirty="0" smtClean="0"/>
              <a:t>Le solveur VBA (9)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251521" y="1484784"/>
            <a:ext cx="8703568" cy="5112568"/>
          </a:xfrm>
        </p:spPr>
        <p:txBody>
          <a:bodyPr/>
          <a:lstStyle/>
          <a:p>
            <a:r>
              <a:rPr lang="fr-FR" dirty="0" smtClean="0"/>
              <a:t>La fonction </a:t>
            </a:r>
            <a:r>
              <a:rPr lang="fr-FR" b="1" dirty="0" err="1" smtClean="0"/>
              <a:t>SolverSolve</a:t>
            </a:r>
            <a:r>
              <a:rPr lang="fr-FR" dirty="0" smtClean="0"/>
              <a:t> lance la résolution du problème. Elle correspond au bouton </a:t>
            </a:r>
            <a:r>
              <a:rPr lang="fr-FR" b="1" dirty="0" smtClean="0"/>
              <a:t>Résoudre</a:t>
            </a:r>
            <a:r>
              <a:rPr lang="fr-FR" dirty="0" smtClean="0"/>
              <a:t> de la boite de dialogue « </a:t>
            </a:r>
            <a:r>
              <a:rPr lang="fr-FR" b="1" dirty="0" smtClean="0"/>
              <a:t>paramètre du solveur</a:t>
            </a:r>
            <a:r>
              <a:rPr lang="fr-FR" dirty="0" smtClean="0"/>
              <a:t> </a:t>
            </a:r>
            <a:r>
              <a:rPr lang="fr-FR" dirty="0" smtClean="0"/>
              <a:t>». Elle </a:t>
            </a:r>
            <a:r>
              <a:rPr lang="fr-FR" dirty="0" smtClean="0"/>
              <a:t>a 2 paramètres.</a:t>
            </a:r>
          </a:p>
          <a:p>
            <a:pPr lvl="1"/>
            <a:r>
              <a:rPr lang="fr-FR" b="1" dirty="0" err="1" smtClean="0"/>
              <a:t>UserFinish</a:t>
            </a:r>
            <a:r>
              <a:rPr lang="fr-FR" b="1" dirty="0" smtClean="0"/>
              <a:t>.</a:t>
            </a:r>
            <a:r>
              <a:rPr lang="fr-FR" dirty="0" smtClean="0"/>
              <a:t> Lorsque ce paramètre prend la valeur </a:t>
            </a:r>
            <a:r>
              <a:rPr lang="fr-FR" b="1" dirty="0" err="1" smtClean="0"/>
              <a:t>True</a:t>
            </a:r>
            <a:r>
              <a:rPr lang="fr-FR" dirty="0" smtClean="0"/>
              <a:t>, le solveur renvoie le résultat sans afficher la boite de dialogue </a:t>
            </a:r>
            <a:r>
              <a:rPr lang="fr-FR" b="1" dirty="0" smtClean="0"/>
              <a:t>Résultat du Solveur</a:t>
            </a:r>
            <a:r>
              <a:rPr lang="fr-FR" dirty="0" smtClean="0"/>
              <a:t> (cf. diapo 14).</a:t>
            </a:r>
          </a:p>
          <a:p>
            <a:pPr lvl="1"/>
            <a:r>
              <a:rPr lang="fr-FR" b="1" dirty="0" err="1" smtClean="0"/>
              <a:t>ShowRef</a:t>
            </a:r>
            <a:r>
              <a:rPr lang="fr-FR" b="1" dirty="0" smtClean="0"/>
              <a:t> </a:t>
            </a:r>
            <a:r>
              <a:rPr lang="fr-FR" dirty="0" smtClean="0"/>
              <a:t>(cf. aide)</a:t>
            </a:r>
          </a:p>
          <a:p>
            <a:r>
              <a:rPr lang="fr-FR" dirty="0" smtClean="0"/>
              <a:t>Modifiez le code de Macro2 en attribuant la valeur </a:t>
            </a:r>
            <a:r>
              <a:rPr lang="fr-FR" b="1" dirty="0" err="1" smtClean="0"/>
              <a:t>True</a:t>
            </a:r>
            <a:r>
              <a:rPr lang="fr-FR" dirty="0" smtClean="0"/>
              <a:t> au paramètre </a:t>
            </a:r>
            <a:r>
              <a:rPr lang="fr-FR" b="1" dirty="0" err="1" smtClean="0"/>
              <a:t>UserFinish</a:t>
            </a:r>
            <a:r>
              <a:rPr lang="fr-FR" dirty="0" smtClean="0"/>
              <a:t>. Vérifiez que la boite de dialogue </a:t>
            </a:r>
            <a:r>
              <a:rPr lang="fr-FR" b="1" dirty="0" smtClean="0"/>
              <a:t>Résultat du Solveur</a:t>
            </a:r>
            <a:r>
              <a:rPr lang="fr-FR" dirty="0" smtClean="0"/>
              <a:t> ne s’ouvre plus.</a:t>
            </a: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778EB-6283-44E0-A890-D9BE9C03FC34}" type="slidenum">
              <a:rPr lang="fr-FR" smtClean="0"/>
              <a:pPr/>
              <a:t>23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Sujet du TD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8596" y="1643050"/>
            <a:ext cx="847725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Application financière dans le domaine de la gestion d’actifs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MSCI world est un indice boursier qui contient des titres de plus de vingt pays.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Objectif répliquer l’indice MSCI world avec les titres de cinq pays uniquement : Etats-Unis, Royaume-Uni, Allemagne, Japon et France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Quel est l’intérêt de répliquer un indice ?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endParaRPr lang="fr-FR" sz="28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Les stratégies de gestion de portefeuille d’actions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8596" y="1500174"/>
            <a:ext cx="847725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On distingue principalement les stratégies de gestion de portefeuille passive et active.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La stratégie de portefeuille passive est une stratégie qui consiste à acheter un titre pour le garder. Cette stratégie permet de minimiser les frais de gestion associés à la recomposition fréquente des portefeuilles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La stratégie de portefeuille active s’appuie sur des modifications fréquentes de la composition du portefeuille.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endParaRPr lang="fr-FR" sz="28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Les stratégies de gestion passive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8596" y="1500174"/>
            <a:ext cx="847725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L’idée est de garder longtemps pour éviter de payer des frais de gestion. L’investisseur qui choisit cette technique ne pense pas pouvoir battre le marché.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Il peut pratiquer une gestion indicielle qui consiste à suivre le rendement d’un indice, par exemple le MSCI world.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Comment répliquer l’indice de référence (le « benchmark ») ?</a:t>
            </a: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La gestion de portefeuille indicielle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8596" y="1500174"/>
            <a:ext cx="847725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Pour répliquer un indice, le plus simple est d’acheter tous les titres contenus dans l’indice en respectant la composition de l’indice.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Le plus simple est aussi le plus coûteux. Les frais de gestion sont très élevés si l’on doit acheter tous les titres de l’indice.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Une autre démarche consiste à intégrer moins de titres pour répliquer l’indice de référence en acceptant une « erreur de réplication » que l’on s’efforcera de minimiser.</a:t>
            </a:r>
            <a:endParaRPr lang="fr-FR" sz="28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L’erreur de réplication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57158" y="1428736"/>
            <a:ext cx="847725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Différentiel de rendement à la date t ou erreur de réplication à la date t :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defRPr/>
            </a:pPr>
            <a:endParaRPr lang="fr-FR" sz="2800" dirty="0" smtClean="0"/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Somme des carrés des erreurs de réplication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ct val="15000"/>
              </a:spcAft>
              <a:buClr>
                <a:schemeClr val="folHlink"/>
              </a:buClr>
              <a:defRPr/>
            </a:pPr>
            <a:endParaRPr lang="fr-FR" sz="2800" dirty="0" smtClean="0"/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Objectif : minimiser la somme des carré des erreurs de réplication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Contrainte : la somme des poids des titres dans le portefeuille de réplication doit être égale à un</a:t>
            </a:r>
            <a:endParaRPr lang="fr-FR" sz="28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/>
        </p:nvGraphicFramePr>
        <p:xfrm>
          <a:off x="1571604" y="2714620"/>
          <a:ext cx="28987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Équation" r:id="rId4" imgW="1168200" imgH="241200" progId="Equation.3">
                  <p:embed/>
                </p:oleObj>
              </mc:Choice>
              <mc:Fallback>
                <p:oleObj name="Équation" r:id="rId4" imgW="11682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714620"/>
                        <a:ext cx="28987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974850" y="3903672"/>
          <a:ext cx="28051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Équation" r:id="rId6" imgW="1130040" imgH="355320" progId="Equation.3">
                  <p:embed/>
                </p:oleObj>
              </mc:Choice>
              <mc:Fallback>
                <p:oleObj name="Équation" r:id="rId6" imgW="113004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903672"/>
                        <a:ext cx="2805113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Les stratégies de gestion active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85720" y="1500174"/>
            <a:ext cx="862012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Celui qui pense que les marchés ne sont pas efficients aura tendance à privilégier une stratégie de gestion active afin d’obtenir un rendement excédentaire.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Quelles sont les principales techniques utilisées :</a:t>
            </a:r>
          </a:p>
          <a:p>
            <a:pPr marL="800100" lvl="1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L’analyse fondamentale (top down / </a:t>
            </a:r>
            <a:r>
              <a:rPr lang="fr-FR" sz="2800" dirty="0" err="1" smtClean="0"/>
              <a:t>bottom</a:t>
            </a:r>
            <a:r>
              <a:rPr lang="fr-FR" sz="2800" dirty="0" smtClean="0"/>
              <a:t> up)</a:t>
            </a:r>
          </a:p>
          <a:p>
            <a:pPr marL="800100" lvl="1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L’analyse technique</a:t>
            </a:r>
          </a:p>
          <a:p>
            <a:pPr marL="800100" lvl="1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fr-FR" sz="2800" dirty="0" smtClean="0"/>
              <a:t>La recherche des anomalies</a:t>
            </a: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28625" y="152400"/>
            <a:ext cx="8515350" cy="1143000"/>
          </a:xfrm>
        </p:spPr>
        <p:txBody>
          <a:bodyPr/>
          <a:lstStyle/>
          <a:p>
            <a:r>
              <a:rPr lang="fr-FR" smtClean="0"/>
              <a:t>Le complément Solveur d’Excel (1)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214313" y="1600200"/>
            <a:ext cx="8740775" cy="5257800"/>
          </a:xfrm>
        </p:spPr>
        <p:txBody>
          <a:bodyPr/>
          <a:lstStyle/>
          <a:p>
            <a:r>
              <a:rPr lang="fr-FR" dirty="0" smtClean="0"/>
              <a:t>Le solveur est un outil </a:t>
            </a:r>
            <a:r>
              <a:rPr lang="fr-FR" dirty="0" smtClean="0"/>
              <a:t>d’analyse </a:t>
            </a:r>
            <a:r>
              <a:rPr lang="fr-FR" dirty="0" smtClean="0"/>
              <a:t>de simulation. Il permet notamment de résoudre des problèmes d’optimisation sous contraintes. </a:t>
            </a:r>
          </a:p>
          <a:p>
            <a:r>
              <a:rPr lang="fr-FR" dirty="0" smtClean="0"/>
              <a:t>Le solveur est une macro complémentaire. Les macros complémentaires sont des programmes liés à Excel qui lui associent des fonctionnalités supplémentaires</a:t>
            </a:r>
          </a:p>
          <a:p>
            <a:r>
              <a:rPr lang="fr-FR" dirty="0" smtClean="0"/>
              <a:t>Pour ajouter un complément (Options Excel, Compléments)</a:t>
            </a:r>
          </a:p>
        </p:txBody>
      </p:sp>
      <p:sp>
        <p:nvSpPr>
          <p:cNvPr id="614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F54853-D5A5-4A85-B78A-3A88B94A8BA8}" type="slidenum">
              <a:rPr lang="fr-FR" smtClean="0"/>
              <a:pPr/>
              <a:t>3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714375" y="152400"/>
            <a:ext cx="8229600" cy="1143000"/>
          </a:xfrm>
        </p:spPr>
        <p:txBody>
          <a:bodyPr/>
          <a:lstStyle/>
          <a:p>
            <a:r>
              <a:rPr lang="fr-FR" dirty="0" smtClean="0"/>
              <a:t>Le travail à faire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357188" y="1500188"/>
            <a:ext cx="8597900" cy="5072062"/>
          </a:xfrm>
        </p:spPr>
        <p:txBody>
          <a:bodyPr/>
          <a:lstStyle/>
          <a:p>
            <a:r>
              <a:rPr lang="fr-FR" smtClean="0"/>
              <a:t>3 feuilles (« intro », « data », « calcul »)</a:t>
            </a:r>
          </a:p>
          <a:p>
            <a:r>
              <a:rPr lang="fr-FR" smtClean="0"/>
              <a:t>« data » : rendements mensuels de l’indice MSCI world et de 5 indices nationaux de 88-07</a:t>
            </a:r>
          </a:p>
          <a:p>
            <a:r>
              <a:rPr lang="fr-FR" smtClean="0"/>
              <a:t>Objectifs:</a:t>
            </a:r>
          </a:p>
          <a:p>
            <a:pPr lvl="1"/>
            <a:r>
              <a:rPr lang="fr-FR" smtClean="0"/>
              <a:t>1) répliquer le portefeuille msci à partir des 5 indices nationaux (créer un portefeuille de synthèse qui livre les mêmes revenus que msci)</a:t>
            </a:r>
          </a:p>
          <a:p>
            <a:pPr lvl="1"/>
            <a:r>
              <a:rPr lang="fr-FR" smtClean="0"/>
              <a:t>2) calculer pour chaque mois l’écart entre le rendement de msci et le rendement du portefeuille répliqué et faire la somme de ces écarts au carré</a:t>
            </a:r>
          </a:p>
          <a:p>
            <a:pPr lvl="1"/>
            <a:r>
              <a:rPr lang="fr-FR" smtClean="0"/>
              <a:t>3) minimiser cette somme pour trouver les parts optimales (cellules ajustables)</a:t>
            </a:r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02E9B-DB7A-4A76-867F-76053C0F4466}" type="slidenum">
              <a:rPr lang="fr-FR" smtClean="0"/>
              <a:pPr/>
              <a:t>30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572963" y="188640"/>
            <a:ext cx="7793037" cy="1143000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mise en page</a:t>
            </a:r>
          </a:p>
        </p:txBody>
      </p:sp>
      <p:sp>
        <p:nvSpPr>
          <p:cNvPr id="1536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103631-8F20-4B16-BCC0-1DE3664D5765}" type="slidenum">
              <a:rPr lang="fr-FR" smtClean="0"/>
              <a:pPr/>
              <a:t>31</a:t>
            </a:fld>
            <a:endParaRPr lang="fr-FR" smtClean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8510400" cy="3456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500063" y="152400"/>
            <a:ext cx="8443912" cy="1143000"/>
          </a:xfrm>
        </p:spPr>
        <p:txBody>
          <a:bodyPr/>
          <a:lstStyle/>
          <a:p>
            <a:r>
              <a:rPr lang="fr-FR" smtClean="0"/>
              <a:t>Le complément Solveur d’Excel (2)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2F691F-1E50-46D9-BCD1-1B0E5C052988}" type="slidenum">
              <a:rPr lang="fr-FR" smtClean="0"/>
              <a:pPr/>
              <a:t>4</a:t>
            </a:fld>
            <a:endParaRPr lang="fr-FR" smtClean="0"/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357313"/>
            <a:ext cx="8786812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285750" y="214313"/>
            <a:ext cx="7586663" cy="1143000"/>
          </a:xfrm>
        </p:spPr>
        <p:txBody>
          <a:bodyPr/>
          <a:lstStyle/>
          <a:p>
            <a:r>
              <a:rPr lang="fr-FR" smtClean="0"/>
              <a:t>Le complément Solveur d’Excel (3)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642938" y="1600200"/>
            <a:ext cx="8312150" cy="4532313"/>
          </a:xfrm>
        </p:spPr>
        <p:txBody>
          <a:bodyPr/>
          <a:lstStyle/>
          <a:p>
            <a:r>
              <a:rPr lang="fr-FR" smtClean="0"/>
              <a:t>Cochez Complément Solver, puis O.K.</a:t>
            </a: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976A8-7DB7-4543-99A3-6293A2FDB99E}" type="slidenum">
              <a:rPr lang="fr-FR" smtClean="0"/>
              <a:pPr/>
              <a:t>5</a:t>
            </a:fld>
            <a:endParaRPr lang="fr-FR" smtClean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143125"/>
            <a:ext cx="47148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5429250"/>
            <a:ext cx="5972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ZoneTexte 6"/>
          <p:cNvSpPr txBox="1">
            <a:spLocks noChangeArrowheads="1"/>
          </p:cNvSpPr>
          <p:nvPr/>
        </p:nvSpPr>
        <p:spPr bwMode="auto">
          <a:xfrm>
            <a:off x="5508104" y="2996952"/>
            <a:ext cx="363589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500" dirty="0" smtClean="0"/>
              <a:t>Le solveur se trouve dans l’onglet Données.</a:t>
            </a:r>
            <a:endParaRPr lang="fr-FR" sz="2500" dirty="0"/>
          </a:p>
        </p:txBody>
      </p:sp>
      <p:cxnSp>
        <p:nvCxnSpPr>
          <p:cNvPr id="8200" name="Connecteur droit avec flèche 8"/>
          <p:cNvCxnSpPr>
            <a:cxnSpLocks noChangeShapeType="1"/>
          </p:cNvCxnSpPr>
          <p:nvPr/>
        </p:nvCxnSpPr>
        <p:spPr bwMode="auto">
          <a:xfrm rot="5400000">
            <a:off x="5644357" y="5001419"/>
            <a:ext cx="1428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642938" y="152400"/>
            <a:ext cx="8301037" cy="1143000"/>
          </a:xfrm>
        </p:spPr>
        <p:txBody>
          <a:bodyPr/>
          <a:lstStyle/>
          <a:p>
            <a:r>
              <a:rPr lang="fr-FR" smtClean="0"/>
              <a:t>Le complément Solveur d’Excel (4)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571500" y="1600200"/>
            <a:ext cx="8383588" cy="4532313"/>
          </a:xfrm>
        </p:spPr>
        <p:txBody>
          <a:bodyPr/>
          <a:lstStyle/>
          <a:p>
            <a:r>
              <a:rPr lang="fr-FR" smtClean="0"/>
              <a:t>Commentaires de la boîte de dialogue</a:t>
            </a:r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2E4C5-A1AE-491A-9F1B-F7106C7633B2}" type="slidenum">
              <a:rPr lang="fr-FR" smtClean="0"/>
              <a:pPr/>
              <a:t>6</a:t>
            </a:fld>
            <a:endParaRPr lang="fr-FR" smtClean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357438"/>
            <a:ext cx="628650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642938" y="152400"/>
            <a:ext cx="8301037" cy="1143000"/>
          </a:xfrm>
        </p:spPr>
        <p:txBody>
          <a:bodyPr/>
          <a:lstStyle/>
          <a:p>
            <a:r>
              <a:rPr lang="fr-FR" smtClean="0"/>
              <a:t>Le complément Solveur d’Excel (4)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571500" y="1600200"/>
            <a:ext cx="8383588" cy="4532313"/>
          </a:xfrm>
        </p:spPr>
        <p:txBody>
          <a:bodyPr/>
          <a:lstStyle/>
          <a:p>
            <a:r>
              <a:rPr lang="fr-FR" dirty="0" smtClean="0"/>
              <a:t>La cellule à définir fait référence à la cellule dans laquelle se trouve la formule</a:t>
            </a:r>
          </a:p>
          <a:p>
            <a:r>
              <a:rPr lang="fr-FR" dirty="0" smtClean="0"/>
              <a:t>Cette formule dépend des variables identifiées comme les « cellules variables ». Le solveur cherchera les valeurs des « cellules variables » qui optimisent la fonction définie dans la « cellule à définir ».</a:t>
            </a:r>
          </a:p>
          <a:p>
            <a:r>
              <a:rPr lang="fr-FR" dirty="0" smtClean="0"/>
              <a:t>Les contraintes peuvent être </a:t>
            </a:r>
            <a:r>
              <a:rPr lang="fr-FR" dirty="0" smtClean="0"/>
              <a:t>ajoutées, modifiées </a:t>
            </a:r>
            <a:r>
              <a:rPr lang="fr-FR" dirty="0" smtClean="0"/>
              <a:t>ou </a:t>
            </a:r>
            <a:r>
              <a:rPr lang="fr-FR" dirty="0" smtClean="0"/>
              <a:t>supprimées </a:t>
            </a:r>
            <a:r>
              <a:rPr lang="fr-FR" dirty="0" smtClean="0"/>
              <a:t>en cliquant sur les boutons correspondants.</a:t>
            </a:r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2E4C5-A1AE-491A-9F1B-F7106C7633B2}" type="slidenum">
              <a:rPr lang="fr-FR" smtClean="0"/>
              <a:pPr/>
              <a:t>7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428625" y="152400"/>
            <a:ext cx="8515350" cy="1143000"/>
          </a:xfrm>
        </p:spPr>
        <p:txBody>
          <a:bodyPr/>
          <a:lstStyle/>
          <a:p>
            <a:r>
              <a:rPr lang="fr-FR" dirty="0" smtClean="0"/>
              <a:t>Ouvrez le classeur </a:t>
            </a:r>
            <a:r>
              <a:rPr lang="fr-FR" dirty="0" err="1" smtClean="0"/>
              <a:t>exemple_solveur</a:t>
            </a:r>
            <a:endParaRPr lang="fr-FR" dirty="0" smtClean="0"/>
          </a:p>
        </p:txBody>
      </p:sp>
      <p:sp>
        <p:nvSpPr>
          <p:cNvPr id="1024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A47DB-5D55-459E-8B37-8D783D83F68A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3452" y="1844824"/>
            <a:ext cx="363934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1800" dirty="0" smtClean="0"/>
              <a:t>Considérons le panier de biens q1=200 et q2 =100 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1800" dirty="0" smtClean="0"/>
              <a:t>Ce panier ne maximise pas l’utilité sous contrainte de revenu car la dépense est inférieure au revenu.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fr-FR" sz="1800" dirty="0" smtClean="0"/>
              <a:t>Utilisons le solveur pour trouver la solution de ce programme de maximisation sous contrainte.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§"/>
              <a:defRPr/>
            </a:pPr>
            <a:endParaRPr lang="fr-FR" sz="28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/>
              <a:t>	</a:t>
            </a: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endParaRPr lang="fr-FR" sz="2800" dirty="0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809" y="1700808"/>
            <a:ext cx="546569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DD5FF-7F80-443B-956D-4310399B4162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pPr eaLnBrk="1" hangingPunct="1"/>
            <a:r>
              <a:rPr lang="fr-FR" sz="3400" dirty="0" smtClean="0"/>
              <a:t>Classeur </a:t>
            </a:r>
            <a:r>
              <a:rPr lang="fr-FR" sz="3400" dirty="0" err="1" smtClean="0"/>
              <a:t>exemple_solveur</a:t>
            </a:r>
            <a:endParaRPr lang="fr-FR" sz="3400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5045" y="1700808"/>
            <a:ext cx="6675347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7790</TotalTime>
  <Words>1115</Words>
  <Application>Microsoft Office PowerPoint</Application>
  <PresentationFormat>Affichage à l'écran (4:3)</PresentationFormat>
  <Paragraphs>184</Paragraphs>
  <Slides>31</Slides>
  <Notes>13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Tahoma</vt:lpstr>
      <vt:lpstr>Times New Roman</vt:lpstr>
      <vt:lpstr>Wingdings</vt:lpstr>
      <vt:lpstr>Fusion</vt:lpstr>
      <vt:lpstr>Équation</vt:lpstr>
      <vt:lpstr>Licence  Sciences des Organisations Informatique appliquée à la finance</vt:lpstr>
      <vt:lpstr>Programme de la séance 8</vt:lpstr>
      <vt:lpstr>Le complément Solveur d’Excel (1)</vt:lpstr>
      <vt:lpstr>Le complément Solveur d’Excel (2)</vt:lpstr>
      <vt:lpstr>Le complément Solveur d’Excel (3)</vt:lpstr>
      <vt:lpstr>Le complément Solveur d’Excel (4)</vt:lpstr>
      <vt:lpstr>Le complément Solveur d’Excel (4)</vt:lpstr>
      <vt:lpstr>Ouvrez le classeur exemple_solveur</vt:lpstr>
      <vt:lpstr>Classeur exemple_solveur</vt:lpstr>
      <vt:lpstr>Classeur exemple_solveur</vt:lpstr>
      <vt:lpstr>Classeur exemple_solveur</vt:lpstr>
      <vt:lpstr>Classeur exemple_solveur</vt:lpstr>
      <vt:lpstr>Classeur exemple_solveur</vt:lpstr>
      <vt:lpstr>Classeur exemple_solveur</vt:lpstr>
      <vt:lpstr>L’utilisation du solveur dans VBA (1)</vt:lpstr>
      <vt:lpstr>Le solveur VBA (2)</vt:lpstr>
      <vt:lpstr>Le solveur VBA (3)</vt:lpstr>
      <vt:lpstr>Le solveur VBA (4)</vt:lpstr>
      <vt:lpstr>Le solveur VBA (5)</vt:lpstr>
      <vt:lpstr>Le solveur VBA (6)</vt:lpstr>
      <vt:lpstr>Le solveur VBA (7)</vt:lpstr>
      <vt:lpstr>Le solveur VBA (8)</vt:lpstr>
      <vt:lpstr>Le solveur VBA (9)</vt:lpstr>
      <vt:lpstr>Sujet du TD</vt:lpstr>
      <vt:lpstr>Les stratégies de gestion de portefeuille d’actions </vt:lpstr>
      <vt:lpstr>Les stratégies de gestion passive</vt:lpstr>
      <vt:lpstr>La gestion de portefeuille indicielle</vt:lpstr>
      <vt:lpstr>L’erreur de réplication</vt:lpstr>
      <vt:lpstr>Les stratégies de gestion active</vt:lpstr>
      <vt:lpstr>Le travail à faire</vt:lpstr>
      <vt:lpstr> La mise en page</vt:lpstr>
    </vt:vector>
  </TitlesOfParts>
  <Company>TRESOR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Frederic Peltrault</cp:lastModifiedBy>
  <cp:revision>401</cp:revision>
  <dcterms:created xsi:type="dcterms:W3CDTF">2003-03-26T11:43:26Z</dcterms:created>
  <dcterms:modified xsi:type="dcterms:W3CDTF">2015-11-03T13:09:57Z</dcterms:modified>
</cp:coreProperties>
</file>