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handoutMasterIdLst>
    <p:handoutMasterId r:id="rId25"/>
  </p:handoutMasterIdLst>
  <p:sldIdLst>
    <p:sldId id="359" r:id="rId2"/>
    <p:sldId id="370" r:id="rId3"/>
    <p:sldId id="345" r:id="rId4"/>
    <p:sldId id="389" r:id="rId5"/>
    <p:sldId id="390" r:id="rId6"/>
    <p:sldId id="367"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8" r:id="rId23"/>
  </p:sldIdLst>
  <p:sldSz cx="9144000" cy="6858000" type="screen4x3"/>
  <p:notesSz cx="6794500" cy="9921875"/>
  <p:defaultTextStyle>
    <a:defPPr>
      <a:defRPr lang="fr-FR"/>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71" autoAdjust="0"/>
    <p:restoredTop sz="94713" autoAdjust="0"/>
  </p:normalViewPr>
  <p:slideViewPr>
    <p:cSldViewPr>
      <p:cViewPr>
        <p:scale>
          <a:sx n="130" d="100"/>
          <a:sy n="130" d="100"/>
        </p:scale>
        <p:origin x="-672"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210" y="-7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44486" cy="497095"/>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defTabSz="916965">
              <a:defRPr sz="1200"/>
            </a:lvl1pPr>
          </a:lstStyle>
          <a:p>
            <a:pPr>
              <a:defRPr/>
            </a:pPr>
            <a:endParaRPr lang="fr-FR"/>
          </a:p>
        </p:txBody>
      </p:sp>
      <p:sp>
        <p:nvSpPr>
          <p:cNvPr id="27651" name="Rectangle 3"/>
          <p:cNvSpPr>
            <a:spLocks noGrp="1" noChangeArrowheads="1"/>
          </p:cNvSpPr>
          <p:nvPr>
            <p:ph type="dt" sz="quarter" idx="1"/>
          </p:nvPr>
        </p:nvSpPr>
        <p:spPr bwMode="auto">
          <a:xfrm>
            <a:off x="3850015" y="0"/>
            <a:ext cx="2944486" cy="497095"/>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lgn="r" defTabSz="916965">
              <a:defRPr sz="1200"/>
            </a:lvl1pPr>
          </a:lstStyle>
          <a:p>
            <a:pPr>
              <a:defRPr/>
            </a:pPr>
            <a:endParaRPr lang="fr-FR"/>
          </a:p>
        </p:txBody>
      </p:sp>
      <p:sp>
        <p:nvSpPr>
          <p:cNvPr id="27652" name="Rectangle 4"/>
          <p:cNvSpPr>
            <a:spLocks noGrp="1" noChangeArrowheads="1"/>
          </p:cNvSpPr>
          <p:nvPr>
            <p:ph type="ftr" sz="quarter" idx="2"/>
          </p:nvPr>
        </p:nvSpPr>
        <p:spPr bwMode="auto">
          <a:xfrm>
            <a:off x="0" y="9424781"/>
            <a:ext cx="2944486" cy="497095"/>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defTabSz="916965">
              <a:defRPr sz="1200"/>
            </a:lvl1pPr>
          </a:lstStyle>
          <a:p>
            <a:pPr>
              <a:defRPr/>
            </a:pPr>
            <a:endParaRPr lang="fr-FR"/>
          </a:p>
        </p:txBody>
      </p:sp>
      <p:sp>
        <p:nvSpPr>
          <p:cNvPr id="27653" name="Rectangle 5"/>
          <p:cNvSpPr>
            <a:spLocks noGrp="1" noChangeArrowheads="1"/>
          </p:cNvSpPr>
          <p:nvPr>
            <p:ph type="sldNum" sz="quarter" idx="3"/>
          </p:nvPr>
        </p:nvSpPr>
        <p:spPr bwMode="auto">
          <a:xfrm>
            <a:off x="3850015" y="9424781"/>
            <a:ext cx="2944486" cy="497095"/>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lgn="r" defTabSz="916965">
              <a:defRPr sz="1200"/>
            </a:lvl1pPr>
          </a:lstStyle>
          <a:p>
            <a:pPr>
              <a:defRPr/>
            </a:pPr>
            <a:fld id="{82323C16-9C17-448F-8130-1FF6F14A4C2A}" type="slidenum">
              <a:rPr lang="fr-FR"/>
              <a:pPr>
                <a:defRPr/>
              </a:pPr>
              <a:t>‹#›</a:t>
            </a:fld>
            <a:endParaRPr lang="fr-FR"/>
          </a:p>
        </p:txBody>
      </p:sp>
    </p:spTree>
    <p:extLst>
      <p:ext uri="{BB962C8B-B14F-4D97-AF65-F5344CB8AC3E}">
        <p14:creationId xmlns:p14="http://schemas.microsoft.com/office/powerpoint/2010/main" val="326119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4486" cy="497095"/>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defTabSz="916965">
              <a:defRPr sz="1200"/>
            </a:lvl1pPr>
          </a:lstStyle>
          <a:p>
            <a:pPr>
              <a:defRPr/>
            </a:pPr>
            <a:endParaRPr lang="fr-FR"/>
          </a:p>
        </p:txBody>
      </p:sp>
      <p:sp>
        <p:nvSpPr>
          <p:cNvPr id="23555" name="Rectangle 3"/>
          <p:cNvSpPr>
            <a:spLocks noGrp="1" noChangeArrowheads="1"/>
          </p:cNvSpPr>
          <p:nvPr>
            <p:ph type="dt" idx="1"/>
          </p:nvPr>
        </p:nvSpPr>
        <p:spPr bwMode="auto">
          <a:xfrm>
            <a:off x="3850015" y="0"/>
            <a:ext cx="2944486" cy="497095"/>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lgn="r" defTabSz="916965">
              <a:defRPr sz="1200"/>
            </a:lvl1pPr>
          </a:lstStyle>
          <a:p>
            <a:pPr>
              <a:defRPr/>
            </a:pPr>
            <a:endParaRPr lang="fr-FR"/>
          </a:p>
        </p:txBody>
      </p:sp>
      <p:sp>
        <p:nvSpPr>
          <p:cNvPr id="16388" name="Rectangle 4"/>
          <p:cNvSpPr>
            <a:spLocks noGrp="1" noRot="1" noChangeAspect="1" noChangeArrowheads="1" noTextEdit="1"/>
          </p:cNvSpPr>
          <p:nvPr>
            <p:ph type="sldImg" idx="2"/>
          </p:nvPr>
        </p:nvSpPr>
        <p:spPr bwMode="auto">
          <a:xfrm>
            <a:off x="919163" y="744538"/>
            <a:ext cx="4957762" cy="3719512"/>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05528" y="4712390"/>
            <a:ext cx="4983444" cy="4464613"/>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3558" name="Rectangle 6"/>
          <p:cNvSpPr>
            <a:spLocks noGrp="1" noChangeArrowheads="1"/>
          </p:cNvSpPr>
          <p:nvPr>
            <p:ph type="ftr" sz="quarter" idx="4"/>
          </p:nvPr>
        </p:nvSpPr>
        <p:spPr bwMode="auto">
          <a:xfrm>
            <a:off x="0" y="9424781"/>
            <a:ext cx="2944486" cy="497095"/>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defTabSz="916965">
              <a:defRPr sz="1200"/>
            </a:lvl1pPr>
          </a:lstStyle>
          <a:p>
            <a:pPr>
              <a:defRPr/>
            </a:pPr>
            <a:endParaRPr lang="fr-FR"/>
          </a:p>
        </p:txBody>
      </p:sp>
      <p:sp>
        <p:nvSpPr>
          <p:cNvPr id="23559" name="Rectangle 7"/>
          <p:cNvSpPr>
            <a:spLocks noGrp="1" noChangeArrowheads="1"/>
          </p:cNvSpPr>
          <p:nvPr>
            <p:ph type="sldNum" sz="quarter" idx="5"/>
          </p:nvPr>
        </p:nvSpPr>
        <p:spPr bwMode="auto">
          <a:xfrm>
            <a:off x="3850015" y="9424781"/>
            <a:ext cx="2944486" cy="497095"/>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lgn="r" defTabSz="916965">
              <a:defRPr sz="1200"/>
            </a:lvl1pPr>
          </a:lstStyle>
          <a:p>
            <a:pPr>
              <a:defRPr/>
            </a:pPr>
            <a:fld id="{5A6FFD9A-FCE8-466C-B787-31E629EFF5F3}" type="slidenum">
              <a:rPr lang="fr-FR"/>
              <a:pPr>
                <a:defRPr/>
              </a:pPr>
              <a:t>‹#›</a:t>
            </a:fld>
            <a:endParaRPr lang="fr-FR"/>
          </a:p>
        </p:txBody>
      </p:sp>
    </p:spTree>
    <p:extLst>
      <p:ext uri="{BB962C8B-B14F-4D97-AF65-F5344CB8AC3E}">
        <p14:creationId xmlns:p14="http://schemas.microsoft.com/office/powerpoint/2010/main" val="1520822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314E61E-5D25-4AAF-9C99-FCCF215A8AF9}" type="slidenum">
              <a:rPr lang="fr-FR" smtClean="0"/>
              <a:pPr/>
              <a:t>1</a:t>
            </a:fld>
            <a:endParaRPr lang="fr-FR" smtClean="0"/>
          </a:p>
        </p:txBody>
      </p:sp>
      <p:sp>
        <p:nvSpPr>
          <p:cNvPr id="39939" name="Rectangle 1026"/>
          <p:cNvSpPr>
            <a:spLocks noGrp="1" noRot="1" noChangeAspect="1" noChangeArrowheads="1" noTextEdit="1"/>
          </p:cNvSpPr>
          <p:nvPr>
            <p:ph type="sldImg"/>
          </p:nvPr>
        </p:nvSpPr>
        <p:spPr>
          <a:solidFill>
            <a:srgbClr val="FFFFFF"/>
          </a:solidFill>
          <a:ln/>
        </p:spPr>
      </p:sp>
      <p:sp>
        <p:nvSpPr>
          <p:cNvPr id="39940" name="Rectangle 1027"/>
          <p:cNvSpPr>
            <a:spLocks noGrp="1" noChangeArrowheads="1"/>
          </p:cNvSpPr>
          <p:nvPr>
            <p:ph type="body" idx="1"/>
          </p:nvPr>
        </p:nvSpPr>
        <p:spPr>
          <a:solidFill>
            <a:srgbClr val="FFFFFF"/>
          </a:solidFill>
          <a:ln>
            <a:solidFill>
              <a:srgbClr val="000000"/>
            </a:solidFill>
          </a:ln>
        </p:spPr>
        <p:txBody>
          <a:bodyPr lIns="91511" tIns="45756" rIns="91511" bIns="45756"/>
          <a:lstStyle/>
          <a:p>
            <a:pPr eaLnBrk="1" hangingPunct="1"/>
            <a:endParaRPr lang="en-US" smtClean="0"/>
          </a:p>
        </p:txBody>
      </p:sp>
    </p:spTree>
    <p:extLst>
      <p:ext uri="{BB962C8B-B14F-4D97-AF65-F5344CB8AC3E}">
        <p14:creationId xmlns:p14="http://schemas.microsoft.com/office/powerpoint/2010/main" val="410950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1"/>
          <p:cNvSpPr>
            <a:spLocks noChangeArrowheads="1"/>
          </p:cNvSpPr>
          <p:nvPr/>
        </p:nvSpPr>
        <p:spPr bwMode="auto">
          <a:xfrm flipV="1">
            <a:off x="315913" y="3260725"/>
            <a:ext cx="8693150" cy="5556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fr-FR"/>
          </a:p>
        </p:txBody>
      </p:sp>
      <p:sp>
        <p:nvSpPr>
          <p:cNvPr id="6156" name="Rectangle 12"/>
          <p:cNvSpPr>
            <a:spLocks noGrp="1" noChangeArrowheads="1"/>
          </p:cNvSpPr>
          <p:nvPr>
            <p:ph type="ctrTitle"/>
          </p:nvPr>
        </p:nvSpPr>
        <p:spPr>
          <a:xfrm>
            <a:off x="990600" y="1828800"/>
            <a:ext cx="7772400" cy="1143000"/>
          </a:xfrm>
        </p:spPr>
        <p:txBody>
          <a:bodyPr/>
          <a:lstStyle>
            <a:lvl1pPr algn="ctr">
              <a:defRPr/>
            </a:lvl1pPr>
          </a:lstStyle>
          <a:p>
            <a:r>
              <a:rPr lang="fr-FR"/>
              <a:t>Cliquez pour modifier le style du titre du masque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fr-FR"/>
              <a:t>Cliquez pour modifier le style des sous-titres du masque</a:t>
            </a:r>
          </a:p>
        </p:txBody>
      </p:sp>
      <p:sp>
        <p:nvSpPr>
          <p:cNvPr id="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fr-FR"/>
              <a:t>Groupe 2</a:t>
            </a:r>
          </a:p>
        </p:txBody>
      </p:sp>
      <p:sp>
        <p:nvSpPr>
          <p:cNvPr id="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fr-FR"/>
              <a:t>Séance 7</a:t>
            </a:r>
          </a:p>
        </p:txBody>
      </p:sp>
      <p:sp>
        <p:nvSpPr>
          <p:cNvPr id="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1938D43-5BFA-4AD1-ADC5-7E49027008FD}"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5"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6" name="Rectangle 13"/>
          <p:cNvSpPr>
            <a:spLocks noGrp="1" noChangeArrowheads="1"/>
          </p:cNvSpPr>
          <p:nvPr>
            <p:ph type="sldNum" sz="quarter" idx="12"/>
          </p:nvPr>
        </p:nvSpPr>
        <p:spPr>
          <a:ln/>
        </p:spPr>
        <p:txBody>
          <a:bodyPr/>
          <a:lstStyle>
            <a:lvl1pPr>
              <a:defRPr/>
            </a:lvl1pPr>
          </a:lstStyle>
          <a:p>
            <a:pPr>
              <a:defRPr/>
            </a:pPr>
            <a:fld id="{71383E31-FDA4-4FDE-AA62-E7BCBE53DBD5}"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4050" y="152400"/>
            <a:ext cx="1951038" cy="5980113"/>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50938" y="152400"/>
            <a:ext cx="5700712" cy="5980113"/>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5"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6" name="Rectangle 13"/>
          <p:cNvSpPr>
            <a:spLocks noGrp="1" noChangeArrowheads="1"/>
          </p:cNvSpPr>
          <p:nvPr>
            <p:ph type="sldNum" sz="quarter" idx="12"/>
          </p:nvPr>
        </p:nvSpPr>
        <p:spPr>
          <a:ln/>
        </p:spPr>
        <p:txBody>
          <a:bodyPr/>
          <a:lstStyle>
            <a:lvl1pPr>
              <a:defRPr/>
            </a:lvl1pPr>
          </a:lstStyle>
          <a:p>
            <a:pPr>
              <a:defRPr/>
            </a:pPr>
            <a:fld id="{AC946519-4199-4931-B6E4-7DD07971EB81}"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5"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6" name="Rectangle 13"/>
          <p:cNvSpPr>
            <a:spLocks noGrp="1" noChangeArrowheads="1"/>
          </p:cNvSpPr>
          <p:nvPr>
            <p:ph type="sldNum" sz="quarter" idx="12"/>
          </p:nvPr>
        </p:nvSpPr>
        <p:spPr>
          <a:ln/>
        </p:spPr>
        <p:txBody>
          <a:bodyPr/>
          <a:lstStyle>
            <a:lvl1pPr>
              <a:defRPr/>
            </a:lvl1pPr>
          </a:lstStyle>
          <a:p>
            <a:pPr>
              <a:defRPr/>
            </a:pPr>
            <a:fld id="{1DA47A92-3590-40D1-8586-7A2F7C0C037E}"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5"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6" name="Rectangle 13"/>
          <p:cNvSpPr>
            <a:spLocks noGrp="1" noChangeArrowheads="1"/>
          </p:cNvSpPr>
          <p:nvPr>
            <p:ph type="sldNum" sz="quarter" idx="12"/>
          </p:nvPr>
        </p:nvSpPr>
        <p:spPr>
          <a:ln/>
        </p:spPr>
        <p:txBody>
          <a:bodyPr/>
          <a:lstStyle>
            <a:lvl1pPr>
              <a:defRPr/>
            </a:lvl1pPr>
          </a:lstStyle>
          <a:p>
            <a:pPr>
              <a:defRPr/>
            </a:pPr>
            <a:fld id="{B9785F86-CF01-46D0-BBC3-4906C7B96767}"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82688" y="1600200"/>
            <a:ext cx="38100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45088" y="1600200"/>
            <a:ext cx="38100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6"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7" name="Rectangle 13"/>
          <p:cNvSpPr>
            <a:spLocks noGrp="1" noChangeArrowheads="1"/>
          </p:cNvSpPr>
          <p:nvPr>
            <p:ph type="sldNum" sz="quarter" idx="12"/>
          </p:nvPr>
        </p:nvSpPr>
        <p:spPr>
          <a:ln/>
        </p:spPr>
        <p:txBody>
          <a:bodyPr/>
          <a:lstStyle>
            <a:lvl1pPr>
              <a:defRPr/>
            </a:lvl1pPr>
          </a:lstStyle>
          <a:p>
            <a:pPr>
              <a:defRPr/>
            </a:pPr>
            <a:fld id="{A34C19E2-1AC8-4798-AE47-3DAA2627B62E}"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8"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9" name="Rectangle 13"/>
          <p:cNvSpPr>
            <a:spLocks noGrp="1" noChangeArrowheads="1"/>
          </p:cNvSpPr>
          <p:nvPr>
            <p:ph type="sldNum" sz="quarter" idx="12"/>
          </p:nvPr>
        </p:nvSpPr>
        <p:spPr>
          <a:ln/>
        </p:spPr>
        <p:txBody>
          <a:bodyPr/>
          <a:lstStyle>
            <a:lvl1pPr>
              <a:defRPr/>
            </a:lvl1pPr>
          </a:lstStyle>
          <a:p>
            <a:pPr>
              <a:defRPr/>
            </a:pPr>
            <a:fld id="{6B0A2AC5-37CA-427F-8F38-CFD5EC953C9A}"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4"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5" name="Rectangle 13"/>
          <p:cNvSpPr>
            <a:spLocks noGrp="1" noChangeArrowheads="1"/>
          </p:cNvSpPr>
          <p:nvPr>
            <p:ph type="sldNum" sz="quarter" idx="12"/>
          </p:nvPr>
        </p:nvSpPr>
        <p:spPr>
          <a:ln/>
        </p:spPr>
        <p:txBody>
          <a:bodyPr/>
          <a:lstStyle>
            <a:lvl1pPr>
              <a:defRPr/>
            </a:lvl1pPr>
          </a:lstStyle>
          <a:p>
            <a:pPr>
              <a:defRPr/>
            </a:pPr>
            <a:fld id="{F2E363C4-8C92-4947-849E-AED260C0B62A}"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3"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4" name="Rectangle 13"/>
          <p:cNvSpPr>
            <a:spLocks noGrp="1" noChangeArrowheads="1"/>
          </p:cNvSpPr>
          <p:nvPr>
            <p:ph type="sldNum" sz="quarter" idx="12"/>
          </p:nvPr>
        </p:nvSpPr>
        <p:spPr>
          <a:ln/>
        </p:spPr>
        <p:txBody>
          <a:bodyPr/>
          <a:lstStyle>
            <a:lvl1pPr>
              <a:defRPr/>
            </a:lvl1pPr>
          </a:lstStyle>
          <a:p>
            <a:pPr>
              <a:defRPr/>
            </a:pPr>
            <a:fld id="{C65AF1E5-4D3A-48DE-ABC3-062115D6DA36}"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6"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7" name="Rectangle 13"/>
          <p:cNvSpPr>
            <a:spLocks noGrp="1" noChangeArrowheads="1"/>
          </p:cNvSpPr>
          <p:nvPr>
            <p:ph type="sldNum" sz="quarter" idx="12"/>
          </p:nvPr>
        </p:nvSpPr>
        <p:spPr>
          <a:ln/>
        </p:spPr>
        <p:txBody>
          <a:bodyPr/>
          <a:lstStyle>
            <a:lvl1pPr>
              <a:defRPr/>
            </a:lvl1pPr>
          </a:lstStyle>
          <a:p>
            <a:pPr>
              <a:defRPr/>
            </a:pPr>
            <a:fld id="{97C49739-9FB9-48E0-AC10-68D50DF95BBA}"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a:t>Groupe 2</a:t>
            </a:r>
          </a:p>
        </p:txBody>
      </p:sp>
      <p:sp>
        <p:nvSpPr>
          <p:cNvPr id="6" name="Rectangle 12"/>
          <p:cNvSpPr>
            <a:spLocks noGrp="1" noChangeArrowheads="1"/>
          </p:cNvSpPr>
          <p:nvPr>
            <p:ph type="ftr" sz="quarter" idx="11"/>
          </p:nvPr>
        </p:nvSpPr>
        <p:spPr>
          <a:ln/>
        </p:spPr>
        <p:txBody>
          <a:bodyPr/>
          <a:lstStyle>
            <a:lvl1pPr>
              <a:defRPr/>
            </a:lvl1pPr>
          </a:lstStyle>
          <a:p>
            <a:pPr>
              <a:defRPr/>
            </a:pPr>
            <a:r>
              <a:rPr lang="fr-FR"/>
              <a:t>Séance 7</a:t>
            </a:r>
          </a:p>
        </p:txBody>
      </p:sp>
      <p:sp>
        <p:nvSpPr>
          <p:cNvPr id="7" name="Rectangle 13"/>
          <p:cNvSpPr>
            <a:spLocks noGrp="1" noChangeArrowheads="1"/>
          </p:cNvSpPr>
          <p:nvPr>
            <p:ph type="sldNum" sz="quarter" idx="12"/>
          </p:nvPr>
        </p:nvSpPr>
        <p:spPr>
          <a:ln/>
        </p:spPr>
        <p:txBody>
          <a:bodyPr/>
          <a:lstStyle>
            <a:lvl1pPr>
              <a:defRPr/>
            </a:lvl1pPr>
          </a:lstStyle>
          <a:p>
            <a:pPr>
              <a:defRPr/>
            </a:pPr>
            <a:fld id="{FC448A64-EAD4-4A22-8746-8FF429091B07}"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8" name="Rectangle 8"/>
          <p:cNvSpPr>
            <a:spLocks noChangeArrowheads="1"/>
          </p:cNvSpPr>
          <p:nvPr/>
        </p:nvSpPr>
        <p:spPr bwMode="gray">
          <a:xfrm>
            <a:off x="442913" y="13382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fr-FR" sz="2400"/>
          </a:p>
        </p:txBody>
      </p:sp>
      <p:sp>
        <p:nvSpPr>
          <p:cNvPr id="1027" name="Rectangle 9"/>
          <p:cNvSpPr>
            <a:spLocks noGrp="1" noChangeArrowheads="1"/>
          </p:cNvSpPr>
          <p:nvPr>
            <p:ph type="title"/>
          </p:nvPr>
        </p:nvSpPr>
        <p:spPr bwMode="auto">
          <a:xfrm>
            <a:off x="1150938" y="1524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 du masque</a:t>
            </a:r>
          </a:p>
        </p:txBody>
      </p:sp>
      <p:sp>
        <p:nvSpPr>
          <p:cNvPr id="1028" name="Rectangle 10"/>
          <p:cNvSpPr>
            <a:spLocks noGrp="1" noChangeArrowheads="1"/>
          </p:cNvSpPr>
          <p:nvPr>
            <p:ph type="body" idx="1"/>
          </p:nvPr>
        </p:nvSpPr>
        <p:spPr bwMode="auto">
          <a:xfrm>
            <a:off x="1182688" y="1600200"/>
            <a:ext cx="7772400" cy="4532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r>
              <a:rPr lang="fr-FR"/>
              <a:t>Groupe 2</a:t>
            </a:r>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fr-FR"/>
              <a:t>Séance 7</a:t>
            </a:r>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237E198F-ACCF-4D92-A8C0-8394DF0C7879}"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Grp="1" noChangeArrowheads="1"/>
          </p:cNvSpPr>
          <p:nvPr>
            <p:ph type="dt" sz="quarter" idx="10"/>
          </p:nvPr>
        </p:nvSpPr>
        <p:spPr>
          <a:noFill/>
        </p:spPr>
        <p:txBody>
          <a:bodyPr/>
          <a:lstStyle/>
          <a:p>
            <a:r>
              <a:rPr lang="fr-FR" smtClean="0"/>
              <a:t>Groupe 3</a:t>
            </a:r>
          </a:p>
        </p:txBody>
      </p:sp>
      <p:sp>
        <p:nvSpPr>
          <p:cNvPr id="3075" name="Rectangle 15"/>
          <p:cNvSpPr>
            <a:spLocks noGrp="1" noChangeArrowheads="1"/>
          </p:cNvSpPr>
          <p:nvPr>
            <p:ph type="ftr" sz="quarter" idx="11"/>
          </p:nvPr>
        </p:nvSpPr>
        <p:spPr>
          <a:noFill/>
        </p:spPr>
        <p:txBody>
          <a:bodyPr/>
          <a:lstStyle/>
          <a:p>
            <a:r>
              <a:rPr lang="fr-FR" smtClean="0"/>
              <a:t>Séance 3</a:t>
            </a:r>
          </a:p>
        </p:txBody>
      </p:sp>
      <p:sp>
        <p:nvSpPr>
          <p:cNvPr id="3076" name="Rectangle 16"/>
          <p:cNvSpPr>
            <a:spLocks noGrp="1" noChangeArrowheads="1"/>
          </p:cNvSpPr>
          <p:nvPr>
            <p:ph type="sldNum" sz="quarter" idx="12"/>
          </p:nvPr>
        </p:nvSpPr>
        <p:spPr>
          <a:noFill/>
        </p:spPr>
        <p:txBody>
          <a:bodyPr/>
          <a:lstStyle/>
          <a:p>
            <a:fld id="{F96CD263-9102-4A7D-88A2-28C119B7CADA}" type="slidenum">
              <a:rPr lang="fr-FR" smtClean="0"/>
              <a:pPr/>
              <a:t>1</a:t>
            </a:fld>
            <a:endParaRPr lang="fr-FR" smtClean="0"/>
          </a:p>
        </p:txBody>
      </p:sp>
      <p:sp>
        <p:nvSpPr>
          <p:cNvPr id="3077" name="Rectangle 2"/>
          <p:cNvSpPr>
            <a:spLocks noGrp="1" noChangeArrowheads="1"/>
          </p:cNvSpPr>
          <p:nvPr>
            <p:ph type="ctrTitle"/>
          </p:nvPr>
        </p:nvSpPr>
        <p:spPr>
          <a:xfrm>
            <a:off x="611188" y="476250"/>
            <a:ext cx="7924800" cy="2520950"/>
          </a:xfrm>
        </p:spPr>
        <p:txBody>
          <a:bodyPr/>
          <a:lstStyle/>
          <a:p>
            <a:pPr eaLnBrk="1" hangingPunct="1">
              <a:lnSpc>
                <a:spcPct val="150000"/>
              </a:lnSpc>
            </a:pPr>
            <a:r>
              <a:rPr lang="fr-FR" sz="4000" dirty="0" smtClean="0"/>
              <a:t>Licence</a:t>
            </a:r>
            <a:br>
              <a:rPr lang="fr-FR" sz="4000" dirty="0" smtClean="0"/>
            </a:br>
            <a:r>
              <a:rPr lang="fr-FR" sz="4000" dirty="0" smtClean="0"/>
              <a:t> Sciences des Organisations</a:t>
            </a:r>
            <a:r>
              <a:rPr lang="fr-FR" dirty="0" smtClean="0"/>
              <a:t/>
            </a:r>
            <a:br>
              <a:rPr lang="fr-FR" dirty="0" smtClean="0"/>
            </a:br>
            <a:r>
              <a:rPr lang="fr-FR" dirty="0" smtClean="0"/>
              <a:t>Informatique appliquée à la finance</a:t>
            </a:r>
            <a:endParaRPr lang="fr-FR" sz="2800" dirty="0" smtClean="0">
              <a:cs typeface="Times New Roman" pitchFamily="18" charset="0"/>
            </a:endParaRPr>
          </a:p>
        </p:txBody>
      </p:sp>
      <p:sp>
        <p:nvSpPr>
          <p:cNvPr id="3078" name="Rectangle 3"/>
          <p:cNvSpPr>
            <a:spLocks noGrp="1" noChangeArrowheads="1"/>
          </p:cNvSpPr>
          <p:nvPr>
            <p:ph type="subTitle" idx="1"/>
          </p:nvPr>
        </p:nvSpPr>
        <p:spPr>
          <a:xfrm>
            <a:off x="533400" y="4038600"/>
            <a:ext cx="8305800" cy="2133600"/>
          </a:xfrm>
        </p:spPr>
        <p:txBody>
          <a:bodyPr/>
          <a:lstStyle/>
          <a:p>
            <a:pPr eaLnBrk="1" hangingPunct="1">
              <a:lnSpc>
                <a:spcPct val="80000"/>
              </a:lnSpc>
              <a:spcBef>
                <a:spcPct val="65000"/>
              </a:spcBef>
            </a:pPr>
            <a:r>
              <a:rPr lang="fr-FR" sz="3200" dirty="0" smtClean="0">
                <a:latin typeface="Times New Roman" pitchFamily="18" charset="0"/>
                <a:cs typeface="Times New Roman" pitchFamily="18" charset="0"/>
              </a:rPr>
              <a:t>P. Bernard et F. </a:t>
            </a:r>
            <a:r>
              <a:rPr lang="fr-FR" sz="3200" dirty="0" err="1" smtClean="0">
                <a:latin typeface="Times New Roman" pitchFamily="18" charset="0"/>
                <a:cs typeface="Times New Roman" pitchFamily="18" charset="0"/>
              </a:rPr>
              <a:t>Peltrault</a:t>
            </a:r>
            <a:endParaRPr lang="fr-FR" sz="3200" dirty="0" smtClean="0">
              <a:latin typeface="Times New Roman" pitchFamily="18" charset="0"/>
              <a:cs typeface="Times New Roman" pitchFamily="18" charset="0"/>
            </a:endParaRPr>
          </a:p>
          <a:p>
            <a:pPr eaLnBrk="1" hangingPunct="1">
              <a:lnSpc>
                <a:spcPct val="80000"/>
              </a:lnSpc>
              <a:spcBef>
                <a:spcPct val="65000"/>
              </a:spcBef>
            </a:pPr>
            <a:r>
              <a:rPr lang="fr-FR" sz="3200" dirty="0" smtClean="0">
                <a:latin typeface="Times New Roman" pitchFamily="18" charset="0"/>
                <a:cs typeface="Times New Roman" pitchFamily="18" charset="0"/>
              </a:rPr>
              <a:t>10 novembre 2015</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Les variables Date (VBA)</a:t>
            </a:r>
          </a:p>
        </p:txBody>
      </p:sp>
      <p:sp>
        <p:nvSpPr>
          <p:cNvPr id="8195" name="Espace réservé du contenu 2"/>
          <p:cNvSpPr>
            <a:spLocks noGrp="1"/>
          </p:cNvSpPr>
          <p:nvPr>
            <p:ph idx="1"/>
          </p:nvPr>
        </p:nvSpPr>
        <p:spPr>
          <a:xfrm>
            <a:off x="395536" y="1484784"/>
            <a:ext cx="8312150" cy="4896544"/>
          </a:xfrm>
        </p:spPr>
        <p:txBody>
          <a:bodyPr/>
          <a:lstStyle/>
          <a:p>
            <a:pPr algn="just"/>
            <a:r>
              <a:rPr lang="fr-FR" dirty="0" smtClean="0"/>
              <a:t>Certaines fonctions VBA sont disponibles dans Excel. Cependant, elles n’apparaissent pas dans les éléments de la classe des </a:t>
            </a:r>
            <a:r>
              <a:rPr lang="fr-FR" dirty="0" err="1" smtClean="0"/>
              <a:t>worksheetfunction</a:t>
            </a:r>
            <a:r>
              <a:rPr lang="fr-FR" dirty="0" smtClean="0"/>
              <a:t>.</a:t>
            </a:r>
          </a:p>
          <a:p>
            <a:pPr algn="just"/>
            <a:r>
              <a:rPr lang="fr-FR" dirty="0" smtClean="0"/>
              <a:t>Les fonctions de date et d’heure</a:t>
            </a:r>
          </a:p>
          <a:p>
            <a:pPr lvl="1" algn="just"/>
            <a:r>
              <a:rPr lang="fr-FR" dirty="0" smtClean="0"/>
              <a:t>Date retourne la date de l’horloge système</a:t>
            </a:r>
          </a:p>
          <a:p>
            <a:pPr lvl="1" algn="just"/>
            <a:r>
              <a:rPr lang="fr-FR" dirty="0" err="1" smtClean="0"/>
              <a:t>Year</a:t>
            </a:r>
            <a:r>
              <a:rPr lang="fr-FR" dirty="0" smtClean="0"/>
              <a:t> retourne l’année</a:t>
            </a:r>
          </a:p>
          <a:p>
            <a:pPr lvl="1" algn="just"/>
            <a:r>
              <a:rPr lang="fr-FR" dirty="0" smtClean="0"/>
              <a:t>Time retourne l’heure</a:t>
            </a:r>
          </a:p>
          <a:p>
            <a:pPr lvl="1" algn="just"/>
            <a:r>
              <a:rPr lang="fr-FR" dirty="0" err="1" smtClean="0"/>
              <a:t>Month</a:t>
            </a:r>
            <a:r>
              <a:rPr lang="fr-FR" dirty="0" smtClean="0"/>
              <a:t> retourne le mois (entier compris entre 1 et 12)</a:t>
            </a:r>
          </a:p>
          <a:p>
            <a:pPr lvl="1" algn="just"/>
            <a:r>
              <a:rPr lang="fr-FR" dirty="0" smtClean="0"/>
              <a:t>Day retourne le jour (entier compris entre 1 et 31)</a:t>
            </a:r>
          </a:p>
          <a:p>
            <a:pPr lvl="1" algn="just"/>
            <a:r>
              <a:rPr lang="fr-FR" dirty="0" err="1" smtClean="0"/>
              <a:t>Now</a:t>
            </a:r>
            <a:r>
              <a:rPr lang="fr-FR" dirty="0" smtClean="0"/>
              <a:t> retourne la date et l’heure</a:t>
            </a:r>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buNone/>
            </a:pP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10</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Les variables Date (VBA)</a:t>
            </a:r>
          </a:p>
        </p:txBody>
      </p:sp>
      <p:sp>
        <p:nvSpPr>
          <p:cNvPr id="8195" name="Espace réservé du contenu 2"/>
          <p:cNvSpPr>
            <a:spLocks noGrp="1"/>
          </p:cNvSpPr>
          <p:nvPr>
            <p:ph idx="1"/>
          </p:nvPr>
        </p:nvSpPr>
        <p:spPr>
          <a:xfrm>
            <a:off x="395536" y="1484784"/>
            <a:ext cx="8312150" cy="4896544"/>
          </a:xfrm>
        </p:spPr>
        <p:txBody>
          <a:bodyPr/>
          <a:lstStyle/>
          <a:p>
            <a:pPr algn="just"/>
            <a:r>
              <a:rPr lang="fr-FR" dirty="0" smtClean="0"/>
              <a:t>Autres fonctions de la classe </a:t>
            </a:r>
            <a:r>
              <a:rPr lang="fr-FR" dirty="0" err="1" smtClean="0"/>
              <a:t>DateTime</a:t>
            </a:r>
            <a:endParaRPr lang="fr-FR" dirty="0" smtClean="0"/>
          </a:p>
          <a:p>
            <a:pPr lvl="1" algn="just"/>
            <a:r>
              <a:rPr lang="fr-FR" dirty="0" err="1" smtClean="0"/>
              <a:t>DateDiff</a:t>
            </a:r>
            <a:r>
              <a:rPr lang="fr-FR" dirty="0" smtClean="0"/>
              <a:t>(</a:t>
            </a:r>
            <a:r>
              <a:rPr lang="fr-FR" dirty="0" err="1" smtClean="0"/>
              <a:t>interval</a:t>
            </a:r>
            <a:r>
              <a:rPr lang="fr-FR" dirty="0" smtClean="0"/>
              <a:t>, date1, date2) renvoie nombre de jours, de mois et d’années entre 2 dates.</a:t>
            </a:r>
          </a:p>
          <a:p>
            <a:pPr lvl="1" algn="just"/>
            <a:r>
              <a:rPr lang="fr-FR" dirty="0" err="1" smtClean="0"/>
              <a:t>DateAdd</a:t>
            </a:r>
            <a:r>
              <a:rPr lang="fr-FR" dirty="0" smtClean="0"/>
              <a:t>(</a:t>
            </a:r>
            <a:r>
              <a:rPr lang="fr-FR" dirty="0" err="1" smtClean="0"/>
              <a:t>interval,number,date</a:t>
            </a:r>
            <a:r>
              <a:rPr lang="fr-FR" dirty="0" smtClean="0"/>
              <a:t>) : cette fonction ajoute ou soustrait à une date un intervalle de temps spécifié</a:t>
            </a:r>
          </a:p>
          <a:p>
            <a:pPr lvl="1" algn="just">
              <a:buNone/>
            </a:pPr>
            <a:r>
              <a:rPr lang="fr-FR" dirty="0" smtClean="0"/>
              <a:t>	</a:t>
            </a:r>
            <a:r>
              <a:rPr lang="fr-FR" dirty="0" err="1" smtClean="0"/>
              <a:t>DateAdd</a:t>
            </a:r>
            <a:r>
              <a:rPr lang="fr-FR" dirty="0" smtClean="0"/>
              <a:t>("m", 1, "31-Jan-95") renvoie 28/02/95.</a:t>
            </a:r>
          </a:p>
          <a:p>
            <a:pPr lvl="1" algn="just"/>
            <a:r>
              <a:rPr lang="fr-FR" dirty="0" err="1" smtClean="0"/>
              <a:t>DateSerial</a:t>
            </a:r>
            <a:r>
              <a:rPr lang="fr-FR" dirty="0" smtClean="0"/>
              <a:t>(</a:t>
            </a:r>
            <a:r>
              <a:rPr lang="fr-FR" dirty="0" err="1" smtClean="0"/>
              <a:t>year</a:t>
            </a:r>
            <a:r>
              <a:rPr lang="fr-FR" dirty="0" smtClean="0"/>
              <a:t>, </a:t>
            </a:r>
            <a:r>
              <a:rPr lang="fr-FR" dirty="0" err="1" smtClean="0"/>
              <a:t>month</a:t>
            </a:r>
            <a:r>
              <a:rPr lang="fr-FR" dirty="0" smtClean="0"/>
              <a:t>, </a:t>
            </a:r>
            <a:r>
              <a:rPr lang="fr-FR" dirty="0" err="1" smtClean="0"/>
              <a:t>day</a:t>
            </a:r>
            <a:r>
              <a:rPr lang="fr-FR" dirty="0" smtClean="0"/>
              <a:t>) renvoie une date en autorisant une référence relative. Par exemple l’argument </a:t>
            </a:r>
            <a:r>
              <a:rPr lang="fr-FR" b="1" dirty="0" err="1" smtClean="0"/>
              <a:t>year</a:t>
            </a:r>
            <a:r>
              <a:rPr lang="fr-FR" dirty="0" smtClean="0"/>
              <a:t> peut être une expression numérique (ex. 2013+2).</a:t>
            </a:r>
          </a:p>
          <a:p>
            <a:pPr lvl="1" algn="just">
              <a:buNone/>
            </a:pPr>
            <a:r>
              <a:rPr lang="fr-FR" dirty="0" smtClean="0"/>
              <a:t>	cf. l’explorateur d’objets pour en savoir plus sur ces fonctions. </a:t>
            </a:r>
          </a:p>
          <a:p>
            <a:pPr lvl="1" algn="just">
              <a:buNone/>
            </a:pPr>
            <a:r>
              <a:rPr lang="fr-FR" dirty="0" smtClean="0"/>
              <a:t>	</a:t>
            </a:r>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buNone/>
            </a:pP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11</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La méthode Sort</a:t>
            </a:r>
          </a:p>
        </p:txBody>
      </p:sp>
      <p:sp>
        <p:nvSpPr>
          <p:cNvPr id="8195" name="Espace réservé du contenu 2"/>
          <p:cNvSpPr>
            <a:spLocks noGrp="1"/>
          </p:cNvSpPr>
          <p:nvPr>
            <p:ph idx="1"/>
          </p:nvPr>
        </p:nvSpPr>
        <p:spPr>
          <a:xfrm>
            <a:off x="395536" y="1484784"/>
            <a:ext cx="8312150" cy="4896544"/>
          </a:xfrm>
        </p:spPr>
        <p:txBody>
          <a:bodyPr/>
          <a:lstStyle/>
          <a:p>
            <a:pPr algn="just"/>
            <a:r>
              <a:rPr lang="fr-FR" dirty="0" smtClean="0"/>
              <a:t>Ouvrez le classeur  « </a:t>
            </a:r>
            <a:r>
              <a:rPr lang="fr-FR" dirty="0" err="1" smtClean="0"/>
              <a:t>Exemple_Tri</a:t>
            </a:r>
            <a:r>
              <a:rPr lang="fr-FR" dirty="0" smtClean="0"/>
              <a:t>  » </a:t>
            </a:r>
          </a:p>
          <a:p>
            <a:pPr lvl="1" algn="just"/>
            <a:r>
              <a:rPr lang="fr-FR" dirty="0" smtClean="0"/>
              <a:t>Sur la feuille « exemple », vous trouverez un tableau concernant les achats réalisés par un investisseur au cours d’une période. Le tableau indique le nom du titre, le secteur auquel il appartient et le montant.</a:t>
            </a:r>
          </a:p>
          <a:p>
            <a:pPr lvl="1" algn="just">
              <a:buNone/>
            </a:pPr>
            <a:r>
              <a:rPr lang="fr-FR" dirty="0" smtClean="0"/>
              <a:t>	</a:t>
            </a:r>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buNone/>
            </a:pP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12</a:t>
            </a:fld>
            <a:endParaRPr lang="fr-FR" smtClean="0"/>
          </a:p>
        </p:txBody>
      </p:sp>
      <p:pic>
        <p:nvPicPr>
          <p:cNvPr id="88066" name="Picture 2"/>
          <p:cNvPicPr>
            <a:picLocks noChangeAspect="1" noChangeArrowheads="1"/>
          </p:cNvPicPr>
          <p:nvPr/>
        </p:nvPicPr>
        <p:blipFill>
          <a:blip r:embed="rId2" cstate="print"/>
          <a:srcRect/>
          <a:stretch>
            <a:fillRect/>
          </a:stretch>
        </p:blipFill>
        <p:spPr bwMode="auto">
          <a:xfrm>
            <a:off x="2483768" y="3626321"/>
            <a:ext cx="4400550" cy="24669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Trier avec Excel et VBA</a:t>
            </a:r>
          </a:p>
        </p:txBody>
      </p:sp>
      <p:sp>
        <p:nvSpPr>
          <p:cNvPr id="8195" name="Espace réservé du contenu 2"/>
          <p:cNvSpPr>
            <a:spLocks noGrp="1"/>
          </p:cNvSpPr>
          <p:nvPr>
            <p:ph idx="1"/>
          </p:nvPr>
        </p:nvSpPr>
        <p:spPr>
          <a:xfrm>
            <a:off x="179512" y="1484784"/>
            <a:ext cx="8748464" cy="4896544"/>
          </a:xfrm>
        </p:spPr>
        <p:txBody>
          <a:bodyPr/>
          <a:lstStyle/>
          <a:p>
            <a:pPr algn="just"/>
            <a:r>
              <a:rPr lang="fr-FR" dirty="0" smtClean="0"/>
              <a:t>Vous souhaitez regrouper de façon cohérente les informations.</a:t>
            </a:r>
          </a:p>
          <a:p>
            <a:pPr lvl="1" algn="just"/>
            <a:r>
              <a:rPr lang="fr-FR" dirty="0" smtClean="0"/>
              <a:t>en triant par ordre alphabétique les opérations d’achat par secteurs d’activité (1</a:t>
            </a:r>
            <a:r>
              <a:rPr lang="fr-FR" baseline="30000" dirty="0" smtClean="0"/>
              <a:t>er</a:t>
            </a:r>
            <a:r>
              <a:rPr lang="fr-FR" dirty="0" smtClean="0"/>
              <a:t> champ du tri). </a:t>
            </a:r>
          </a:p>
          <a:p>
            <a:pPr lvl="1" algn="just"/>
            <a:r>
              <a:rPr lang="fr-FR" dirty="0" smtClean="0"/>
              <a:t>en triant, pour chaque secteur, les opérations par titres  (2</a:t>
            </a:r>
            <a:r>
              <a:rPr lang="fr-FR" baseline="30000" dirty="0" smtClean="0"/>
              <a:t>ème</a:t>
            </a:r>
            <a:r>
              <a:rPr lang="fr-FR" dirty="0" smtClean="0"/>
              <a:t> champ du tri)</a:t>
            </a:r>
          </a:p>
          <a:p>
            <a:pPr lvl="1" algn="just"/>
            <a:r>
              <a:rPr lang="fr-FR" dirty="0" smtClean="0"/>
              <a:t>en triant par ordre décroissant, pour chaque titre, les montants investis (3</a:t>
            </a:r>
            <a:r>
              <a:rPr lang="fr-FR" baseline="30000" dirty="0" smtClean="0"/>
              <a:t>ème</a:t>
            </a:r>
            <a:r>
              <a:rPr lang="fr-FR" dirty="0" smtClean="0"/>
              <a:t> champ du tri).</a:t>
            </a:r>
          </a:p>
          <a:p>
            <a:pPr lvl="3" algn="just">
              <a:buNone/>
            </a:pPr>
            <a:r>
              <a:rPr lang="fr-FR" dirty="0" smtClean="0"/>
              <a:t>	</a:t>
            </a:r>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buNone/>
            </a:pP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13</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Trier avec Excel</a:t>
            </a:r>
          </a:p>
        </p:txBody>
      </p:sp>
      <p:sp>
        <p:nvSpPr>
          <p:cNvPr id="8195" name="Espace réservé du contenu 2"/>
          <p:cNvSpPr>
            <a:spLocks noGrp="1"/>
          </p:cNvSpPr>
          <p:nvPr>
            <p:ph idx="1"/>
          </p:nvPr>
        </p:nvSpPr>
        <p:spPr>
          <a:xfrm>
            <a:off x="251520" y="1412776"/>
            <a:ext cx="8748464" cy="4896544"/>
          </a:xfrm>
        </p:spPr>
        <p:txBody>
          <a:bodyPr/>
          <a:lstStyle/>
          <a:p>
            <a:pPr algn="just"/>
            <a:r>
              <a:rPr lang="fr-FR" dirty="0" smtClean="0"/>
              <a:t>Sélectionnez la plage « A3:C28 » </a:t>
            </a:r>
          </a:p>
          <a:p>
            <a:pPr algn="just"/>
            <a:r>
              <a:rPr lang="fr-FR" dirty="0" smtClean="0"/>
              <a:t>Avec Excel, pointez sur l’onglet« Données » dans le ruban et cliquez sur l’icône</a:t>
            </a:r>
          </a:p>
          <a:p>
            <a:pPr lvl="1" algn="just"/>
            <a:r>
              <a:rPr lang="fr-FR" dirty="0" smtClean="0"/>
              <a:t>Reproduisez le modèle suivant en ajoutant deux niveaux.</a:t>
            </a:r>
          </a:p>
          <a:p>
            <a:pPr lvl="1" algn="just"/>
            <a:r>
              <a:rPr lang="fr-FR" dirty="0" smtClean="0"/>
              <a:t>Cochez la case « Mes données ont des en-têtes.</a:t>
            </a:r>
          </a:p>
          <a:p>
            <a:pPr lvl="4" algn="just">
              <a:buNone/>
            </a:pPr>
            <a:r>
              <a:rPr lang="fr-FR" dirty="0" smtClean="0"/>
              <a:t>	</a:t>
            </a:r>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buNone/>
            </a:pP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14</a:t>
            </a:fld>
            <a:endParaRPr lang="fr-FR" smtClean="0"/>
          </a:p>
        </p:txBody>
      </p:sp>
      <p:pic>
        <p:nvPicPr>
          <p:cNvPr id="89091" name="Picture 3"/>
          <p:cNvPicPr>
            <a:picLocks noChangeAspect="1" noChangeArrowheads="1"/>
          </p:cNvPicPr>
          <p:nvPr/>
        </p:nvPicPr>
        <p:blipFill>
          <a:blip r:embed="rId2" cstate="print"/>
          <a:srcRect/>
          <a:stretch>
            <a:fillRect/>
          </a:stretch>
        </p:blipFill>
        <p:spPr bwMode="auto">
          <a:xfrm>
            <a:off x="899592" y="3789040"/>
            <a:ext cx="6772275" cy="2571750"/>
          </a:xfrm>
          <a:prstGeom prst="rect">
            <a:avLst/>
          </a:prstGeom>
          <a:noFill/>
          <a:ln w="9525">
            <a:noFill/>
            <a:miter lim="800000"/>
            <a:headEnd/>
            <a:tailEnd/>
          </a:ln>
        </p:spPr>
      </p:pic>
      <p:pic>
        <p:nvPicPr>
          <p:cNvPr id="89092" name="Picture 4"/>
          <p:cNvPicPr>
            <a:picLocks noChangeAspect="1" noChangeArrowheads="1"/>
          </p:cNvPicPr>
          <p:nvPr/>
        </p:nvPicPr>
        <p:blipFill>
          <a:blip r:embed="rId3" cstate="print"/>
          <a:srcRect/>
          <a:stretch>
            <a:fillRect/>
          </a:stretch>
        </p:blipFill>
        <p:spPr bwMode="auto">
          <a:xfrm>
            <a:off x="5004048" y="2420888"/>
            <a:ext cx="438150" cy="5143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Trier avec Excel</a:t>
            </a:r>
          </a:p>
        </p:txBody>
      </p:sp>
      <p:sp>
        <p:nvSpPr>
          <p:cNvPr id="8195" name="Espace réservé du contenu 2"/>
          <p:cNvSpPr>
            <a:spLocks noGrp="1"/>
          </p:cNvSpPr>
          <p:nvPr>
            <p:ph idx="1"/>
          </p:nvPr>
        </p:nvSpPr>
        <p:spPr>
          <a:xfrm>
            <a:off x="251520" y="1412776"/>
            <a:ext cx="8748464" cy="4896544"/>
          </a:xfrm>
        </p:spPr>
        <p:txBody>
          <a:bodyPr/>
          <a:lstStyle/>
          <a:p>
            <a:pPr algn="just"/>
            <a:r>
              <a:rPr lang="fr-FR" dirty="0" smtClean="0"/>
              <a:t>On obtient le tableau ci-dessous qui correspond au résultat souhaité.	</a:t>
            </a:r>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r>
              <a:rPr lang="fr-FR" dirty="0" smtClean="0"/>
              <a:t>Etudions à présent le code VBA qui correspond à cette manipulation</a:t>
            </a:r>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buNone/>
            </a:pP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15</a:t>
            </a:fld>
            <a:endParaRPr lang="fr-FR" smtClean="0"/>
          </a:p>
        </p:txBody>
      </p:sp>
      <p:pic>
        <p:nvPicPr>
          <p:cNvPr id="90114" name="Picture 2"/>
          <p:cNvPicPr>
            <a:picLocks noChangeAspect="1" noChangeArrowheads="1"/>
          </p:cNvPicPr>
          <p:nvPr/>
        </p:nvPicPr>
        <p:blipFill>
          <a:blip r:embed="rId2" cstate="print"/>
          <a:srcRect/>
          <a:stretch>
            <a:fillRect/>
          </a:stretch>
        </p:blipFill>
        <p:spPr bwMode="auto">
          <a:xfrm>
            <a:off x="2267744" y="2636912"/>
            <a:ext cx="4371975" cy="24860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Trier avec VBA : la méthode Sort</a:t>
            </a:r>
          </a:p>
        </p:txBody>
      </p:sp>
      <p:sp>
        <p:nvSpPr>
          <p:cNvPr id="8195" name="Espace réservé du contenu 2"/>
          <p:cNvSpPr>
            <a:spLocks noGrp="1"/>
          </p:cNvSpPr>
          <p:nvPr>
            <p:ph idx="1"/>
          </p:nvPr>
        </p:nvSpPr>
        <p:spPr>
          <a:xfrm>
            <a:off x="251520" y="1412776"/>
            <a:ext cx="8748464" cy="5112568"/>
          </a:xfrm>
        </p:spPr>
        <p:txBody>
          <a:bodyPr/>
          <a:lstStyle/>
          <a:p>
            <a:pPr algn="just"/>
            <a:r>
              <a:rPr lang="fr-FR" b="1" dirty="0" smtClean="0"/>
              <a:t>Sort</a:t>
            </a:r>
            <a:r>
              <a:rPr lang="fr-FR" dirty="0" smtClean="0"/>
              <a:t> est la méthode qui permet d’effectuer des tris sur une plage de cellules :</a:t>
            </a:r>
          </a:p>
          <a:p>
            <a:pPr algn="just">
              <a:buNone/>
            </a:pPr>
            <a:r>
              <a:rPr lang="fr-FR" dirty="0" smtClean="0"/>
              <a:t>	&lt;expression&gt;.sort</a:t>
            </a:r>
          </a:p>
          <a:p>
            <a:pPr algn="just"/>
            <a:r>
              <a:rPr lang="fr-FR" b="1" dirty="0" smtClean="0"/>
              <a:t>Sort</a:t>
            </a:r>
            <a:r>
              <a:rPr lang="fr-FR" dirty="0" smtClean="0"/>
              <a:t> a plusieurs paramètres (cf. aide de VBA). </a:t>
            </a:r>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buNone/>
            </a:pP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16</a:t>
            </a:fld>
            <a:endParaRPr lang="fr-FR" smtClean="0"/>
          </a:p>
        </p:txBody>
      </p:sp>
      <p:pic>
        <p:nvPicPr>
          <p:cNvPr id="91138" name="Picture 2"/>
          <p:cNvPicPr>
            <a:picLocks noChangeAspect="1" noChangeArrowheads="1"/>
          </p:cNvPicPr>
          <p:nvPr/>
        </p:nvPicPr>
        <p:blipFill>
          <a:blip r:embed="rId2" cstate="print"/>
          <a:srcRect/>
          <a:stretch>
            <a:fillRect/>
          </a:stretch>
        </p:blipFill>
        <p:spPr bwMode="auto">
          <a:xfrm>
            <a:off x="1547664" y="3488820"/>
            <a:ext cx="5148000" cy="274849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smtClean="0"/>
              <a:t>Trier avec VBA : la méthode Sort</a:t>
            </a:r>
            <a:endParaRPr lang="fr-FR" dirty="0" smtClean="0"/>
          </a:p>
        </p:txBody>
      </p:sp>
      <p:sp>
        <p:nvSpPr>
          <p:cNvPr id="8195" name="Espace réservé du contenu 2"/>
          <p:cNvSpPr>
            <a:spLocks noGrp="1"/>
          </p:cNvSpPr>
          <p:nvPr>
            <p:ph idx="1"/>
          </p:nvPr>
        </p:nvSpPr>
        <p:spPr>
          <a:xfrm>
            <a:off x="251520" y="1412776"/>
            <a:ext cx="8748464" cy="5112568"/>
          </a:xfrm>
        </p:spPr>
        <p:txBody>
          <a:bodyPr/>
          <a:lstStyle/>
          <a:p>
            <a:pPr algn="just"/>
            <a:r>
              <a:rPr lang="fr-FR" dirty="0" smtClean="0"/>
              <a:t>Key désigne le champ du tri et </a:t>
            </a:r>
            <a:r>
              <a:rPr lang="fr-FR" dirty="0" err="1" smtClean="0"/>
              <a:t>Order</a:t>
            </a:r>
            <a:r>
              <a:rPr lang="fr-FR" dirty="0" smtClean="0"/>
              <a:t> l’</a:t>
            </a:r>
            <a:r>
              <a:rPr lang="fr-FR" dirty="0" err="1" smtClean="0"/>
              <a:t>odre</a:t>
            </a:r>
            <a:r>
              <a:rPr lang="fr-FR" dirty="0" smtClean="0"/>
              <a:t> du tri (</a:t>
            </a:r>
            <a:r>
              <a:rPr lang="fr-FR" dirty="0" err="1" smtClean="0"/>
              <a:t>xlAscending</a:t>
            </a:r>
            <a:r>
              <a:rPr lang="fr-FR" dirty="0" smtClean="0"/>
              <a:t> ou </a:t>
            </a:r>
            <a:r>
              <a:rPr lang="fr-FR" dirty="0" err="1" smtClean="0"/>
              <a:t>xlDescending</a:t>
            </a:r>
            <a:r>
              <a:rPr lang="fr-FR" dirty="0" smtClean="0"/>
              <a:t>)</a:t>
            </a:r>
          </a:p>
          <a:p>
            <a:pPr algn="just"/>
            <a:r>
              <a:rPr lang="fr-FR" dirty="0" smtClean="0"/>
              <a:t>Recopiez le code ci-dessous dans un module de code du classeur « </a:t>
            </a:r>
            <a:r>
              <a:rPr lang="fr-FR" dirty="0" err="1" smtClean="0"/>
              <a:t>exemple_tri</a:t>
            </a:r>
            <a:r>
              <a:rPr lang="fr-FR" dirty="0" smtClean="0"/>
              <a:t> »</a:t>
            </a:r>
          </a:p>
          <a:p>
            <a:pPr algn="just"/>
            <a:endParaRPr lang="fr-FR" dirty="0" smtClean="0"/>
          </a:p>
          <a:p>
            <a:pPr algn="just"/>
            <a:endParaRPr lang="fr-FR" dirty="0" smtClean="0"/>
          </a:p>
          <a:p>
            <a:pPr algn="just"/>
            <a:endParaRPr lang="fr-FR" dirty="0" smtClean="0"/>
          </a:p>
          <a:p>
            <a:pPr algn="just">
              <a:buNone/>
            </a:pPr>
            <a:endParaRPr lang="fr-FR" dirty="0" smtClean="0"/>
          </a:p>
          <a:p>
            <a:pPr algn="just"/>
            <a:endParaRPr lang="fr-FR" dirty="0" smtClean="0"/>
          </a:p>
          <a:p>
            <a:pPr algn="just"/>
            <a:r>
              <a:rPr lang="fr-FR" dirty="0" smtClean="0"/>
              <a:t>On obtient alors le </a:t>
            </a:r>
            <a:r>
              <a:rPr lang="fr-FR" smtClean="0"/>
              <a:t>résultat souhaité.</a:t>
            </a: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17</a:t>
            </a:fld>
            <a:endParaRPr lang="fr-FR" smtClean="0"/>
          </a:p>
        </p:txBody>
      </p:sp>
      <p:pic>
        <p:nvPicPr>
          <p:cNvPr id="92163" name="Picture 3"/>
          <p:cNvPicPr>
            <a:picLocks noChangeAspect="1" noChangeArrowheads="1"/>
          </p:cNvPicPr>
          <p:nvPr/>
        </p:nvPicPr>
        <p:blipFill>
          <a:blip r:embed="rId2" cstate="print"/>
          <a:srcRect/>
          <a:stretch>
            <a:fillRect/>
          </a:stretch>
        </p:blipFill>
        <p:spPr bwMode="auto">
          <a:xfrm>
            <a:off x="333596" y="3429000"/>
            <a:ext cx="8630892" cy="2376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8678738" cy="1143000"/>
          </a:xfrm>
        </p:spPr>
        <p:txBody>
          <a:bodyPr/>
          <a:lstStyle/>
          <a:p>
            <a:r>
              <a:rPr lang="fr-FR" sz="3200" dirty="0" smtClean="0"/>
              <a:t>Application : comparaison des performances des portefeuilles </a:t>
            </a:r>
            <a:r>
              <a:rPr lang="fr-FR" sz="3200" dirty="0" err="1" smtClean="0"/>
              <a:t>small</a:t>
            </a:r>
            <a:r>
              <a:rPr lang="fr-FR" sz="3200" dirty="0" smtClean="0"/>
              <a:t> cap / large cap</a:t>
            </a:r>
          </a:p>
        </p:txBody>
      </p:sp>
      <p:sp>
        <p:nvSpPr>
          <p:cNvPr id="8195" name="Espace réservé du contenu 2"/>
          <p:cNvSpPr>
            <a:spLocks noGrp="1"/>
          </p:cNvSpPr>
          <p:nvPr>
            <p:ph idx="1"/>
          </p:nvPr>
        </p:nvSpPr>
        <p:spPr>
          <a:xfrm>
            <a:off x="251520" y="1412776"/>
            <a:ext cx="8748464" cy="5112568"/>
          </a:xfrm>
        </p:spPr>
        <p:txBody>
          <a:bodyPr/>
          <a:lstStyle/>
          <a:p>
            <a:r>
              <a:rPr lang="fr-FR" dirty="0" smtClean="0"/>
              <a:t>L’objectif de cet exercice est d’automatiser la construction d’un portefeuille sur la base d’une seule caractéristique : la capitalisation des entreprises.</a:t>
            </a:r>
          </a:p>
          <a:p>
            <a:r>
              <a:rPr lang="fr-FR" dirty="0" smtClean="0"/>
              <a:t>On suppose en effet que la performance des titres est liée à la capitalisation des entreprises : les petites entreprises cotées en bourse offriraient de meilleurs rendements.</a:t>
            </a:r>
          </a:p>
          <a:p>
            <a:r>
              <a:rPr lang="fr-FR" dirty="0" smtClean="0"/>
              <a:t>Il y a bien sûr une explication à cela : les actions émises par les petites entreprises sont plus risquées.</a:t>
            </a:r>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18</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8678738" cy="1143000"/>
          </a:xfrm>
        </p:spPr>
        <p:txBody>
          <a:bodyPr/>
          <a:lstStyle/>
          <a:p>
            <a:r>
              <a:rPr lang="fr-FR" sz="3200" dirty="0" smtClean="0"/>
              <a:t>Application : comparaison des performances des portefeuilles </a:t>
            </a:r>
            <a:r>
              <a:rPr lang="fr-FR" sz="3200" dirty="0" err="1" smtClean="0"/>
              <a:t>small</a:t>
            </a:r>
            <a:r>
              <a:rPr lang="fr-FR" sz="3200" dirty="0" smtClean="0"/>
              <a:t> cap / large cap</a:t>
            </a:r>
          </a:p>
        </p:txBody>
      </p:sp>
      <p:sp>
        <p:nvSpPr>
          <p:cNvPr id="8195" name="Espace réservé du contenu 2"/>
          <p:cNvSpPr>
            <a:spLocks noGrp="1"/>
          </p:cNvSpPr>
          <p:nvPr>
            <p:ph idx="1"/>
          </p:nvPr>
        </p:nvSpPr>
        <p:spPr>
          <a:xfrm>
            <a:off x="251520" y="1412776"/>
            <a:ext cx="8748464" cy="5112568"/>
          </a:xfrm>
        </p:spPr>
        <p:txBody>
          <a:bodyPr/>
          <a:lstStyle/>
          <a:p>
            <a:r>
              <a:rPr lang="fr-FR" dirty="0" smtClean="0"/>
              <a:t>L’exercice vise à tester cette hypothèse  en construisant  deux portefeuilles :</a:t>
            </a:r>
          </a:p>
          <a:p>
            <a:pPr lvl="1"/>
            <a:r>
              <a:rPr lang="fr-FR" dirty="0" smtClean="0"/>
              <a:t>le premier portefeuille  regroupe les 30 entreprises ayant la plus petite capitalisation ;</a:t>
            </a:r>
          </a:p>
          <a:p>
            <a:pPr lvl="1"/>
            <a:r>
              <a:rPr lang="fr-FR" dirty="0" smtClean="0"/>
              <a:t>le deuxième portefeuille regroupe les 30 entreprises ayant la capitalisation la plus élevée.</a:t>
            </a:r>
          </a:p>
          <a:p>
            <a:r>
              <a:rPr lang="fr-FR" dirty="0" smtClean="0"/>
              <a:t>La composition varie chaque mois en fonction de l’évolution de la capitalisation boursière.</a:t>
            </a:r>
          </a:p>
          <a:p>
            <a:r>
              <a:rPr lang="fr-FR" dirty="0" smtClean="0"/>
              <a:t>Le calcul de la moyenne des rendements et de la volatilité permet de vérifier l’hypothèse de départ</a:t>
            </a:r>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19</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0"/>
            <a:ext cx="7793037" cy="1143000"/>
          </a:xfrm>
        </p:spPr>
        <p:txBody>
          <a:bodyPr/>
          <a:lstStyle/>
          <a:p>
            <a:r>
              <a:rPr lang="fr-FR" dirty="0" smtClean="0"/>
              <a:t>Programme de la séance 9</a:t>
            </a:r>
            <a:endParaRPr lang="fr-FR" dirty="0"/>
          </a:p>
        </p:txBody>
      </p:sp>
      <p:sp>
        <p:nvSpPr>
          <p:cNvPr id="3" name="Espace réservé du contenu 2"/>
          <p:cNvSpPr>
            <a:spLocks noGrp="1"/>
          </p:cNvSpPr>
          <p:nvPr>
            <p:ph idx="1"/>
          </p:nvPr>
        </p:nvSpPr>
        <p:spPr>
          <a:xfrm>
            <a:off x="539552" y="1628800"/>
            <a:ext cx="8280920" cy="3744415"/>
          </a:xfrm>
        </p:spPr>
        <p:txBody>
          <a:bodyPr/>
          <a:lstStyle/>
          <a:p>
            <a:r>
              <a:rPr lang="fr-FR" dirty="0" smtClean="0"/>
              <a:t>La variable Date &amp; les fonctions associées</a:t>
            </a:r>
          </a:p>
          <a:p>
            <a:r>
              <a:rPr lang="fr-FR" dirty="0" smtClean="0"/>
              <a:t>La méthode Sort</a:t>
            </a:r>
          </a:p>
          <a:p>
            <a:r>
              <a:rPr lang="fr-FR" dirty="0" smtClean="0"/>
              <a:t>Un exercice d’application</a:t>
            </a:r>
            <a:endParaRPr lang="fr-FR" dirty="0"/>
          </a:p>
        </p:txBody>
      </p:sp>
      <p:sp>
        <p:nvSpPr>
          <p:cNvPr id="4" name="Espace réservé du numéro de diapositive 3"/>
          <p:cNvSpPr>
            <a:spLocks noGrp="1"/>
          </p:cNvSpPr>
          <p:nvPr>
            <p:ph type="sldNum" sz="quarter" idx="12"/>
          </p:nvPr>
        </p:nvSpPr>
        <p:spPr/>
        <p:txBody>
          <a:bodyPr/>
          <a:lstStyle/>
          <a:p>
            <a:pPr>
              <a:defRPr/>
            </a:pPr>
            <a:fld id="{1DA47A92-3590-40D1-8586-7A2F7C0C037E}" type="slidenum">
              <a:rPr lang="fr-FR" smtClean="0"/>
              <a:pPr>
                <a:defRPr/>
              </a:pPr>
              <a:t>2</a:t>
            </a:fld>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8678738" cy="1143000"/>
          </a:xfrm>
        </p:spPr>
        <p:txBody>
          <a:bodyPr/>
          <a:lstStyle/>
          <a:p>
            <a:r>
              <a:rPr lang="fr-FR" sz="3200" dirty="0" smtClean="0"/>
              <a:t>Application : comparaison des performances des portefeuilles </a:t>
            </a:r>
            <a:r>
              <a:rPr lang="fr-FR" sz="3200" dirty="0" err="1" smtClean="0"/>
              <a:t>small</a:t>
            </a:r>
            <a:r>
              <a:rPr lang="fr-FR" sz="3200" dirty="0" smtClean="0"/>
              <a:t> cap / large cap</a:t>
            </a:r>
          </a:p>
        </p:txBody>
      </p:sp>
      <p:sp>
        <p:nvSpPr>
          <p:cNvPr id="8195" name="Espace réservé du contenu 2"/>
          <p:cNvSpPr>
            <a:spLocks noGrp="1"/>
          </p:cNvSpPr>
          <p:nvPr>
            <p:ph idx="1"/>
          </p:nvPr>
        </p:nvSpPr>
        <p:spPr>
          <a:xfrm>
            <a:off x="251520" y="1412776"/>
            <a:ext cx="8748464" cy="5112568"/>
          </a:xfrm>
        </p:spPr>
        <p:txBody>
          <a:bodyPr/>
          <a:lstStyle/>
          <a:p>
            <a:r>
              <a:rPr lang="fr-FR" dirty="0" smtClean="0"/>
              <a:t>Pour déterminer la composition des portefeuilles, nous utiliserons la méthode Sort pour trier à chaque période les titres selon leur capitalisation.</a:t>
            </a:r>
          </a:p>
          <a:p>
            <a:r>
              <a:rPr lang="fr-FR" dirty="0" smtClean="0"/>
              <a:t>Les instructions seront répétées dans une boucle sur les 80 mois de la période étudiée.</a:t>
            </a:r>
          </a:p>
          <a:p>
            <a:r>
              <a:rPr lang="fr-FR" dirty="0" smtClean="0"/>
              <a:t>On fera l’hypothèse que tous les titres ont le même poids dans le portefeuille. On fera donc la moyenne des rendements pour avoir le rendement des portefeuilles </a:t>
            </a:r>
            <a:r>
              <a:rPr lang="fr-FR" dirty="0" err="1" smtClean="0"/>
              <a:t>small</a:t>
            </a:r>
            <a:r>
              <a:rPr lang="fr-FR" dirty="0" smtClean="0"/>
              <a:t> cap et </a:t>
            </a:r>
            <a:r>
              <a:rPr lang="fr-FR" dirty="0" err="1" smtClean="0"/>
              <a:t>mid</a:t>
            </a:r>
            <a:r>
              <a:rPr lang="fr-FR" smtClean="0"/>
              <a:t> cap.</a:t>
            </a:r>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20</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8678738" cy="1143000"/>
          </a:xfrm>
        </p:spPr>
        <p:txBody>
          <a:bodyPr/>
          <a:lstStyle/>
          <a:p>
            <a:r>
              <a:rPr lang="fr-FR" sz="3200" dirty="0" smtClean="0"/>
              <a:t>Application : comparaison des performances des portefeuilles </a:t>
            </a:r>
            <a:r>
              <a:rPr lang="fr-FR" sz="3200" dirty="0" err="1" smtClean="0"/>
              <a:t>small</a:t>
            </a:r>
            <a:r>
              <a:rPr lang="fr-FR" sz="3200" dirty="0" smtClean="0"/>
              <a:t> cap / large cap</a:t>
            </a:r>
          </a:p>
        </p:txBody>
      </p:sp>
      <p:sp>
        <p:nvSpPr>
          <p:cNvPr id="8195" name="Espace réservé du contenu 2"/>
          <p:cNvSpPr>
            <a:spLocks noGrp="1"/>
          </p:cNvSpPr>
          <p:nvPr>
            <p:ph idx="1"/>
          </p:nvPr>
        </p:nvSpPr>
        <p:spPr>
          <a:xfrm>
            <a:off x="251520" y="1412776"/>
            <a:ext cx="8748464" cy="5112568"/>
          </a:xfrm>
        </p:spPr>
        <p:txBody>
          <a:bodyPr/>
          <a:lstStyle/>
          <a:p>
            <a:r>
              <a:rPr lang="fr-FR" dirty="0" smtClean="0"/>
              <a:t>Ouvrez le classeur « tri_styles0.xls »</a:t>
            </a:r>
          </a:p>
          <a:p>
            <a:endParaRPr lang="fr-FR" dirty="0" smtClean="0"/>
          </a:p>
          <a:p>
            <a:endParaRPr lang="fr-FR" dirty="0" smtClean="0"/>
          </a:p>
          <a:p>
            <a:endParaRPr lang="fr-FR" dirty="0" smtClean="0"/>
          </a:p>
          <a:p>
            <a:endParaRPr lang="fr-FR" dirty="0" smtClean="0"/>
          </a:p>
          <a:p>
            <a:endParaRPr lang="fr-FR" dirty="0" smtClean="0"/>
          </a:p>
          <a:p>
            <a:pPr algn="just"/>
            <a:endParaRPr lang="fr-FR" dirty="0" smtClean="0"/>
          </a:p>
          <a:p>
            <a:pPr algn="just"/>
            <a:endParaRPr lang="fr-FR" dirty="0" smtClean="0"/>
          </a:p>
          <a:p>
            <a:pPr algn="just"/>
            <a:r>
              <a:rPr lang="fr-FR" dirty="0" smtClean="0"/>
              <a:t>Vous devez compléter le code de la fonction </a:t>
            </a:r>
            <a:r>
              <a:rPr lang="en-US" dirty="0" err="1" smtClean="0"/>
              <a:t>fnScreening</a:t>
            </a:r>
            <a:r>
              <a:rPr lang="en-US" dirty="0" smtClean="0"/>
              <a:t>.</a:t>
            </a:r>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21</a:t>
            </a:fld>
            <a:endParaRPr lang="fr-FR" smtClean="0"/>
          </a:p>
        </p:txBody>
      </p:sp>
      <p:pic>
        <p:nvPicPr>
          <p:cNvPr id="1026" name="Picture 2"/>
          <p:cNvPicPr>
            <a:picLocks noChangeAspect="1" noChangeArrowheads="1"/>
          </p:cNvPicPr>
          <p:nvPr/>
        </p:nvPicPr>
        <p:blipFill>
          <a:blip r:embed="rId2" cstate="print"/>
          <a:srcRect/>
          <a:stretch>
            <a:fillRect/>
          </a:stretch>
        </p:blipFill>
        <p:spPr bwMode="auto">
          <a:xfrm>
            <a:off x="2016120" y="1988840"/>
            <a:ext cx="3636000" cy="31323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8678738" cy="1143000"/>
          </a:xfrm>
        </p:spPr>
        <p:txBody>
          <a:bodyPr/>
          <a:lstStyle/>
          <a:p>
            <a:r>
              <a:rPr lang="fr-FR" sz="3200" dirty="0" smtClean="0"/>
              <a:t>Application : comparaison des performances des portefeuilles </a:t>
            </a:r>
            <a:r>
              <a:rPr lang="fr-FR" sz="3200" dirty="0" err="1" smtClean="0"/>
              <a:t>small</a:t>
            </a:r>
            <a:r>
              <a:rPr lang="fr-FR" sz="3200" dirty="0" smtClean="0"/>
              <a:t> cap / large cap</a:t>
            </a:r>
          </a:p>
        </p:txBody>
      </p:sp>
      <p:sp>
        <p:nvSpPr>
          <p:cNvPr id="8195" name="Espace réservé du contenu 2"/>
          <p:cNvSpPr>
            <a:spLocks noGrp="1"/>
          </p:cNvSpPr>
          <p:nvPr>
            <p:ph idx="1"/>
          </p:nvPr>
        </p:nvSpPr>
        <p:spPr>
          <a:xfrm>
            <a:off x="251520" y="1412776"/>
            <a:ext cx="8748464" cy="5112568"/>
          </a:xfrm>
        </p:spPr>
        <p:txBody>
          <a:bodyPr/>
          <a:lstStyle/>
          <a:p>
            <a:pPr algn="just"/>
            <a:r>
              <a:rPr lang="fr-FR" sz="2600" dirty="0" smtClean="0"/>
              <a:t>La fonction </a:t>
            </a:r>
            <a:r>
              <a:rPr lang="en-US" sz="2600" b="1" dirty="0" err="1" smtClean="0"/>
              <a:t>fnScreening</a:t>
            </a:r>
            <a:r>
              <a:rPr lang="en-US" sz="2600" dirty="0" smtClean="0"/>
              <a:t> </a:t>
            </a:r>
            <a:r>
              <a:rPr lang="en-US" sz="2600" dirty="0" err="1" smtClean="0"/>
              <a:t>renvoie</a:t>
            </a:r>
            <a:r>
              <a:rPr lang="en-US" sz="2600" dirty="0" smtClean="0"/>
              <a:t> un variant avec :</a:t>
            </a:r>
          </a:p>
          <a:p>
            <a:pPr lvl="1" algn="just"/>
            <a:r>
              <a:rPr lang="en-US" dirty="0" smtClean="0"/>
              <a:t>le </a:t>
            </a:r>
            <a:r>
              <a:rPr lang="en-US" dirty="0" err="1" smtClean="0"/>
              <a:t>rendement</a:t>
            </a:r>
            <a:r>
              <a:rPr lang="en-US" dirty="0" smtClean="0"/>
              <a:t> du </a:t>
            </a:r>
            <a:r>
              <a:rPr lang="en-US" dirty="0" err="1" smtClean="0"/>
              <a:t>portefeuille</a:t>
            </a:r>
            <a:r>
              <a:rPr lang="en-US" dirty="0" smtClean="0"/>
              <a:t> Small </a:t>
            </a:r>
            <a:r>
              <a:rPr lang="en-US" dirty="0" err="1" smtClean="0"/>
              <a:t>correspondant</a:t>
            </a:r>
            <a:r>
              <a:rPr lang="en-US" dirty="0" smtClean="0"/>
              <a:t> à </a:t>
            </a:r>
            <a:r>
              <a:rPr lang="en-US" dirty="0" err="1" smtClean="0"/>
              <a:t>chaque</a:t>
            </a:r>
            <a:r>
              <a:rPr lang="en-US" dirty="0" smtClean="0"/>
              <a:t> </a:t>
            </a:r>
            <a:r>
              <a:rPr lang="en-US" dirty="0" err="1" smtClean="0"/>
              <a:t>période</a:t>
            </a:r>
            <a:r>
              <a:rPr lang="en-US" dirty="0" smtClean="0"/>
              <a:t>;</a:t>
            </a:r>
          </a:p>
          <a:p>
            <a:pPr lvl="1" algn="just"/>
            <a:r>
              <a:rPr lang="en-US" dirty="0" smtClean="0"/>
              <a:t> le </a:t>
            </a:r>
            <a:r>
              <a:rPr lang="en-US" dirty="0" err="1" smtClean="0"/>
              <a:t>rendement</a:t>
            </a:r>
            <a:r>
              <a:rPr lang="en-US" dirty="0" smtClean="0"/>
              <a:t> du </a:t>
            </a:r>
            <a:r>
              <a:rPr lang="en-US" dirty="0" err="1" smtClean="0"/>
              <a:t>portefeuille</a:t>
            </a:r>
            <a:r>
              <a:rPr lang="en-US" dirty="0" smtClean="0"/>
              <a:t> Large </a:t>
            </a:r>
            <a:r>
              <a:rPr lang="en-US" dirty="0" err="1" smtClean="0"/>
              <a:t>correspondant</a:t>
            </a:r>
            <a:r>
              <a:rPr lang="en-US" dirty="0" smtClean="0"/>
              <a:t> à </a:t>
            </a:r>
            <a:r>
              <a:rPr lang="en-US" dirty="0" err="1" smtClean="0"/>
              <a:t>chaque</a:t>
            </a:r>
            <a:r>
              <a:rPr lang="en-US" dirty="0" smtClean="0"/>
              <a:t> </a:t>
            </a:r>
            <a:r>
              <a:rPr lang="en-US" dirty="0" err="1" smtClean="0"/>
              <a:t>période</a:t>
            </a:r>
            <a:r>
              <a:rPr lang="en-US" dirty="0" smtClean="0"/>
              <a:t>;</a:t>
            </a:r>
          </a:p>
          <a:p>
            <a:pPr algn="just"/>
            <a:r>
              <a:rPr lang="fr-FR" sz="2600" dirty="0" smtClean="0"/>
              <a:t>La procédure </a:t>
            </a:r>
            <a:r>
              <a:rPr lang="fr-FR" sz="2600" b="1" dirty="0" err="1" smtClean="0"/>
              <a:t>Recup</a:t>
            </a:r>
            <a:r>
              <a:rPr lang="fr-FR" sz="2600" dirty="0" smtClean="0"/>
              <a:t> récupère les données de capitalisation et de rendement dans le classeur </a:t>
            </a:r>
            <a:r>
              <a:rPr lang="fr-FR" sz="2600" b="1" dirty="0" smtClean="0"/>
              <a:t>sbf250_2001-7_m</a:t>
            </a:r>
            <a:r>
              <a:rPr lang="fr-FR" sz="2600" dirty="0" smtClean="0"/>
              <a:t>. Les valeurs sont reportées sur les feuilles </a:t>
            </a:r>
            <a:r>
              <a:rPr lang="fr-FR" sz="2600" b="1" dirty="0" smtClean="0"/>
              <a:t>calcul</a:t>
            </a:r>
            <a:r>
              <a:rPr lang="fr-FR" sz="2600" dirty="0" smtClean="0"/>
              <a:t> et </a:t>
            </a:r>
            <a:r>
              <a:rPr lang="fr-FR" sz="2600" b="1" dirty="0" smtClean="0"/>
              <a:t>rend</a:t>
            </a:r>
            <a:r>
              <a:rPr lang="fr-FR" sz="2600" dirty="0" smtClean="0"/>
              <a:t> du classeur. Pour trier les capitalisations, les données sont transposées.</a:t>
            </a:r>
          </a:p>
          <a:p>
            <a:pPr algn="just"/>
            <a:r>
              <a:rPr lang="fr-FR" sz="2600" dirty="0" smtClean="0"/>
              <a:t>La </a:t>
            </a:r>
            <a:r>
              <a:rPr lang="fr-FR" sz="2600" dirty="0" err="1" smtClean="0"/>
              <a:t>sub</a:t>
            </a:r>
            <a:r>
              <a:rPr lang="fr-FR" sz="2600" dirty="0" smtClean="0"/>
              <a:t> </a:t>
            </a:r>
            <a:r>
              <a:rPr lang="fr-FR" sz="2600" b="1" dirty="0" smtClean="0"/>
              <a:t>Main</a:t>
            </a:r>
            <a:r>
              <a:rPr lang="fr-FR" sz="2600" dirty="0" smtClean="0"/>
              <a:t> appelle la fonction </a:t>
            </a:r>
            <a:r>
              <a:rPr lang="fr-FR" sz="2600" b="1" dirty="0" err="1" smtClean="0"/>
              <a:t>fnScreening</a:t>
            </a:r>
            <a:r>
              <a:rPr lang="fr-FR" sz="2600" dirty="0" smtClean="0"/>
              <a:t>, les procédures </a:t>
            </a:r>
            <a:r>
              <a:rPr lang="fr-FR" sz="2600" b="1" dirty="0" err="1" smtClean="0"/>
              <a:t>Recup</a:t>
            </a:r>
            <a:r>
              <a:rPr lang="fr-FR" sz="2600" dirty="0" smtClean="0"/>
              <a:t> et </a:t>
            </a:r>
            <a:r>
              <a:rPr lang="fr-FR" sz="2600" b="1" dirty="0" err="1" smtClean="0"/>
              <a:t>calcStat</a:t>
            </a:r>
            <a:r>
              <a:rPr lang="fr-FR" sz="2600" dirty="0" smtClean="0"/>
              <a:t>.</a:t>
            </a:r>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22</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428625" y="152400"/>
            <a:ext cx="8515350" cy="1143000"/>
          </a:xfrm>
        </p:spPr>
        <p:txBody>
          <a:bodyPr/>
          <a:lstStyle/>
          <a:p>
            <a:r>
              <a:rPr lang="fr-FR" dirty="0" smtClean="0"/>
              <a:t>Les variables de type Date</a:t>
            </a:r>
          </a:p>
        </p:txBody>
      </p:sp>
      <p:sp>
        <p:nvSpPr>
          <p:cNvPr id="6147" name="Espace réservé du contenu 2"/>
          <p:cNvSpPr>
            <a:spLocks noGrp="1"/>
          </p:cNvSpPr>
          <p:nvPr>
            <p:ph idx="1"/>
          </p:nvPr>
        </p:nvSpPr>
        <p:spPr>
          <a:xfrm>
            <a:off x="214313" y="1600200"/>
            <a:ext cx="8740775" cy="5257800"/>
          </a:xfrm>
        </p:spPr>
        <p:txBody>
          <a:bodyPr/>
          <a:lstStyle/>
          <a:p>
            <a:r>
              <a:rPr lang="fr-FR" dirty="0" smtClean="0"/>
              <a:t>Les variables de type Date sont très utilisées en finance. Pensez au calcul des intérêts d’un emprunt par exemple.</a:t>
            </a:r>
          </a:p>
          <a:p>
            <a:r>
              <a:rPr lang="fr-FR" dirty="0" smtClean="0"/>
              <a:t>Les variables Date sont stockées sous la forme de nombres :</a:t>
            </a:r>
          </a:p>
          <a:p>
            <a:pPr lvl="1"/>
            <a:r>
              <a:rPr lang="fr-FR" dirty="0" smtClean="0"/>
              <a:t>la partie entière représente le jours</a:t>
            </a:r>
          </a:p>
          <a:p>
            <a:pPr lvl="1"/>
            <a:r>
              <a:rPr lang="fr-FR" dirty="0" smtClean="0"/>
              <a:t>la partie décimale représente l’heure</a:t>
            </a:r>
          </a:p>
        </p:txBody>
      </p:sp>
      <p:sp>
        <p:nvSpPr>
          <p:cNvPr id="6148" name="Espace réservé du numéro de diapositive 3"/>
          <p:cNvSpPr>
            <a:spLocks noGrp="1"/>
          </p:cNvSpPr>
          <p:nvPr>
            <p:ph type="sldNum" sz="quarter" idx="12"/>
          </p:nvPr>
        </p:nvSpPr>
        <p:spPr>
          <a:noFill/>
        </p:spPr>
        <p:txBody>
          <a:bodyPr/>
          <a:lstStyle/>
          <a:p>
            <a:fld id="{51F54853-D5A5-4A85-B78A-3A88B94A8BA8}" type="slidenum">
              <a:rPr lang="fr-FR" smtClean="0"/>
              <a:pPr/>
              <a:t>3</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428625" y="152400"/>
            <a:ext cx="8515350" cy="1143000"/>
          </a:xfrm>
        </p:spPr>
        <p:txBody>
          <a:bodyPr/>
          <a:lstStyle/>
          <a:p>
            <a:r>
              <a:rPr lang="fr-FR" dirty="0" smtClean="0"/>
              <a:t>Le format Date (Excel)</a:t>
            </a:r>
          </a:p>
        </p:txBody>
      </p:sp>
      <p:sp>
        <p:nvSpPr>
          <p:cNvPr id="6147" name="Espace réservé du contenu 2"/>
          <p:cNvSpPr>
            <a:spLocks noGrp="1"/>
          </p:cNvSpPr>
          <p:nvPr>
            <p:ph idx="1"/>
          </p:nvPr>
        </p:nvSpPr>
        <p:spPr>
          <a:xfrm>
            <a:off x="179512" y="1483568"/>
            <a:ext cx="8740775" cy="5257800"/>
          </a:xfrm>
        </p:spPr>
        <p:txBody>
          <a:bodyPr/>
          <a:lstStyle/>
          <a:p>
            <a:r>
              <a:rPr lang="fr-FR" dirty="0" smtClean="0"/>
              <a:t>Ouvrez le fichier Excel « </a:t>
            </a:r>
            <a:r>
              <a:rPr lang="fr-FR" dirty="0" err="1" smtClean="0"/>
              <a:t>exemple_dates</a:t>
            </a:r>
            <a:r>
              <a:rPr lang="fr-FR" dirty="0" smtClean="0"/>
              <a:t> »</a:t>
            </a:r>
          </a:p>
          <a:p>
            <a:r>
              <a:rPr lang="fr-FR" dirty="0" smtClean="0"/>
              <a:t>Sur la feuille « exemples », vous trouverez une série de nombre dans la colonne A. </a:t>
            </a:r>
          </a:p>
          <a:p>
            <a:r>
              <a:rPr lang="fr-FR" dirty="0" smtClean="0"/>
              <a:t>A l’aide d’Excel, copier-coller ces nombres dans la colonne B et choisissez le format Date.</a:t>
            </a:r>
          </a:p>
          <a:p>
            <a:endParaRPr lang="fr-FR" dirty="0" smtClean="0"/>
          </a:p>
          <a:p>
            <a:endParaRPr lang="fr-FR" dirty="0" smtClean="0"/>
          </a:p>
          <a:p>
            <a:endParaRPr lang="fr-FR" dirty="0" smtClean="0"/>
          </a:p>
          <a:p>
            <a:r>
              <a:rPr lang="fr-FR" dirty="0" smtClean="0"/>
              <a:t>Pour Excel, 0 correspond au 1</a:t>
            </a:r>
            <a:r>
              <a:rPr lang="fr-FR" baseline="30000" dirty="0" smtClean="0"/>
              <a:t>er</a:t>
            </a:r>
            <a:r>
              <a:rPr lang="fr-FR" dirty="0" smtClean="0"/>
              <a:t> janvier 1900 et 41606,1 correspond au 28 novembre 2013 à 2 heures 24 minutes.</a:t>
            </a:r>
          </a:p>
          <a:p>
            <a:endParaRPr lang="fr-FR" dirty="0" smtClean="0"/>
          </a:p>
          <a:p>
            <a:endParaRPr lang="fr-FR" dirty="0" smtClean="0"/>
          </a:p>
        </p:txBody>
      </p:sp>
      <p:sp>
        <p:nvSpPr>
          <p:cNvPr id="6148" name="Espace réservé du numéro de diapositive 3"/>
          <p:cNvSpPr>
            <a:spLocks noGrp="1"/>
          </p:cNvSpPr>
          <p:nvPr>
            <p:ph type="sldNum" sz="quarter" idx="12"/>
          </p:nvPr>
        </p:nvSpPr>
        <p:spPr>
          <a:noFill/>
        </p:spPr>
        <p:txBody>
          <a:bodyPr/>
          <a:lstStyle/>
          <a:p>
            <a:fld id="{51F54853-D5A5-4A85-B78A-3A88B94A8BA8}" type="slidenum">
              <a:rPr lang="fr-FR" smtClean="0"/>
              <a:pPr/>
              <a:t>4</a:t>
            </a:fld>
            <a:endParaRPr lang="fr-FR" smtClean="0"/>
          </a:p>
        </p:txBody>
      </p:sp>
      <p:pic>
        <p:nvPicPr>
          <p:cNvPr id="11" name="Picture 3"/>
          <p:cNvPicPr>
            <a:picLocks noChangeAspect="1" noChangeArrowheads="1"/>
          </p:cNvPicPr>
          <p:nvPr/>
        </p:nvPicPr>
        <p:blipFill>
          <a:blip r:embed="rId2" cstate="print"/>
          <a:srcRect/>
          <a:stretch>
            <a:fillRect/>
          </a:stretch>
        </p:blipFill>
        <p:spPr bwMode="auto">
          <a:xfrm>
            <a:off x="2339752" y="3880098"/>
            <a:ext cx="3632996" cy="1397344"/>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428625" y="152400"/>
            <a:ext cx="8515350" cy="1143000"/>
          </a:xfrm>
        </p:spPr>
        <p:txBody>
          <a:bodyPr/>
          <a:lstStyle/>
          <a:p>
            <a:r>
              <a:rPr lang="fr-FR" dirty="0" smtClean="0"/>
              <a:t>Le format Date (Excel)</a:t>
            </a:r>
          </a:p>
        </p:txBody>
      </p:sp>
      <p:sp>
        <p:nvSpPr>
          <p:cNvPr id="6147" name="Espace réservé du contenu 2"/>
          <p:cNvSpPr>
            <a:spLocks noGrp="1"/>
          </p:cNvSpPr>
          <p:nvPr>
            <p:ph idx="1"/>
          </p:nvPr>
        </p:nvSpPr>
        <p:spPr>
          <a:xfrm>
            <a:off x="179512" y="1483568"/>
            <a:ext cx="8740775" cy="5257800"/>
          </a:xfrm>
        </p:spPr>
        <p:txBody>
          <a:bodyPr/>
          <a:lstStyle/>
          <a:p>
            <a:r>
              <a:rPr lang="fr-FR" dirty="0" smtClean="0"/>
              <a:t>Excel ne convertit pas en format Date des valeurs négatives. Les dates négatives s’affichent sous la forme #####</a:t>
            </a:r>
          </a:p>
          <a:p>
            <a:r>
              <a:rPr lang="fr-FR" dirty="0" smtClean="0"/>
              <a:t>Dans la cellule B4, rentrez la formule</a:t>
            </a:r>
          </a:p>
          <a:p>
            <a:pPr>
              <a:buNone/>
            </a:pPr>
            <a:r>
              <a:rPr lang="fr-FR" dirty="0" smtClean="0"/>
              <a:t>	=B3-B2</a:t>
            </a:r>
          </a:p>
          <a:p>
            <a:r>
              <a:rPr lang="fr-FR" dirty="0" smtClean="0"/>
              <a:t>Le résultat est égal à 41606,1. Excel considère bien les dates comme des nombres.</a:t>
            </a:r>
          </a:p>
          <a:p>
            <a:r>
              <a:rPr lang="fr-FR" dirty="0" smtClean="0"/>
              <a:t>En manipulant le format Date, on peut donc mesurer le temps écoulé entre 2 dates </a:t>
            </a:r>
          </a:p>
          <a:p>
            <a:pPr>
              <a:buNone/>
            </a:pPr>
            <a:endParaRPr lang="fr-FR" dirty="0" smtClean="0"/>
          </a:p>
          <a:p>
            <a:pPr>
              <a:buNone/>
            </a:pPr>
            <a:r>
              <a:rPr lang="fr-FR" dirty="0" smtClean="0"/>
              <a:t>	</a:t>
            </a:r>
          </a:p>
          <a:p>
            <a:endParaRPr lang="fr-FR" dirty="0" smtClean="0"/>
          </a:p>
          <a:p>
            <a:endParaRPr lang="fr-FR" dirty="0" smtClean="0"/>
          </a:p>
          <a:p>
            <a:endParaRPr lang="fr-FR" dirty="0" smtClean="0"/>
          </a:p>
        </p:txBody>
      </p:sp>
      <p:sp>
        <p:nvSpPr>
          <p:cNvPr id="6148" name="Espace réservé du numéro de diapositive 3"/>
          <p:cNvSpPr>
            <a:spLocks noGrp="1"/>
          </p:cNvSpPr>
          <p:nvPr>
            <p:ph type="sldNum" sz="quarter" idx="12"/>
          </p:nvPr>
        </p:nvSpPr>
        <p:spPr>
          <a:noFill/>
        </p:spPr>
        <p:txBody>
          <a:bodyPr/>
          <a:lstStyle/>
          <a:p>
            <a:fld id="{51F54853-D5A5-4A85-B78A-3A88B94A8BA8}" type="slidenum">
              <a:rPr lang="fr-FR" smtClean="0"/>
              <a:pPr/>
              <a:t>5</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Les variables Date (VBA)</a:t>
            </a:r>
          </a:p>
        </p:txBody>
      </p:sp>
      <p:sp>
        <p:nvSpPr>
          <p:cNvPr id="8195" name="Espace réservé du contenu 2"/>
          <p:cNvSpPr>
            <a:spLocks noGrp="1"/>
          </p:cNvSpPr>
          <p:nvPr>
            <p:ph idx="1"/>
          </p:nvPr>
        </p:nvSpPr>
        <p:spPr>
          <a:xfrm>
            <a:off x="395536" y="1484784"/>
            <a:ext cx="8312150" cy="4896544"/>
          </a:xfrm>
        </p:spPr>
        <p:txBody>
          <a:bodyPr/>
          <a:lstStyle/>
          <a:p>
            <a:r>
              <a:rPr lang="fr-FR" dirty="0" smtClean="0"/>
              <a:t>VBA permet de manipuler les dates de manière plus approfondie.</a:t>
            </a:r>
          </a:p>
          <a:p>
            <a:r>
              <a:rPr lang="fr-FR" dirty="0" smtClean="0"/>
              <a:t>Tout d’abord, les valeurs négatives représentent les dates antérieures au 1</a:t>
            </a:r>
            <a:r>
              <a:rPr lang="fr-FR" baseline="30000" dirty="0" smtClean="0"/>
              <a:t>er</a:t>
            </a:r>
            <a:r>
              <a:rPr lang="fr-FR" dirty="0" smtClean="0"/>
              <a:t> janvier 1900.</a:t>
            </a:r>
          </a:p>
          <a:p>
            <a:r>
              <a:rPr lang="fr-FR" dirty="0" smtClean="0"/>
              <a:t>Pour convertir des nombres en date, nous utiliserons la fonction VBA </a:t>
            </a:r>
            <a:r>
              <a:rPr lang="fr-FR" dirty="0" err="1" smtClean="0"/>
              <a:t>Cdate</a:t>
            </a:r>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6</a:t>
            </a:fld>
            <a:endParaRPr lang="fr-FR"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Les variables Date (VBA)</a:t>
            </a:r>
          </a:p>
        </p:txBody>
      </p:sp>
      <p:sp>
        <p:nvSpPr>
          <p:cNvPr id="8195" name="Espace réservé du contenu 2"/>
          <p:cNvSpPr>
            <a:spLocks noGrp="1"/>
          </p:cNvSpPr>
          <p:nvPr>
            <p:ph idx="1"/>
          </p:nvPr>
        </p:nvSpPr>
        <p:spPr>
          <a:xfrm>
            <a:off x="395536" y="1484784"/>
            <a:ext cx="8312150" cy="4896544"/>
          </a:xfrm>
        </p:spPr>
        <p:txBody>
          <a:bodyPr/>
          <a:lstStyle/>
          <a:p>
            <a:pPr algn="just"/>
            <a:r>
              <a:rPr lang="fr-FR" dirty="0" smtClean="0"/>
              <a:t>Excel n’accepte pas davantage les dates négatives. En revanche, VBA a bien compris que les valeurs négatives font référence à des années antérieures à 1900. Pour s’en convaincre, écrivons le code suivant</a:t>
            </a:r>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7</a:t>
            </a:fld>
            <a:endParaRPr lang="fr-FR" smtClean="0"/>
          </a:p>
        </p:txBody>
      </p:sp>
      <p:pic>
        <p:nvPicPr>
          <p:cNvPr id="65544" name="Picture 8"/>
          <p:cNvPicPr>
            <a:picLocks noChangeAspect="1" noChangeArrowheads="1"/>
          </p:cNvPicPr>
          <p:nvPr/>
        </p:nvPicPr>
        <p:blipFill>
          <a:blip r:embed="rId2" cstate="print"/>
          <a:srcRect/>
          <a:stretch>
            <a:fillRect/>
          </a:stretch>
        </p:blipFill>
        <p:spPr bwMode="auto">
          <a:xfrm>
            <a:off x="539552" y="3933056"/>
            <a:ext cx="7848000" cy="206942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Les variables Date (VBA)</a:t>
            </a:r>
          </a:p>
        </p:txBody>
      </p:sp>
      <p:sp>
        <p:nvSpPr>
          <p:cNvPr id="8195" name="Espace réservé du contenu 2"/>
          <p:cNvSpPr>
            <a:spLocks noGrp="1"/>
          </p:cNvSpPr>
          <p:nvPr>
            <p:ph idx="1"/>
          </p:nvPr>
        </p:nvSpPr>
        <p:spPr>
          <a:xfrm>
            <a:off x="395536" y="1340768"/>
            <a:ext cx="8312150" cy="4896544"/>
          </a:xfrm>
        </p:spPr>
        <p:txBody>
          <a:bodyPr/>
          <a:lstStyle/>
          <a:p>
            <a:pPr algn="just"/>
            <a:r>
              <a:rPr lang="fr-FR" dirty="0" smtClean="0"/>
              <a:t>Les boites de dialogue suivantes s’affichent les unes à la suite des autres:</a:t>
            </a:r>
          </a:p>
          <a:p>
            <a:pPr algn="just"/>
            <a:endParaRPr lang="fr-FR" dirty="0" smtClean="0"/>
          </a:p>
          <a:p>
            <a:pPr algn="just"/>
            <a:endParaRPr lang="fr-FR" dirty="0" smtClean="0"/>
          </a:p>
          <a:p>
            <a:pPr algn="just">
              <a:buNone/>
            </a:pPr>
            <a:endParaRPr lang="fr-FR" dirty="0" smtClean="0"/>
          </a:p>
          <a:p>
            <a:pPr algn="just"/>
            <a:r>
              <a:rPr lang="fr-FR" dirty="0" smtClean="0"/>
              <a:t>Remarquez l’affichage de la 2</a:t>
            </a:r>
            <a:r>
              <a:rPr lang="fr-FR" baseline="30000" dirty="0" smtClean="0"/>
              <a:t>ème</a:t>
            </a:r>
            <a:r>
              <a:rPr lang="fr-FR" dirty="0" smtClean="0"/>
              <a:t> boite de dialogue correspondant à la valeur 0.</a:t>
            </a:r>
          </a:p>
          <a:p>
            <a:pPr algn="just"/>
            <a:r>
              <a:rPr lang="fr-FR" dirty="0" smtClean="0"/>
              <a:t>Seules les dates comprises entre le 1</a:t>
            </a:r>
            <a:r>
              <a:rPr lang="fr-FR" baseline="30000" dirty="0" smtClean="0"/>
              <a:t>er</a:t>
            </a:r>
            <a:r>
              <a:rPr lang="fr-FR" dirty="0" smtClean="0"/>
              <a:t> janvier 100 et le 31 décembre 9999 peuvent être affectées à des variables de type Data.</a:t>
            </a:r>
          </a:p>
          <a:p>
            <a:pPr algn="just">
              <a:buNone/>
            </a:pP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8</a:t>
            </a:fld>
            <a:endParaRPr lang="fr-FR" smtClean="0"/>
          </a:p>
        </p:txBody>
      </p:sp>
      <p:pic>
        <p:nvPicPr>
          <p:cNvPr id="86021" name="Picture 5"/>
          <p:cNvPicPr>
            <a:picLocks noChangeAspect="1" noChangeArrowheads="1"/>
          </p:cNvPicPr>
          <p:nvPr/>
        </p:nvPicPr>
        <p:blipFill>
          <a:blip r:embed="rId2" cstate="print"/>
          <a:srcRect/>
          <a:stretch>
            <a:fillRect/>
          </a:stretch>
        </p:blipFill>
        <p:spPr bwMode="auto">
          <a:xfrm>
            <a:off x="755576" y="2348880"/>
            <a:ext cx="1704975" cy="1447800"/>
          </a:xfrm>
          <a:prstGeom prst="rect">
            <a:avLst/>
          </a:prstGeom>
          <a:noFill/>
          <a:ln w="9525">
            <a:noFill/>
            <a:miter lim="800000"/>
            <a:headEnd/>
            <a:tailEnd/>
          </a:ln>
        </p:spPr>
      </p:pic>
      <p:pic>
        <p:nvPicPr>
          <p:cNvPr id="86022" name="Picture 6"/>
          <p:cNvPicPr>
            <a:picLocks noChangeAspect="1" noChangeArrowheads="1"/>
          </p:cNvPicPr>
          <p:nvPr/>
        </p:nvPicPr>
        <p:blipFill>
          <a:blip r:embed="rId3" cstate="print"/>
          <a:srcRect/>
          <a:stretch>
            <a:fillRect/>
          </a:stretch>
        </p:blipFill>
        <p:spPr bwMode="auto">
          <a:xfrm>
            <a:off x="3059832" y="2348880"/>
            <a:ext cx="1504950" cy="1438275"/>
          </a:xfrm>
          <a:prstGeom prst="rect">
            <a:avLst/>
          </a:prstGeom>
          <a:noFill/>
          <a:ln w="9525">
            <a:noFill/>
            <a:miter lim="800000"/>
            <a:headEnd/>
            <a:tailEnd/>
          </a:ln>
        </p:spPr>
      </p:pic>
      <p:pic>
        <p:nvPicPr>
          <p:cNvPr id="86024" name="Picture 8"/>
          <p:cNvPicPr>
            <a:picLocks noChangeAspect="1" noChangeArrowheads="1"/>
          </p:cNvPicPr>
          <p:nvPr/>
        </p:nvPicPr>
        <p:blipFill>
          <a:blip r:embed="rId4" cstate="print"/>
          <a:srcRect/>
          <a:stretch>
            <a:fillRect/>
          </a:stretch>
        </p:blipFill>
        <p:spPr bwMode="auto">
          <a:xfrm>
            <a:off x="5150321" y="2276872"/>
            <a:ext cx="2085975" cy="14573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285750" y="214313"/>
            <a:ext cx="7586663" cy="1143000"/>
          </a:xfrm>
        </p:spPr>
        <p:txBody>
          <a:bodyPr/>
          <a:lstStyle/>
          <a:p>
            <a:r>
              <a:rPr lang="fr-FR" dirty="0" smtClean="0"/>
              <a:t>Les variables Date (VBA)</a:t>
            </a:r>
          </a:p>
        </p:txBody>
      </p:sp>
      <p:sp>
        <p:nvSpPr>
          <p:cNvPr id="8195" name="Espace réservé du contenu 2"/>
          <p:cNvSpPr>
            <a:spLocks noGrp="1"/>
          </p:cNvSpPr>
          <p:nvPr>
            <p:ph idx="1"/>
          </p:nvPr>
        </p:nvSpPr>
        <p:spPr>
          <a:xfrm>
            <a:off x="395536" y="1484784"/>
            <a:ext cx="8312150" cy="4896544"/>
          </a:xfrm>
        </p:spPr>
        <p:txBody>
          <a:bodyPr/>
          <a:lstStyle/>
          <a:p>
            <a:pPr algn="just"/>
            <a:r>
              <a:rPr lang="fr-FR" dirty="0" smtClean="0"/>
              <a:t>VBA propose plusieurs fonctions qui permettent de manipuler des dates. Ces fonctions se trouvent dans la classe </a:t>
            </a:r>
            <a:r>
              <a:rPr lang="fr-FR" dirty="0" err="1" smtClean="0"/>
              <a:t>DateTime</a:t>
            </a:r>
            <a:r>
              <a:rPr lang="fr-FR" dirty="0" smtClean="0"/>
              <a:t> de la bibliothèque VBA (cf. explorateur d’objets)</a:t>
            </a:r>
          </a:p>
          <a:p>
            <a:pPr algn="just"/>
            <a:endParaRPr lang="fr-FR" dirty="0" smtClean="0"/>
          </a:p>
          <a:p>
            <a:pPr algn="just"/>
            <a:endParaRPr lang="fr-FR" dirty="0" smtClean="0"/>
          </a:p>
          <a:p>
            <a:pPr algn="just"/>
            <a:endParaRPr lang="fr-FR" dirty="0" smtClean="0"/>
          </a:p>
          <a:p>
            <a:pPr algn="just"/>
            <a:endParaRPr lang="fr-FR" dirty="0" smtClean="0"/>
          </a:p>
          <a:p>
            <a:pPr algn="just">
              <a:buNone/>
            </a:pPr>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pPr algn="just"/>
            <a:endParaRPr lang="fr-FR" dirty="0" smtClean="0"/>
          </a:p>
          <a:p>
            <a:endParaRPr lang="fr-FR" dirty="0" smtClean="0"/>
          </a:p>
          <a:p>
            <a:pPr>
              <a:buNone/>
            </a:pPr>
            <a:endParaRPr lang="fr-FR" dirty="0" smtClean="0"/>
          </a:p>
          <a:p>
            <a:pPr>
              <a:buNone/>
            </a:pPr>
            <a:endParaRPr lang="fr-FR" dirty="0" smtClean="0"/>
          </a:p>
          <a:p>
            <a:endParaRPr lang="fr-FR" dirty="0" smtClean="0"/>
          </a:p>
          <a:p>
            <a:endParaRPr lang="fr-FR" dirty="0" smtClean="0"/>
          </a:p>
        </p:txBody>
      </p:sp>
      <p:sp>
        <p:nvSpPr>
          <p:cNvPr id="8196" name="Espace réservé du numéro de diapositive 3"/>
          <p:cNvSpPr>
            <a:spLocks noGrp="1"/>
          </p:cNvSpPr>
          <p:nvPr>
            <p:ph type="sldNum" sz="quarter" idx="12"/>
          </p:nvPr>
        </p:nvSpPr>
        <p:spPr>
          <a:noFill/>
        </p:spPr>
        <p:txBody>
          <a:bodyPr/>
          <a:lstStyle/>
          <a:p>
            <a:fld id="{738976A8-7DB7-4543-99A3-6293A2FDB99E}" type="slidenum">
              <a:rPr lang="fr-FR" smtClean="0"/>
              <a:pPr/>
              <a:t>9</a:t>
            </a:fld>
            <a:endParaRPr lang="fr-FR" smtClean="0"/>
          </a:p>
        </p:txBody>
      </p:sp>
      <p:pic>
        <p:nvPicPr>
          <p:cNvPr id="87042" name="Picture 2"/>
          <p:cNvPicPr>
            <a:picLocks noChangeAspect="1" noChangeArrowheads="1"/>
          </p:cNvPicPr>
          <p:nvPr/>
        </p:nvPicPr>
        <p:blipFill>
          <a:blip r:embed="rId2" cstate="print"/>
          <a:srcRect/>
          <a:stretch>
            <a:fillRect/>
          </a:stretch>
        </p:blipFill>
        <p:spPr bwMode="auto">
          <a:xfrm>
            <a:off x="2339752" y="3470870"/>
            <a:ext cx="4381500" cy="2838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usion">
  <a:themeElements>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Fus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Fus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sio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Fusio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s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s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Fusio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Designs\Fusion.pot</Template>
  <TotalTime>8294</TotalTime>
  <Words>817</Words>
  <Application>Microsoft Macintosh PowerPoint</Application>
  <PresentationFormat>Présentation à l'écran (4:3)</PresentationFormat>
  <Paragraphs>336</Paragraphs>
  <Slides>22</Slides>
  <Notes>1</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Fusion</vt:lpstr>
      <vt:lpstr>Licence  Sciences des Organisations Informatique appliquée à la finance</vt:lpstr>
      <vt:lpstr>Programme de la séance 9</vt:lpstr>
      <vt:lpstr>Les variables de type Date</vt:lpstr>
      <vt:lpstr>Le format Date (Excel)</vt:lpstr>
      <vt:lpstr>Le format Date (Excel)</vt:lpstr>
      <vt:lpstr>Les variables Date (VBA)</vt:lpstr>
      <vt:lpstr>Les variables Date (VBA)</vt:lpstr>
      <vt:lpstr>Les variables Date (VBA)</vt:lpstr>
      <vt:lpstr>Les variables Date (VBA)</vt:lpstr>
      <vt:lpstr>Les variables Date (VBA)</vt:lpstr>
      <vt:lpstr>Les variables Date (VBA)</vt:lpstr>
      <vt:lpstr>La méthode Sort</vt:lpstr>
      <vt:lpstr>Trier avec Excel et VBA</vt:lpstr>
      <vt:lpstr>Trier avec Excel</vt:lpstr>
      <vt:lpstr>Trier avec Excel</vt:lpstr>
      <vt:lpstr>Trier avec VBA : la méthode Sort</vt:lpstr>
      <vt:lpstr>Trier avec VBA : la méthode Sort</vt:lpstr>
      <vt:lpstr>Application : comparaison des performances des portefeuilles small cap / large cap</vt:lpstr>
      <vt:lpstr>Application : comparaison des performances des portefeuilles small cap / large cap</vt:lpstr>
      <vt:lpstr>Application : comparaison des performances des portefeuilles small cap / large cap</vt:lpstr>
      <vt:lpstr>Application : comparaison des performances des portefeuilles small cap / large cap</vt:lpstr>
      <vt:lpstr>Application : comparaison des performances des portefeuilles small cap / large cap</vt:lpstr>
    </vt:vector>
  </TitlesOfParts>
  <Company>TRESOR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MINEFI</dc:creator>
  <cp:lastModifiedBy>A Masson</cp:lastModifiedBy>
  <cp:revision>409</cp:revision>
  <dcterms:created xsi:type="dcterms:W3CDTF">2003-03-26T11:43:26Z</dcterms:created>
  <dcterms:modified xsi:type="dcterms:W3CDTF">2015-11-20T17:20:33Z</dcterms:modified>
</cp:coreProperties>
</file>